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60" r:id="rId3"/>
    <p:sldId id="265" r:id="rId4"/>
    <p:sldId id="275" r:id="rId5"/>
    <p:sldId id="279" r:id="rId6"/>
    <p:sldId id="280" r:id="rId7"/>
    <p:sldId id="281" r:id="rId8"/>
    <p:sldId id="269" r:id="rId9"/>
    <p:sldId id="267" r:id="rId10"/>
    <p:sldId id="283" r:id="rId11"/>
    <p:sldId id="268" r:id="rId12"/>
    <p:sldId id="270" r:id="rId13"/>
    <p:sldId id="271" r:id="rId14"/>
    <p:sldId id="274" r:id="rId15"/>
    <p:sldId id="282" r:id="rId16"/>
    <p:sldId id="273" r:id="rId17"/>
    <p:sldId id="284" r:id="rId18"/>
    <p:sldId id="276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6AF53-197A-43FC-A0EB-1212ED8C7DD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AF4AC-8C6D-4CBA-8F59-6371985E9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09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04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333D25-6C5D-4DDE-B1CF-DD5601AD425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21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2770F-B7E1-4F96-9897-35D2A8568F7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60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AF4AC-8C6D-4CBA-8F59-6371985E9D3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0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Winter/Summer headers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F7DA1-E3AC-4845-8C92-DAE339D2D5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59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Aeronet</a:t>
            </a:r>
            <a:r>
              <a:rPr lang="en-US" dirty="0"/>
              <a:t> vs MODIS AOD</a:t>
            </a:r>
          </a:p>
          <a:p>
            <a:r>
              <a:rPr lang="en-US" dirty="0"/>
              <a:t>Fixed AOD (0.2)  vs MODIS AOD</a:t>
            </a:r>
          </a:p>
          <a:p>
            <a:r>
              <a:rPr lang="en-US" dirty="0"/>
              <a:t>BIGGER!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0F7DA1-E3AC-4845-8C92-DAE339D2D5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3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1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74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4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50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5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68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74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2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4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6144F-A030-4512-AF46-58831E5CD08B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6100D-F062-487E-9630-F8A07F3AB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87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limate.copernicus.eu/cdsapp#!/dataset/satellite-albedo?tab=overview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ndsaf.ipma.pt/en/products/longwave-shortwave-radiation/mdssft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ominiquecarrer/pyalus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rs11212532%22%20/t%20%22_blank" TargetMode="External"/><Relationship Id="rId2" Type="http://schemas.openxmlformats.org/officeDocument/2006/relationships/hyperlink" Target="https://doi.org/10.3390/rs1216259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6731" y="609600"/>
            <a:ext cx="8610600" cy="13105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000" b="1" dirty="0" smtClean="0"/>
              <a:t>Land Surface Radiation/Albedo Focus Area</a:t>
            </a:r>
            <a:r>
              <a:rPr lang="en-US" sz="3000" b="1" dirty="0"/>
              <a:t/>
            </a:r>
            <a:br>
              <a:rPr lang="en-US" sz="3000" b="1" dirty="0"/>
            </a:br>
            <a:endParaRPr lang="en-US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Subtitle 3"/>
          <p:cNvSpPr>
            <a:spLocks noGrp="1"/>
          </p:cNvSpPr>
          <p:nvPr>
            <p:ph type="subTitle" idx="1"/>
          </p:nvPr>
        </p:nvSpPr>
        <p:spPr>
          <a:xfrm>
            <a:off x="1362997" y="3854245"/>
            <a:ext cx="9389806" cy="283168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Zhuosen Wang</a:t>
            </a:r>
            <a:r>
              <a:rPr lang="en-US" sz="2000" b="1" baseline="30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1,2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Dominique Carrer</a:t>
            </a:r>
            <a:r>
              <a:rPr lang="en-US" sz="2000" b="1" baseline="30000" dirty="0" smtClean="0">
                <a:latin typeface="Arial" charset="0"/>
                <a:cs typeface="Arial" charset="0"/>
              </a:rPr>
              <a:t>3</a:t>
            </a:r>
            <a:r>
              <a:rPr lang="en-US" sz="20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, </a:t>
            </a:r>
            <a:r>
              <a:rPr lang="en-US" sz="2000" b="1" dirty="0">
                <a:latin typeface="Arial" charset="0"/>
                <a:cs typeface="Arial" charset="0"/>
              </a:rPr>
              <a:t>Fernando </a:t>
            </a:r>
            <a:r>
              <a:rPr lang="en-US" sz="2000" b="1" dirty="0" smtClean="0">
                <a:latin typeface="Arial" charset="0"/>
                <a:cs typeface="Arial" charset="0"/>
              </a:rPr>
              <a:t>Camacho</a:t>
            </a:r>
            <a:r>
              <a:rPr lang="en-US" sz="2000" b="1" baseline="30000" dirty="0" smtClean="0">
                <a:latin typeface="Arial" charset="0"/>
                <a:cs typeface="Arial" charset="0"/>
              </a:rPr>
              <a:t>4</a:t>
            </a:r>
            <a:r>
              <a:rPr lang="en-US" sz="2000" b="1" dirty="0" smtClean="0">
                <a:latin typeface="Arial" charset="0"/>
                <a:cs typeface="Arial" charset="0"/>
              </a:rPr>
              <a:t>, </a:t>
            </a:r>
            <a:r>
              <a:rPr lang="en-US" sz="2000" b="1" dirty="0">
                <a:latin typeface="Arial" charset="0"/>
                <a:cs typeface="Arial" charset="0"/>
              </a:rPr>
              <a:t>Jorge </a:t>
            </a:r>
            <a:r>
              <a:rPr lang="en-US" sz="2000" b="1" dirty="0" smtClean="0">
                <a:latin typeface="Arial" charset="0"/>
                <a:cs typeface="Arial" charset="0"/>
              </a:rPr>
              <a:t>Sánchez-Zapero</a:t>
            </a:r>
            <a:r>
              <a:rPr lang="en-US" sz="2000" b="1" baseline="30000" dirty="0" smtClean="0">
                <a:latin typeface="Arial" charset="0"/>
                <a:cs typeface="Arial" charset="0"/>
              </a:rPr>
              <a:t>4</a:t>
            </a:r>
            <a:r>
              <a:rPr lang="en-US" sz="2000" b="1" dirty="0" smtClean="0">
                <a:latin typeface="Arial" charset="0"/>
                <a:cs typeface="Arial" charset="0"/>
              </a:rPr>
              <a:t>, </a:t>
            </a:r>
            <a:r>
              <a:rPr lang="en-US" sz="2000" b="1" dirty="0">
                <a:latin typeface="Arial" charset="0"/>
                <a:cs typeface="Arial" charset="0"/>
              </a:rPr>
              <a:t>Crystal </a:t>
            </a:r>
            <a:r>
              <a:rPr lang="en-US" sz="2000" b="1" dirty="0" smtClean="0">
                <a:latin typeface="Arial" charset="0"/>
                <a:cs typeface="Arial" charset="0"/>
              </a:rPr>
              <a:t>Schaaf</a:t>
            </a:r>
            <a:r>
              <a:rPr lang="en-US" sz="2000" b="1" baseline="30000" dirty="0" smtClean="0">
                <a:latin typeface="Arial" charset="0"/>
                <a:cs typeface="Arial" charset="0"/>
              </a:rPr>
              <a:t>5</a:t>
            </a:r>
            <a:r>
              <a:rPr lang="en-US" sz="2000" b="1" dirty="0" smtClean="0">
                <a:latin typeface="Arial" charset="0"/>
                <a:cs typeface="Arial" charset="0"/>
              </a:rPr>
              <a:t>, </a:t>
            </a:r>
            <a:r>
              <a:rPr lang="en-US" sz="2000" b="1" dirty="0">
                <a:latin typeface="Arial" charset="0"/>
                <a:cs typeface="Arial" charset="0"/>
              </a:rPr>
              <a:t>Angela </a:t>
            </a:r>
            <a:r>
              <a:rPr lang="en-US" sz="2000" b="1" dirty="0" smtClean="0">
                <a:latin typeface="Arial" charset="0"/>
                <a:cs typeface="Arial" charset="0"/>
              </a:rPr>
              <a:t>Erb</a:t>
            </a:r>
            <a:r>
              <a:rPr lang="en-US" sz="2000" b="1" baseline="30000" dirty="0" smtClean="0">
                <a:latin typeface="Arial" charset="0"/>
                <a:cs typeface="Arial" charset="0"/>
              </a:rPr>
              <a:t>5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latin typeface="Arial" charset="0"/>
              <a:cs typeface="Arial" charset="0"/>
            </a:endParaRPr>
          </a:p>
          <a:p>
            <a:r>
              <a:rPr lang="en-US" sz="2000" b="1" baseline="30000" dirty="0"/>
              <a:t>1</a:t>
            </a:r>
            <a:r>
              <a:rPr lang="en-US" sz="2000" b="1" dirty="0"/>
              <a:t> University of Maryland College Park, College Park MD, United States</a:t>
            </a:r>
          </a:p>
          <a:p>
            <a:r>
              <a:rPr lang="en-US" sz="2000" b="1" baseline="30000" dirty="0"/>
              <a:t>2</a:t>
            </a:r>
            <a:r>
              <a:rPr lang="en-US" sz="2000" b="1" dirty="0"/>
              <a:t> NASA Goddard Space Flight Center, Greenbelt MD, United States</a:t>
            </a:r>
          </a:p>
          <a:p>
            <a:r>
              <a:rPr lang="en-US" sz="2000" b="1" baseline="30000" dirty="0"/>
              <a:t>3</a:t>
            </a:r>
            <a:r>
              <a:rPr lang="en-US" sz="2000" b="1" dirty="0"/>
              <a:t> National Centre for Meteorological Research, Toulouse, France</a:t>
            </a:r>
          </a:p>
          <a:p>
            <a:r>
              <a:rPr lang="en-US" sz="2000" b="1" baseline="30000" dirty="0"/>
              <a:t>4</a:t>
            </a:r>
            <a:r>
              <a:rPr lang="en-US" sz="2000" b="1" baseline="30000" dirty="0" smtClean="0"/>
              <a:t> </a:t>
            </a:r>
            <a:r>
              <a:rPr lang="en-US" sz="2000" b="1" dirty="0"/>
              <a:t>Earth Observation Laboratory (EOLAB) at University of Valencia , Valencia , </a:t>
            </a:r>
            <a:r>
              <a:rPr lang="en-US" sz="2000" b="1" dirty="0" smtClean="0"/>
              <a:t>Spain</a:t>
            </a:r>
          </a:p>
          <a:p>
            <a:r>
              <a:rPr lang="en-US" sz="2000" b="1" baseline="30000" dirty="0" smtClean="0"/>
              <a:t>5</a:t>
            </a:r>
            <a:r>
              <a:rPr lang="en-US" sz="2000" b="1" dirty="0"/>
              <a:t> University of Massachusetts Boston, Boston MA, United States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pPr>
              <a:lnSpc>
                <a:spcPct val="80000"/>
              </a:lnSpc>
            </a:pPr>
            <a:endParaRPr lang="en-US" altLang="de-DE" sz="2000" dirty="0">
              <a:latin typeface="Arial" charset="0"/>
              <a:cs typeface="Arial" charset="0"/>
            </a:endParaRPr>
          </a:p>
        </p:txBody>
      </p:sp>
      <p:pic>
        <p:nvPicPr>
          <p:cNvPr id="8" name="Picture 16" descr="to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LPV_logo_up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231" y="1920107"/>
            <a:ext cx="1811338" cy="163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050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75" y="479953"/>
            <a:ext cx="3947747" cy="3947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79953"/>
            <a:ext cx="3947747" cy="39477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975" y="4427699"/>
            <a:ext cx="3947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Harmonized </a:t>
            </a:r>
            <a:r>
              <a:rPr lang="en-US" sz="1600" b="1" dirty="0"/>
              <a:t>Landsat Sentinel-2 (HLS) </a:t>
            </a:r>
            <a:r>
              <a:rPr lang="en-US" sz="1600" b="1" dirty="0" smtClean="0"/>
              <a:t> </a:t>
            </a:r>
            <a:r>
              <a:rPr lang="en-US" sz="1600" b="1" dirty="0"/>
              <a:t>S30 Shortwave Albedo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7750" y="4427699"/>
            <a:ext cx="3947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MCD43A3 Shortwave Albedo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1FA2C-42EF-4521-962F-D9D6C4C77B79}"/>
              </a:ext>
            </a:extLst>
          </p:cNvPr>
          <p:cNvSpPr/>
          <p:nvPr/>
        </p:nvSpPr>
        <p:spPr>
          <a:xfrm>
            <a:off x="2420818" y="2582572"/>
            <a:ext cx="538843" cy="49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B3A236-3D7E-4D3B-9EFC-8C3CCC4254A8}"/>
              </a:ext>
            </a:extLst>
          </p:cNvPr>
          <p:cNvSpPr/>
          <p:nvPr/>
        </p:nvSpPr>
        <p:spPr>
          <a:xfrm>
            <a:off x="4910926" y="2680543"/>
            <a:ext cx="538843" cy="49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B51B8-EEEE-498E-A682-6669AD8881D1}"/>
              </a:ext>
            </a:extLst>
          </p:cNvPr>
          <p:cNvSpPr/>
          <p:nvPr/>
        </p:nvSpPr>
        <p:spPr>
          <a:xfrm>
            <a:off x="6581547" y="2582572"/>
            <a:ext cx="538843" cy="49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B32ED0-F487-4230-A0E8-0C56DC1DC1D1}"/>
              </a:ext>
            </a:extLst>
          </p:cNvPr>
          <p:cNvSpPr/>
          <p:nvPr/>
        </p:nvSpPr>
        <p:spPr>
          <a:xfrm>
            <a:off x="9071655" y="2680543"/>
            <a:ext cx="538843" cy="4980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5C74D4-3F64-4929-A912-71A8406639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38" y="5100668"/>
            <a:ext cx="1491533" cy="149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5C139D-A860-4E94-B9BA-C0E79AAA2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15" y="5092189"/>
            <a:ext cx="1491533" cy="14915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B2F9EE-141B-4C7D-8B5F-4A6453154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75" y="5026206"/>
            <a:ext cx="1491533" cy="1491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91F948-A9AE-40D3-AAD3-45A7B41EFC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50" y="5026206"/>
            <a:ext cx="1491533" cy="14915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5DD9BA-6F88-48EC-9986-72B311CB93E0}"/>
              </a:ext>
            </a:extLst>
          </p:cNvPr>
          <p:cNvSpPr txBox="1"/>
          <p:nvPr/>
        </p:nvSpPr>
        <p:spPr>
          <a:xfrm>
            <a:off x="2207235" y="6499774"/>
            <a:ext cx="421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    </a:t>
            </a:r>
            <a:r>
              <a:rPr lang="en-US" sz="1600" b="1" dirty="0" smtClean="0"/>
              <a:t>HLS	            </a:t>
            </a:r>
            <a:r>
              <a:rPr lang="en-US" sz="1600" b="1" dirty="0"/>
              <a:t>MCD43A3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E0ABE9-7DF0-4640-B571-43CE5AEDC185}"/>
              </a:ext>
            </a:extLst>
          </p:cNvPr>
          <p:cNvSpPr txBox="1"/>
          <p:nvPr/>
        </p:nvSpPr>
        <p:spPr>
          <a:xfrm>
            <a:off x="6767943" y="6592200"/>
            <a:ext cx="45686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   </a:t>
            </a:r>
            <a:r>
              <a:rPr lang="en-US" sz="1600" b="1" dirty="0" smtClean="0"/>
              <a:t>          HLS</a:t>
            </a:r>
            <a:r>
              <a:rPr lang="en-US" sz="1600" b="1" dirty="0"/>
              <a:t> </a:t>
            </a:r>
            <a:r>
              <a:rPr lang="en-US" sz="1600" b="1" dirty="0" smtClean="0"/>
              <a:t>                     </a:t>
            </a:r>
            <a:r>
              <a:rPr lang="en-US" sz="1600" b="1" dirty="0"/>
              <a:t>MCD43A3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9352D1D-FA3B-43D9-B265-283437816318}"/>
              </a:ext>
            </a:extLst>
          </p:cNvPr>
          <p:cNvCxnSpPr>
            <a:cxnSpLocks/>
          </p:cNvCxnSpPr>
          <p:nvPr/>
        </p:nvCxnSpPr>
        <p:spPr>
          <a:xfrm flipH="1">
            <a:off x="2011975" y="3080593"/>
            <a:ext cx="408843" cy="1945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DCFFF65-2893-4B17-93F7-8EADC558DAD3}"/>
              </a:ext>
            </a:extLst>
          </p:cNvPr>
          <p:cNvCxnSpPr>
            <a:cxnSpLocks/>
          </p:cNvCxnSpPr>
          <p:nvPr/>
        </p:nvCxnSpPr>
        <p:spPr>
          <a:xfrm>
            <a:off x="2983195" y="3068011"/>
            <a:ext cx="2103035" cy="19456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A517917-793C-480E-9A29-022A12AE2536}"/>
              </a:ext>
            </a:extLst>
          </p:cNvPr>
          <p:cNvCxnSpPr/>
          <p:nvPr/>
        </p:nvCxnSpPr>
        <p:spPr>
          <a:xfrm flipH="1">
            <a:off x="7024838" y="3178564"/>
            <a:ext cx="2046817" cy="191362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21B719-40C8-4174-8F44-76F660602484}"/>
              </a:ext>
            </a:extLst>
          </p:cNvPr>
          <p:cNvCxnSpPr/>
          <p:nvPr/>
        </p:nvCxnSpPr>
        <p:spPr>
          <a:xfrm>
            <a:off x="9599999" y="3192522"/>
            <a:ext cx="433250" cy="19221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6" descr="top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2247" y="5420844"/>
            <a:ext cx="807040" cy="67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FCDDC733-8EFB-49E0-B12A-1BE92CB0F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6"/>
          <a:stretch/>
        </p:blipFill>
        <p:spPr>
          <a:xfrm>
            <a:off x="7980584" y="784346"/>
            <a:ext cx="4235674" cy="4315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AEA699-A110-484D-BDE3-9A2426CE5565}"/>
              </a:ext>
            </a:extLst>
          </p:cNvPr>
          <p:cNvSpPr txBox="1"/>
          <p:nvPr/>
        </p:nvSpPr>
        <p:spPr>
          <a:xfrm>
            <a:off x="8546351" y="5066829"/>
            <a:ext cx="30619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Resolution: 30m</a:t>
            </a:r>
          </a:p>
          <a:p>
            <a:r>
              <a:rPr lang="en-US" sz="1600" dirty="0"/>
              <a:t>Temporal Resolution: 16days</a:t>
            </a:r>
          </a:p>
          <a:p>
            <a:r>
              <a:rPr lang="en-US" sz="1600" dirty="0"/>
              <a:t># </a:t>
            </a:r>
            <a:r>
              <a:rPr lang="en-US" sz="1600" dirty="0" err="1"/>
              <a:t>obsv</a:t>
            </a:r>
            <a:r>
              <a:rPr lang="en-US" sz="1600" dirty="0"/>
              <a:t>:   95</a:t>
            </a:r>
          </a:p>
          <a:p>
            <a:r>
              <a:rPr lang="en-US" sz="1600" dirty="0" err="1"/>
              <a:t>rmse</a:t>
            </a:r>
            <a:r>
              <a:rPr lang="en-US" sz="1600" dirty="0"/>
              <a:t>:     0.0445</a:t>
            </a:r>
          </a:p>
          <a:p>
            <a:r>
              <a:rPr lang="en-US" sz="1600" dirty="0"/>
              <a:t>bias:       0.0082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4AAE53-5716-405C-86A8-2F2D793AF7C9}"/>
              </a:ext>
            </a:extLst>
          </p:cNvPr>
          <p:cNvSpPr txBox="1"/>
          <p:nvPr/>
        </p:nvSpPr>
        <p:spPr>
          <a:xfrm>
            <a:off x="533334" y="5066828"/>
            <a:ext cx="30619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Resolution: 500m</a:t>
            </a:r>
          </a:p>
          <a:p>
            <a:r>
              <a:rPr lang="en-US" sz="1600" dirty="0"/>
              <a:t>Temporal Resolution: daily </a:t>
            </a:r>
          </a:p>
          <a:p>
            <a:r>
              <a:rPr lang="en-US" sz="1600" dirty="0"/>
              <a:t># </a:t>
            </a:r>
            <a:r>
              <a:rPr lang="en-US" sz="1600" dirty="0" err="1"/>
              <a:t>obsv</a:t>
            </a:r>
            <a:r>
              <a:rPr lang="en-US" sz="1600" dirty="0"/>
              <a:t>:   1829</a:t>
            </a:r>
          </a:p>
          <a:p>
            <a:r>
              <a:rPr lang="en-US" sz="1600" dirty="0" err="1"/>
              <a:t>rmse</a:t>
            </a:r>
            <a:r>
              <a:rPr lang="en-US" sz="1600" dirty="0"/>
              <a:t>:     0.0457</a:t>
            </a:r>
          </a:p>
          <a:p>
            <a:r>
              <a:rPr lang="en-US" sz="1600" dirty="0"/>
              <a:t>bias:       0.0214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AFAF42-8CBA-4E5D-BC7B-18B64F8711E9}"/>
              </a:ext>
            </a:extLst>
          </p:cNvPr>
          <p:cNvSpPr txBox="1"/>
          <p:nvPr/>
        </p:nvSpPr>
        <p:spPr>
          <a:xfrm>
            <a:off x="4463039" y="5066827"/>
            <a:ext cx="306198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Spatial Resolution: 1000m</a:t>
            </a:r>
          </a:p>
          <a:p>
            <a:r>
              <a:rPr lang="en-US" sz="1600" dirty="0"/>
              <a:t>Temporal Resolution: daily </a:t>
            </a:r>
          </a:p>
          <a:p>
            <a:r>
              <a:rPr lang="en-US" sz="1600" dirty="0"/>
              <a:t># </a:t>
            </a:r>
            <a:r>
              <a:rPr lang="en-US" sz="1600" dirty="0" err="1"/>
              <a:t>obsv</a:t>
            </a:r>
            <a:r>
              <a:rPr lang="en-US" sz="1600" dirty="0"/>
              <a:t>:   1874</a:t>
            </a:r>
          </a:p>
          <a:p>
            <a:r>
              <a:rPr lang="en-US" sz="1600" dirty="0" err="1"/>
              <a:t>rmse</a:t>
            </a:r>
            <a:r>
              <a:rPr lang="en-US" sz="1600" dirty="0"/>
              <a:t>:     0.0482</a:t>
            </a:r>
          </a:p>
          <a:p>
            <a:r>
              <a:rPr lang="en-US" sz="1600" dirty="0"/>
              <a:t>bias:       0.0228</a:t>
            </a:r>
          </a:p>
        </p:txBody>
      </p:sp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C4406D71-C4DE-4BD3-922C-FE5A52CA7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5"/>
          <a:stretch/>
        </p:blipFill>
        <p:spPr>
          <a:xfrm>
            <a:off x="4028543" y="784346"/>
            <a:ext cx="4181054" cy="4315968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7EF50097-8C61-41FE-8C62-D5F2F4A97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34"/>
          <a:stretch/>
        </p:blipFill>
        <p:spPr>
          <a:xfrm>
            <a:off x="3165" y="784346"/>
            <a:ext cx="4277489" cy="4315968"/>
          </a:xfrm>
          <a:prstGeom prst="rect">
            <a:avLst/>
          </a:prstGeom>
        </p:spPr>
      </p:pic>
      <p:pic>
        <p:nvPicPr>
          <p:cNvPr id="23" name="Picture 22" descr="Chart, scatter chart&#10;&#10;Description automatically generated">
            <a:extLst>
              <a:ext uri="{FF2B5EF4-FFF2-40B4-BE49-F238E27FC236}">
                <a16:creationId xmlns:a16="http://schemas.microsoft.com/office/drawing/2014/main" id="{D8EE0275-4FEA-4C2E-8FE8-54992245E1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84" t="8361" r="1723" b="9136"/>
          <a:stretch/>
        </p:blipFill>
        <p:spPr>
          <a:xfrm>
            <a:off x="10697990" y="2994869"/>
            <a:ext cx="1211537" cy="1610563"/>
          </a:xfrm>
          <a:prstGeom prst="rect">
            <a:avLst/>
          </a:prstGeom>
        </p:spPr>
      </p:pic>
      <p:pic>
        <p:nvPicPr>
          <p:cNvPr id="11" name="Picture 16" descr="to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2 Título"/>
          <p:cNvSpPr txBox="1">
            <a:spLocks/>
          </p:cNvSpPr>
          <p:nvPr/>
        </p:nvSpPr>
        <p:spPr>
          <a:xfrm>
            <a:off x="8324352" y="6556653"/>
            <a:ext cx="4457280" cy="3371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University of Massachusetts Boston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301295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CABB7-FC01-4604-BF1F-AE78371C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022" y="6517255"/>
            <a:ext cx="2743200" cy="365125"/>
          </a:xfrm>
        </p:spPr>
        <p:txBody>
          <a:bodyPr/>
          <a:lstStyle/>
          <a:p>
            <a:fld id="{99C9553C-A829-46D2-AEBF-BF0A51D77A9A}" type="slidenum">
              <a:rPr lang="en-US" sz="1000" smtClean="0"/>
              <a:t>12</a:t>
            </a:fld>
            <a:endParaRPr lang="en-US" sz="1000"/>
          </a:p>
        </p:txBody>
      </p:sp>
      <p:pic>
        <p:nvPicPr>
          <p:cNvPr id="24" name="Picture 254">
            <a:extLst>
              <a:ext uri="{FF2B5EF4-FFF2-40B4-BE49-F238E27FC236}">
                <a16:creationId xmlns:a16="http://schemas.microsoft.com/office/drawing/2014/main" id="{82800FA7-1641-4615-BA89-974D81C8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55" y="4362100"/>
            <a:ext cx="2433099" cy="1554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2D4CEFB-BA44-483A-8223-B8FB3FB7D510}"/>
              </a:ext>
            </a:extLst>
          </p:cNvPr>
          <p:cNvSpPr txBox="1"/>
          <p:nvPr/>
        </p:nvSpPr>
        <p:spPr>
          <a:xfrm>
            <a:off x="114656" y="1684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Sites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7B77FD-BC5D-4961-ABBE-F38DA399C03C}"/>
              </a:ext>
            </a:extLst>
          </p:cNvPr>
          <p:cNvSpPr txBox="1"/>
          <p:nvPr/>
        </p:nvSpPr>
        <p:spPr>
          <a:xfrm>
            <a:off x="10475891" y="6037582"/>
            <a:ext cx="88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Winter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879920-09A5-4B1C-90AF-EC5076283E99}"/>
              </a:ext>
            </a:extLst>
          </p:cNvPr>
          <p:cNvSpPr txBox="1"/>
          <p:nvPr/>
        </p:nvSpPr>
        <p:spPr>
          <a:xfrm>
            <a:off x="7991557" y="603758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Summer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25BBF69-3280-47C7-8179-520F56E5B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26" y="684472"/>
            <a:ext cx="2433628" cy="155448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E792C1C7-F846-4C03-A433-9EBCFEE5D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26" y="2515012"/>
            <a:ext cx="2433628" cy="1554480"/>
          </a:xfrm>
          <a:prstGeom prst="rect">
            <a:avLst/>
          </a:prstGeom>
        </p:spPr>
      </p:pic>
      <p:pic>
        <p:nvPicPr>
          <p:cNvPr id="25" name="Picture 253">
            <a:extLst>
              <a:ext uri="{FF2B5EF4-FFF2-40B4-BE49-F238E27FC236}">
                <a16:creationId xmlns:a16="http://schemas.microsoft.com/office/drawing/2014/main" id="{7062CD85-3881-4C2D-AB2F-83D357E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70" y="4362100"/>
            <a:ext cx="2433099" cy="15544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map&#10;&#10;Description automatically generated">
            <a:extLst>
              <a:ext uri="{FF2B5EF4-FFF2-40B4-BE49-F238E27FC236}">
                <a16:creationId xmlns:a16="http://schemas.microsoft.com/office/drawing/2014/main" id="{E6BD4D33-6B2E-403C-9829-AAEAC4800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70" y="684472"/>
            <a:ext cx="2433628" cy="1554480"/>
          </a:xfrm>
          <a:prstGeom prst="rect">
            <a:avLst/>
          </a:prstGeom>
        </p:spPr>
      </p:pic>
      <p:pic>
        <p:nvPicPr>
          <p:cNvPr id="27" name="Picture 2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FC4895F-ACD5-4780-A85A-D81AF21A2B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070" y="2515012"/>
            <a:ext cx="2433628" cy="1554480"/>
          </a:xfrm>
          <a:prstGeom prst="rect">
            <a:avLst/>
          </a:prstGeom>
        </p:spPr>
      </p:pic>
      <p:pic>
        <p:nvPicPr>
          <p:cNvPr id="31" name="Picture 30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C6FDF9E3-D883-4FB8-850C-9DD52F2689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" y="4215796"/>
            <a:ext cx="6464808" cy="1847088"/>
          </a:xfrm>
          <a:prstGeom prst="rect">
            <a:avLst/>
          </a:prstGeom>
        </p:spPr>
      </p:pic>
      <p:pic>
        <p:nvPicPr>
          <p:cNvPr id="33" name="Picture 32" descr="Chart, line chart&#10;&#10;Description automatically generated">
            <a:extLst>
              <a:ext uri="{FF2B5EF4-FFF2-40B4-BE49-F238E27FC236}">
                <a16:creationId xmlns:a16="http://schemas.microsoft.com/office/drawing/2014/main" id="{78DDBA24-7547-4A2F-BE54-37EA20977E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" y="2368708"/>
            <a:ext cx="6464808" cy="1847088"/>
          </a:xfrm>
          <a:prstGeom prst="rect">
            <a:avLst/>
          </a:prstGeom>
        </p:spPr>
      </p:pic>
      <p:pic>
        <p:nvPicPr>
          <p:cNvPr id="35" name="Picture 34" descr="Chart, scatter chart&#10;&#10;Description automatically generated">
            <a:extLst>
              <a:ext uri="{FF2B5EF4-FFF2-40B4-BE49-F238E27FC236}">
                <a16:creationId xmlns:a16="http://schemas.microsoft.com/office/drawing/2014/main" id="{4968FE63-252A-435A-9F3A-DFE113D0F4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3" y="538168"/>
            <a:ext cx="6464808" cy="1847088"/>
          </a:xfrm>
          <a:prstGeom prst="rect">
            <a:avLst/>
          </a:prstGeom>
        </p:spPr>
      </p:pic>
      <p:pic>
        <p:nvPicPr>
          <p:cNvPr id="16" name="Picture 16" descr="top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2 Título"/>
          <p:cNvSpPr txBox="1">
            <a:spLocks/>
          </p:cNvSpPr>
          <p:nvPr/>
        </p:nvSpPr>
        <p:spPr>
          <a:xfrm>
            <a:off x="8324352" y="6556653"/>
            <a:ext cx="4457280" cy="3371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University of Massachusetts Boston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120984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458" y="1200884"/>
            <a:ext cx="6149156" cy="46788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CABB7-FC01-4604-BF1F-AE78371C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022" y="6517255"/>
            <a:ext cx="2743200" cy="365125"/>
          </a:xfrm>
        </p:spPr>
        <p:txBody>
          <a:bodyPr/>
          <a:lstStyle/>
          <a:p>
            <a:fld id="{99C9553C-A829-46D2-AEBF-BF0A51D77A9A}" type="slidenum">
              <a:rPr lang="en-US" sz="1000" smtClean="0"/>
              <a:t>13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80C58-8750-4E33-823B-53C72EC849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00884"/>
            <a:ext cx="5953125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19878C-C4C3-463A-93F1-1256B765FDF6}"/>
              </a:ext>
            </a:extLst>
          </p:cNvPr>
          <p:cNvSpPr/>
          <p:nvPr/>
        </p:nvSpPr>
        <p:spPr>
          <a:xfrm>
            <a:off x="3272022" y="348311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AERONET: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RSME = 0.0539 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BIAS =  -0.007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MODIS AOD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RMSE =  0.055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BIAS = -0.008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68AEBD-3964-4C80-99DF-1E953FE6A599}"/>
              </a:ext>
            </a:extLst>
          </p:cNvPr>
          <p:cNvSpPr/>
          <p:nvPr/>
        </p:nvSpPr>
        <p:spPr>
          <a:xfrm>
            <a:off x="9225147" y="3486884"/>
            <a:ext cx="19549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Fixed 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AOD (0.2):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RSME = 0.060 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BIAS =  -0.003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MODIS AOD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RMSE =  0.052 </a:t>
            </a:r>
          </a:p>
          <a:p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 BIAS = -0.006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DDF17-26AF-485F-BE66-E318C80DE13B}"/>
              </a:ext>
            </a:extLst>
          </p:cNvPr>
          <p:cNvSpPr txBox="1"/>
          <p:nvPr/>
        </p:nvSpPr>
        <p:spPr>
          <a:xfrm>
            <a:off x="142875" y="550376"/>
            <a:ext cx="8620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AOD sources on Blue Sky Albedo Evaluation</a:t>
            </a:r>
          </a:p>
        </p:txBody>
      </p:sp>
      <p:pic>
        <p:nvPicPr>
          <p:cNvPr id="11" name="Picture 16" descr="top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2 Título"/>
          <p:cNvSpPr txBox="1">
            <a:spLocks/>
          </p:cNvSpPr>
          <p:nvPr/>
        </p:nvSpPr>
        <p:spPr>
          <a:xfrm>
            <a:off x="8324352" y="6556653"/>
            <a:ext cx="4457280" cy="3371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University of Massachusetts Boston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85226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to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7987" y="607782"/>
            <a:ext cx="5391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spatial resolution albedo measurements from UAV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44" y="977114"/>
            <a:ext cx="6139785" cy="5279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78502" y="6330073"/>
            <a:ext cx="3857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Hexacopter</a:t>
            </a:r>
            <a:r>
              <a:rPr lang="en-US" dirty="0" smtClean="0"/>
              <a:t> </a:t>
            </a:r>
            <a:r>
              <a:rPr lang="en-US" dirty="0" err="1" smtClean="0"/>
              <a:t>Canisius</a:t>
            </a:r>
            <a:r>
              <a:rPr lang="en-US" dirty="0" smtClean="0"/>
              <a:t> et al., 2019 </a:t>
            </a:r>
            <a:r>
              <a:rPr lang="en-US" i="1" dirty="0" smtClean="0"/>
              <a:t>Drones</a:t>
            </a:r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3B44D-A723-415D-84EF-B84815FAE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5175" y="977114"/>
            <a:ext cx="3791833" cy="2457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467B4-C7E5-4CFE-85B7-DF9704C5B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6380" y="3457727"/>
            <a:ext cx="3127319" cy="2743414"/>
          </a:xfrm>
          <a:prstGeom prst="rect">
            <a:avLst/>
          </a:prstGeom>
        </p:spPr>
      </p:pic>
      <p:pic>
        <p:nvPicPr>
          <p:cNvPr id="9" name="Content Placeholder 4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599" y="1436908"/>
            <a:ext cx="2775155" cy="15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51676" y="6364444"/>
            <a:ext cx="5410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MALIBU https://viirsland.gsfc.nasa.gov/Campaigns.html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295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581" y="2263657"/>
            <a:ext cx="5299587" cy="2649794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37652" y="738560"/>
            <a:ext cx="9621490" cy="430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2800" b="1" dirty="0" err="1"/>
              <a:t>Downwelling</a:t>
            </a:r>
            <a:r>
              <a:rPr lang="en-AU" sz="2800" b="1" dirty="0"/>
              <a:t> surface solar radiation </a:t>
            </a:r>
            <a:r>
              <a:rPr lang="en-AU" sz="2800" b="1" dirty="0" smtClean="0"/>
              <a:t>validation </a:t>
            </a:r>
            <a:r>
              <a:rPr lang="en-US" sz="2800" b="1" dirty="0" smtClean="0"/>
              <a:t>protocol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2955" y="1117866"/>
            <a:ext cx="113169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500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 smtClean="0"/>
          </a:p>
        </p:txBody>
      </p:sp>
      <p:pic>
        <p:nvPicPr>
          <p:cNvPr id="6" name="Picture 16" descr="to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7988" y="1439694"/>
            <a:ext cx="10618838" cy="50409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1800" b="1" dirty="0" err="1" smtClean="0"/>
              <a:t>Downwelling</a:t>
            </a:r>
            <a:r>
              <a:rPr lang="en-AU" sz="1800" b="1" dirty="0" smtClean="0"/>
              <a:t> surface solar radiation (DSSR) is a key environmental variable</a:t>
            </a:r>
            <a:r>
              <a:rPr lang="en-AU" sz="1800" dirty="0" smtClean="0"/>
              <a:t>.</a:t>
            </a:r>
            <a:br>
              <a:rPr lang="en-AU" sz="1800" dirty="0" smtClean="0"/>
            </a:br>
            <a:r>
              <a:rPr lang="en-AU" sz="1800" dirty="0" smtClean="0"/>
              <a:t>It drives weather, climate, evapotranspiration, plant growth, </a:t>
            </a:r>
            <a:r>
              <a:rPr lang="en-AU" sz="1800" smtClean="0"/>
              <a:t>solar </a:t>
            </a:r>
            <a:r>
              <a:rPr lang="en-AU" sz="1800" smtClean="0"/>
              <a:t>energy</a:t>
            </a:r>
            <a:endParaRPr lang="en-AU" sz="1800" dirty="0" smtClean="0"/>
          </a:p>
          <a:p>
            <a:pPr algn="l"/>
            <a:r>
              <a:rPr lang="en-AU" sz="1800" b="1" dirty="0" smtClean="0"/>
              <a:t>DSSR is a GCOS ECV</a:t>
            </a:r>
          </a:p>
          <a:p>
            <a:pPr lvl="1" algn="l"/>
            <a:r>
              <a:rPr lang="en-AU" sz="1800" dirty="0" smtClean="0"/>
              <a:t>Under: </a:t>
            </a:r>
            <a:r>
              <a:rPr lang="en-US" altLang="de-DE" sz="1800" dirty="0" smtClean="0">
                <a:latin typeface="Avenir Book" charset="0"/>
                <a:ea typeface="Avenir Book" charset="0"/>
                <a:cs typeface="Avenir Book" charset="0"/>
              </a:rPr>
              <a:t>Atmosphere – Surface – Radiation budget</a:t>
            </a:r>
          </a:p>
          <a:p>
            <a:pPr lvl="1" algn="l"/>
            <a:r>
              <a:rPr lang="en-AU" sz="1800" dirty="0" smtClean="0"/>
              <a:t>GCOS has proposed the GCOS Surface Reference Network (GSRN) with</a:t>
            </a:r>
            <a:br>
              <a:rPr lang="en-AU" sz="1800" dirty="0" smtClean="0"/>
            </a:br>
            <a:r>
              <a:rPr lang="en-AU" sz="1800" dirty="0" smtClean="0"/>
              <a:t>DSSR a core variable as one of the four components of surface radiation budget.</a:t>
            </a:r>
            <a:endParaRPr lang="en-US" altLang="de-DE" sz="18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pPr algn="l"/>
            <a:r>
              <a:rPr lang="en-US" altLang="de-DE" sz="1800" b="1" dirty="0" smtClean="0">
                <a:latin typeface="Avenir Book" charset="0"/>
                <a:ea typeface="Avenir Book" charset="0"/>
                <a:cs typeface="Avenir Book" charset="0"/>
              </a:rPr>
              <a:t>DSSR is produced by CEOS agencies</a:t>
            </a:r>
          </a:p>
          <a:p>
            <a:pPr lvl="1" algn="l"/>
            <a:r>
              <a:rPr lang="en-AU" sz="1800" dirty="0" err="1" smtClean="0"/>
              <a:t>WGClimate</a:t>
            </a:r>
            <a:r>
              <a:rPr lang="en-AU" sz="1800" dirty="0" smtClean="0"/>
              <a:t> inventory of satellite ECV datasets:</a:t>
            </a:r>
          </a:p>
          <a:p>
            <a:pPr lvl="2" algn="l"/>
            <a:r>
              <a:rPr lang="en-AU" sz="1600" b="1" dirty="0" smtClean="0"/>
              <a:t>EUMETSAT</a:t>
            </a:r>
            <a:r>
              <a:rPr lang="en-AU" sz="1600" dirty="0" smtClean="0"/>
              <a:t> (CM SAF): CLARA (AVHRR), CLAAS (SEVIRI), SARAH (SEVIRI by </a:t>
            </a:r>
            <a:r>
              <a:rPr lang="en-AU" sz="1600" dirty="0" err="1" smtClean="0"/>
              <a:t>Heliosat</a:t>
            </a:r>
            <a:r>
              <a:rPr lang="en-AU" sz="1600" dirty="0" smtClean="0"/>
              <a:t>)</a:t>
            </a:r>
          </a:p>
          <a:p>
            <a:pPr lvl="2" algn="l"/>
            <a:r>
              <a:rPr lang="en-AU" sz="1600" b="1" dirty="0" smtClean="0"/>
              <a:t>NASA</a:t>
            </a:r>
            <a:r>
              <a:rPr lang="en-AU" sz="1600" dirty="0" smtClean="0"/>
              <a:t> (CERES, MODIS</a:t>
            </a:r>
            <a:r>
              <a:rPr lang="en-AU" dirty="0" smtClean="0"/>
              <a:t>)</a:t>
            </a:r>
          </a:p>
          <a:p>
            <a:pPr lvl="1" algn="l"/>
            <a:r>
              <a:rPr lang="en-AU" sz="1800" dirty="0" smtClean="0"/>
              <a:t>Others include</a:t>
            </a:r>
          </a:p>
          <a:p>
            <a:pPr lvl="2" algn="l"/>
            <a:r>
              <a:rPr lang="en-AU" sz="1600" b="1" dirty="0" smtClean="0"/>
              <a:t>NOAA</a:t>
            </a:r>
            <a:r>
              <a:rPr lang="en-AU" sz="1600" dirty="0" smtClean="0"/>
              <a:t>: NSRDB (US coverage)</a:t>
            </a:r>
          </a:p>
          <a:p>
            <a:pPr lvl="2" algn="l"/>
            <a:r>
              <a:rPr lang="en-AU" sz="1600" b="1" dirty="0" smtClean="0"/>
              <a:t>NASA</a:t>
            </a:r>
            <a:r>
              <a:rPr lang="en-AU" sz="1600" dirty="0" smtClean="0"/>
              <a:t>: POWER (global coverage, from GEWEX/SRB)</a:t>
            </a:r>
          </a:p>
          <a:p>
            <a:pPr lvl="2" algn="l"/>
            <a:r>
              <a:rPr lang="en-AU" sz="1600" b="1" dirty="0" smtClean="0"/>
              <a:t>EC</a:t>
            </a:r>
            <a:r>
              <a:rPr lang="en-AU" sz="1600" dirty="0" smtClean="0"/>
              <a:t>: CAMS radiation service (</a:t>
            </a:r>
            <a:r>
              <a:rPr lang="en-AU" sz="1600" dirty="0" err="1" smtClean="0"/>
              <a:t>Meteosat</a:t>
            </a:r>
            <a:r>
              <a:rPr lang="en-AU" sz="1600" dirty="0" smtClean="0"/>
              <a:t> coverage)</a:t>
            </a:r>
          </a:p>
          <a:p>
            <a:pPr lvl="2" algn="l"/>
            <a:r>
              <a:rPr lang="en-AU" sz="1600" b="1" dirty="0" err="1" smtClean="0"/>
              <a:t>ABoM</a:t>
            </a:r>
            <a:r>
              <a:rPr lang="en-AU" sz="1600" dirty="0" smtClean="0"/>
              <a:t> (Australia coverage)</a:t>
            </a:r>
          </a:p>
          <a:p>
            <a:pPr lvl="2" algn="l"/>
            <a:r>
              <a:rPr lang="en-AU" sz="1600" b="1" dirty="0" smtClean="0"/>
              <a:t>JAXA</a:t>
            </a:r>
            <a:r>
              <a:rPr lang="en-AU" sz="1600" dirty="0" smtClean="0"/>
              <a:t> (</a:t>
            </a:r>
            <a:r>
              <a:rPr lang="en-AU" sz="1600" dirty="0" err="1"/>
              <a:t>Himawari</a:t>
            </a:r>
            <a:r>
              <a:rPr lang="en-AU" sz="1600" dirty="0"/>
              <a:t> coverage)</a:t>
            </a:r>
          </a:p>
          <a:p>
            <a:pPr algn="l"/>
            <a:r>
              <a:rPr lang="en-AU" sz="1800" b="1" dirty="0" smtClean="0"/>
              <a:t>DSSR is the fuel for solar energy generation</a:t>
            </a:r>
          </a:p>
          <a:p>
            <a:pPr lvl="1" algn="l"/>
            <a:r>
              <a:rPr lang="en-AU" sz="1800" dirty="0" smtClean="0"/>
              <a:t>UN Sustainable Development Goal (SDG) 7 "Affordable and Clean Energy"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altLang="de-DE" sz="18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8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to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648" y="953731"/>
            <a:ext cx="11591569" cy="434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List of new products:</a:t>
            </a:r>
          </a:p>
          <a:p>
            <a:pPr>
              <a:spcAft>
                <a:spcPts val="450"/>
              </a:spcAft>
              <a:defRPr/>
            </a:pPr>
            <a:endParaRPr lang="fr-FR" altLang="en-US" dirty="0" smtClean="0">
              <a:latin typeface="Times New Roman" panose="02020603050405020304" pitchFamily="18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dirty="0" err="1">
                <a:latin typeface="Times New Roman" panose="02020603050405020304" pitchFamily="18" charset="0"/>
              </a:rPr>
              <a:t>Copernicus</a:t>
            </a:r>
            <a:r>
              <a:rPr lang="fr-FR" altLang="en-US" dirty="0">
                <a:latin typeface="Times New Roman" panose="02020603050405020304" pitchFamily="18" charset="0"/>
              </a:rPr>
              <a:t> </a:t>
            </a:r>
            <a:r>
              <a:rPr lang="fr-FR" altLang="en-US" dirty="0" err="1">
                <a:latin typeface="Times New Roman" panose="02020603050405020304" pitchFamily="18" charset="0"/>
              </a:rPr>
              <a:t>Climate</a:t>
            </a:r>
            <a:r>
              <a:rPr lang="fr-FR" altLang="en-US" dirty="0">
                <a:latin typeface="Times New Roman" panose="02020603050405020304" pitchFamily="18" charset="0"/>
              </a:rPr>
              <a:t> Change Service </a:t>
            </a:r>
            <a:r>
              <a:rPr lang="fr-FR" altLang="en-US" dirty="0" smtClean="0">
                <a:latin typeface="Times New Roman" panose="02020603050405020304" pitchFamily="18" charset="0"/>
              </a:rPr>
              <a:t>(C3S) </a:t>
            </a:r>
            <a:r>
              <a:rPr lang="fr-FR" altLang="en-US" dirty="0" err="1">
                <a:latin typeface="Times New Roman" panose="02020603050405020304" pitchFamily="18" charset="0"/>
              </a:rPr>
              <a:t>Albedo</a:t>
            </a:r>
            <a:r>
              <a:rPr lang="fr-FR" altLang="en-US" dirty="0">
                <a:latin typeface="Times New Roman" panose="02020603050405020304" pitchFamily="18" charset="0"/>
              </a:rPr>
              <a:t> </a:t>
            </a:r>
            <a:r>
              <a:rPr lang="fr-FR" altLang="en-US" dirty="0" err="1" smtClean="0">
                <a:latin typeface="Times New Roman" panose="02020603050405020304" pitchFamily="18" charset="0"/>
              </a:rPr>
              <a:t>products</a:t>
            </a:r>
            <a:r>
              <a:rPr lang="fr-FR" altLang="en-US" dirty="0" smtClean="0">
                <a:latin typeface="Times New Roman" panose="02020603050405020304" pitchFamily="18" charset="0"/>
              </a:rPr>
              <a:t>:</a:t>
            </a:r>
          </a:p>
          <a:p>
            <a:pPr>
              <a:spcAft>
                <a:spcPts val="450"/>
              </a:spcAft>
              <a:defRPr/>
            </a:pPr>
            <a:r>
              <a:rPr lang="fr-FR" altLang="en-US" dirty="0" smtClean="0">
                <a:latin typeface="Times New Roman" panose="02020603050405020304" pitchFamily="18" charset="0"/>
              </a:rPr>
              <a:t>      AVHRR</a:t>
            </a:r>
            <a:r>
              <a:rPr lang="fr-FR" altLang="en-US" dirty="0">
                <a:latin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</a:rPr>
              <a:t>1981-2005; </a:t>
            </a:r>
            <a:r>
              <a:rPr lang="fr-FR" altLang="en-US" dirty="0">
                <a:latin typeface="Times New Roman" panose="02020603050405020304" pitchFamily="18" charset="0"/>
              </a:rPr>
              <a:t>SPOT/VGT</a:t>
            </a:r>
            <a:r>
              <a:rPr lang="en-US" dirty="0">
                <a:latin typeface="Times New Roman" panose="02020603050405020304" pitchFamily="18" charset="0"/>
              </a:rPr>
              <a:t> 1998-2014; </a:t>
            </a:r>
            <a:r>
              <a:rPr lang="fr-FR" altLang="en-US" dirty="0">
                <a:latin typeface="Times New Roman" panose="02020603050405020304" pitchFamily="18" charset="0"/>
              </a:rPr>
              <a:t>PROBA-V </a:t>
            </a:r>
            <a:r>
              <a:rPr lang="en-US" dirty="0">
                <a:latin typeface="Times New Roman" panose="02020603050405020304" pitchFamily="18" charset="0"/>
              </a:rPr>
              <a:t>2013-2020</a:t>
            </a:r>
            <a:r>
              <a:rPr lang="fr-FR" dirty="0">
                <a:latin typeface="Times New Roman" panose="02020603050405020304" pitchFamily="18" charset="0"/>
              </a:rPr>
              <a:t>     </a:t>
            </a:r>
          </a:p>
          <a:p>
            <a:pPr>
              <a:spcAft>
                <a:spcPts val="450"/>
              </a:spcAft>
              <a:defRPr/>
            </a:pPr>
            <a:r>
              <a:rPr lang="fr-FR" altLang="en-US" dirty="0">
                <a:latin typeface="Times New Roman" panose="02020603050405020304" pitchFamily="18" charset="0"/>
              </a:rPr>
              <a:t> </a:t>
            </a:r>
            <a:r>
              <a:rPr lang="fr-FR" altLang="en-US" dirty="0" smtClean="0">
                <a:latin typeface="Times New Roman" panose="02020603050405020304" pitchFamily="18" charset="0"/>
              </a:rPr>
              <a:t>     </a:t>
            </a:r>
            <a:r>
              <a:rPr lang="fr-FR" altLang="en-US" dirty="0" smtClean="0">
                <a:latin typeface="Times New Roman" panose="02020603050405020304" pitchFamily="18" charset="0"/>
                <a:hlinkClick r:id="rId3"/>
              </a:rPr>
              <a:t>https</a:t>
            </a:r>
            <a:r>
              <a:rPr lang="fr-FR" altLang="en-US" dirty="0">
                <a:latin typeface="Times New Roman" panose="02020603050405020304" pitchFamily="18" charset="0"/>
                <a:hlinkClick r:id="rId3"/>
              </a:rPr>
              <a:t>://cds.climate.copernicus.eu/cdsapp#!/</a:t>
            </a:r>
            <a:r>
              <a:rPr lang="fr-FR" altLang="en-US" dirty="0" smtClean="0">
                <a:latin typeface="Times New Roman" panose="02020603050405020304" pitchFamily="18" charset="0"/>
                <a:hlinkClick r:id="rId3"/>
              </a:rPr>
              <a:t>dataset/satellite-albedo?tab=overview</a:t>
            </a:r>
            <a:endParaRPr lang="fr-FR" altLang="en-US" dirty="0">
              <a:latin typeface="Times New Roman" panose="02020603050405020304" pitchFamily="18" charset="0"/>
            </a:endParaRPr>
          </a:p>
          <a:p>
            <a:pPr>
              <a:spcAft>
                <a:spcPts val="450"/>
              </a:spcAft>
              <a:defRPr/>
            </a:pPr>
            <a:r>
              <a:rPr lang="en-GB" dirty="0" smtClean="0">
                <a:latin typeface="Calibri" panose="020F0502020204030204" pitchFamily="34" charset="0"/>
              </a:rPr>
              <a:t>      </a:t>
            </a:r>
            <a:r>
              <a:rPr lang="en-GB" dirty="0" smtClean="0">
                <a:latin typeface="Times New Roman" panose="02020603050405020304" pitchFamily="18" charset="0"/>
              </a:rPr>
              <a:t>Continuation </a:t>
            </a:r>
            <a:r>
              <a:rPr lang="en-GB" dirty="0">
                <a:latin typeface="Times New Roman" panose="02020603050405020304" pitchFamily="18" charset="0"/>
              </a:rPr>
              <a:t>of the development of the COPERNICUS/C3S Albedo Collection 2 (1981-today</a:t>
            </a:r>
            <a:r>
              <a:rPr lang="en-GB" dirty="0" smtClean="0">
                <a:latin typeface="Times New Roman" panose="02020603050405020304" pitchFamily="18" charset="0"/>
              </a:rPr>
              <a:t>)</a:t>
            </a:r>
            <a:endParaRPr lang="en-US" altLang="en-US" dirty="0">
              <a:latin typeface="Times New Roman" panose="02020603050405020304" pitchFamily="18" charset="0"/>
            </a:endParaRPr>
          </a:p>
          <a:p>
            <a:pPr>
              <a:spcAft>
                <a:spcPts val="450"/>
              </a:spcAft>
              <a:defRPr/>
            </a:pPr>
            <a:endParaRPr lang="en-US" altLang="en-US" dirty="0" smtClean="0">
              <a:latin typeface="Times New Roman" panose="02020603050405020304" pitchFamily="18" charset="0"/>
            </a:endParaRPr>
          </a:p>
          <a:p>
            <a:pPr marL="285750" indent="-28575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latin typeface="Times New Roman" panose="02020603050405020304" pitchFamily="18" charset="0"/>
              </a:rPr>
              <a:t> EUMETSAT/LSA-SAF incoming </a:t>
            </a:r>
            <a:r>
              <a:rPr lang="en-US" altLang="en-US" dirty="0">
                <a:latin typeface="Times New Roman" panose="02020603050405020304" pitchFamily="18" charset="0"/>
              </a:rPr>
              <a:t>solar radiation </a:t>
            </a:r>
            <a:r>
              <a:rPr lang="en-US" altLang="en-US" dirty="0" smtClean="0">
                <a:latin typeface="Times New Roman" panose="02020603050405020304" pitchFamily="18" charset="0"/>
              </a:rPr>
              <a:t>products </a:t>
            </a:r>
            <a:r>
              <a:rPr lang="en-US" altLang="en-US" dirty="0">
                <a:latin typeface="Times New Roman" panose="02020603050405020304" pitchFamily="18" charset="0"/>
              </a:rPr>
              <a:t>(based on MSG/SEVIRI): </a:t>
            </a:r>
          </a:p>
          <a:p>
            <a:pPr>
              <a:buClr>
                <a:srgbClr val="000000"/>
              </a:buClr>
              <a:buSzPct val="45000"/>
              <a:defRPr/>
            </a:pP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      MSG </a:t>
            </a:r>
            <a:r>
              <a:rPr lang="en-US" altLang="en-US" dirty="0">
                <a:latin typeface="Times New Roman" panose="02020603050405020304" pitchFamily="18" charset="0"/>
              </a:rPr>
              <a:t>Total and Diffuse Downward Surface Shortwave Flux </a:t>
            </a:r>
            <a:r>
              <a:rPr lang="en-US" altLang="en-US" dirty="0" smtClean="0">
                <a:latin typeface="Times New Roman" panose="02020603050405020304" pitchFamily="18" charset="0"/>
              </a:rPr>
              <a:t>(MDSSFTD) </a:t>
            </a:r>
            <a:r>
              <a:rPr lang="en-US" altLang="en-US" dirty="0">
                <a:latin typeface="Times New Roman" panose="02020603050405020304" pitchFamily="18" charset="0"/>
              </a:rPr>
              <a:t>– </a:t>
            </a:r>
            <a:r>
              <a:rPr lang="en-US" altLang="en-US" dirty="0" err="1">
                <a:latin typeface="Times New Roman" panose="02020603050405020304" pitchFamily="18" charset="0"/>
              </a:rPr>
              <a:t>Total+</a:t>
            </a:r>
            <a:r>
              <a:rPr lang="en-US" altLang="en-US" u="sng" dirty="0" err="1">
                <a:latin typeface="Times New Roman" panose="02020603050405020304" pitchFamily="18" charset="0"/>
              </a:rPr>
              <a:t>Diffuse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(every 15min).</a:t>
            </a:r>
          </a:p>
          <a:p>
            <a:pPr>
              <a:buClr>
                <a:srgbClr val="000000"/>
              </a:buClr>
              <a:buSzPct val="45000"/>
              <a:defRPr/>
            </a:pPr>
            <a:r>
              <a:rPr lang="en-GB" altLang="en-US" dirty="0" smtClean="0">
                <a:latin typeface="Calibri" panose="020F0502020204030204" pitchFamily="34" charset="0"/>
              </a:rPr>
              <a:t>        </a:t>
            </a:r>
            <a:r>
              <a:rPr lang="en-GB" altLang="en-US" dirty="0">
                <a:latin typeface="Times New Roman" panose="02020603050405020304" pitchFamily="18" charset="0"/>
                <a:hlinkClick r:id="rId4"/>
              </a:rPr>
              <a:t>https://landsaf.ipma.pt/en/products/longwave-shortwave-radiation/mdssftd/</a:t>
            </a:r>
            <a:endParaRPr lang="en-GB" altLang="en-US" dirty="0">
              <a:latin typeface="Times New Roman" panose="02020603050405020304" pitchFamily="18" charset="0"/>
            </a:endParaRPr>
          </a:p>
          <a:p>
            <a:pPr>
              <a:buClr>
                <a:srgbClr val="000000"/>
              </a:buClr>
              <a:buSzPct val="45000"/>
              <a:defRPr/>
            </a:pPr>
            <a:endParaRPr lang="en-GB" altLang="en-US" dirty="0">
              <a:latin typeface="Calibri" panose="020F0502020204030204" pitchFamily="34" charset="0"/>
            </a:endParaRPr>
          </a:p>
          <a:p>
            <a:pPr marL="285750" indent="-285750">
              <a:spcBef>
                <a:spcPct val="5000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dirty="0">
                <a:latin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</a:rPr>
              <a:t>EUMETSAT released a new collection of the Geostationary Surface Albedo covering both first and second generation of </a:t>
            </a:r>
            <a:r>
              <a:rPr lang="en-GB" dirty="0" err="1">
                <a:latin typeface="Times New Roman" panose="02020603050405020304" pitchFamily="18" charset="0"/>
              </a:rPr>
              <a:t>Meteosat</a:t>
            </a:r>
            <a:r>
              <a:rPr lang="en-GB" dirty="0">
                <a:latin typeface="Times New Roman" panose="02020603050405020304" pitchFamily="18" charset="0"/>
              </a:rPr>
              <a:t> from 1981-2017</a:t>
            </a:r>
            <a:r>
              <a:rPr lang="en-GB" dirty="0" smtClean="0">
                <a:latin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6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66" y="3079647"/>
            <a:ext cx="11331832" cy="28188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362" y="953269"/>
            <a:ext cx="11690556" cy="1479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spcAft>
                <a:spcPts val="450"/>
              </a:spcAft>
              <a:defRPr/>
            </a:pPr>
            <a:r>
              <a:rPr lang="en-GB" sz="2300" b="1" dirty="0"/>
              <a:t>Release of open-source albedo code:</a:t>
            </a:r>
          </a:p>
          <a:p>
            <a:pPr>
              <a:spcBef>
                <a:spcPct val="50000"/>
              </a:spcBef>
              <a:spcAft>
                <a:spcPts val="450"/>
              </a:spcAft>
              <a:defRPr/>
            </a:pPr>
            <a:r>
              <a:rPr lang="en-US" dirty="0">
                <a:latin typeface="Times New Roman" panose="02020603050405020304" pitchFamily="18" charset="0"/>
              </a:rPr>
              <a:t>The access to the source code (called PYALUS) is provided through an open access platform: </a:t>
            </a:r>
            <a:r>
              <a:rPr lang="en-US" dirty="0">
                <a:latin typeface="Times New Roman" panose="02020603050405020304" pitchFamily="18" charset="0"/>
                <a:hlinkClick r:id="rId3"/>
              </a:rPr>
              <a:t>https://github.com/dominiquecarrer/pyalus</a:t>
            </a:r>
            <a:r>
              <a:rPr lang="en-US" dirty="0">
                <a:latin typeface="Times New Roman" panose="02020603050405020304" pitchFamily="18" charset="0"/>
              </a:rPr>
              <a:t>. The code is used to</a:t>
            </a:r>
            <a:r>
              <a:rPr lang="en-GB" dirty="0">
                <a:latin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</a:rPr>
              <a:t>retrieve surface albedo through the ECMWF/EU and LSA-SAF/EUMETSAT </a:t>
            </a:r>
            <a:r>
              <a:rPr lang="en-US" dirty="0" err="1">
                <a:latin typeface="Times New Roman" panose="02020603050405020304" pitchFamily="18" charset="0"/>
              </a:rPr>
              <a:t>programmes</a:t>
            </a:r>
            <a:r>
              <a:rPr lang="en-US" dirty="0">
                <a:latin typeface="Times New Roman" panose="02020603050405020304" pitchFamily="18" charset="0"/>
              </a:rPr>
              <a:t>. This work leads to a consistent archive of almost 40 years of satellite-derived albedo data. 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6" name="Picture 16" descr="to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78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812" y="1805961"/>
            <a:ext cx="11493910" cy="4351338"/>
          </a:xfrm>
        </p:spPr>
        <p:txBody>
          <a:bodyPr>
            <a:normAutofit fontScale="70000" lnSpcReduction="20000"/>
          </a:bodyPr>
          <a:lstStyle/>
          <a:p>
            <a:pPr marL="1587">
              <a:buClr>
                <a:srgbClr val="000000"/>
              </a:buClr>
              <a:buSzPct val="100000"/>
              <a:defRPr/>
            </a:pPr>
            <a:r>
              <a:rPr lang="en-GB" altLang="en-US" dirty="0" err="1">
                <a:latin typeface="Calibri" panose="020F0502020204030204" pitchFamily="34" charset="0"/>
              </a:rPr>
              <a:t>Lellouch</a:t>
            </a:r>
            <a:r>
              <a:rPr lang="en-GB" altLang="en-US" dirty="0">
                <a:latin typeface="Calibri" panose="020F0502020204030204" pitchFamily="34" charset="0"/>
              </a:rPr>
              <a:t>, Carrer et al., </a:t>
            </a:r>
            <a:r>
              <a:rPr lang="en-US" altLang="en-US" dirty="0">
                <a:latin typeface="Calibri" panose="020F0502020204030204" pitchFamily="34" charset="0"/>
              </a:rPr>
              <a:t>Evaluation of Two Global Land Surface Albedo Datasets Distributed by the Copernicus Climate Change Service and the EUMETSAT LSA-SAF, Remote Sensing, </a:t>
            </a:r>
            <a:r>
              <a:rPr lang="en-US" i="1" dirty="0"/>
              <a:t>12</a:t>
            </a:r>
            <a:r>
              <a:rPr lang="en-US" dirty="0"/>
              <a:t>(11), </a:t>
            </a:r>
            <a:r>
              <a:rPr lang="en-US" dirty="0" smtClean="0"/>
              <a:t>2020</a:t>
            </a:r>
          </a:p>
          <a:p>
            <a:pPr marL="1587">
              <a:buClr>
                <a:srgbClr val="000000"/>
              </a:buClr>
              <a:buSzPct val="100000"/>
              <a:defRPr/>
            </a:pPr>
            <a:endParaRPr lang="en-US" dirty="0"/>
          </a:p>
          <a:p>
            <a:pPr marL="1587">
              <a:buClr>
                <a:srgbClr val="000000"/>
              </a:buClr>
              <a:buSzPct val="100000"/>
              <a:defRPr/>
            </a:pPr>
            <a:r>
              <a:rPr lang="en-GB" altLang="en-US" dirty="0" smtClean="0">
                <a:latin typeface="Calibri" panose="020F0502020204030204" pitchFamily="34" charset="0"/>
              </a:rPr>
              <a:t>Sánchez-Zapero</a:t>
            </a:r>
            <a:r>
              <a:rPr lang="en-GB" altLang="en-US" dirty="0">
                <a:latin typeface="Calibri" panose="020F0502020204030204" pitchFamily="34" charset="0"/>
              </a:rPr>
              <a:t>, J., Camacho F., </a:t>
            </a:r>
            <a:r>
              <a:rPr lang="en-GB" altLang="en-US" dirty="0" err="1">
                <a:latin typeface="Calibri" panose="020F0502020204030204" pitchFamily="34" charset="0"/>
              </a:rPr>
              <a:t>Martínez</a:t>
            </a:r>
            <a:r>
              <a:rPr lang="en-GB" altLang="en-US" dirty="0">
                <a:latin typeface="Calibri" panose="020F0502020204030204" pitchFamily="34" charset="0"/>
              </a:rPr>
              <a:t>-Sánchez E., </a:t>
            </a:r>
            <a:r>
              <a:rPr lang="en-GB" altLang="en-US" dirty="0" err="1">
                <a:latin typeface="Calibri" panose="020F0502020204030204" pitchFamily="34" charset="0"/>
              </a:rPr>
              <a:t>Lacaze</a:t>
            </a:r>
            <a:r>
              <a:rPr lang="en-GB" altLang="en-US" dirty="0">
                <a:latin typeface="Calibri" panose="020F0502020204030204" pitchFamily="34" charset="0"/>
              </a:rPr>
              <a:t> R., Carrer D., Pinault F. </a:t>
            </a:r>
            <a:r>
              <a:rPr lang="en-GB" altLang="en-US" dirty="0" err="1">
                <a:latin typeface="Calibri" panose="020F0502020204030204" pitchFamily="34" charset="0"/>
              </a:rPr>
              <a:t>Benhadj</a:t>
            </a:r>
            <a:r>
              <a:rPr lang="en-GB" altLang="en-US" dirty="0">
                <a:latin typeface="Calibri" panose="020F0502020204030204" pitchFamily="34" charset="0"/>
              </a:rPr>
              <a:t> I, </a:t>
            </a:r>
            <a:r>
              <a:rPr lang="en-GB" altLang="en-US" dirty="0" err="1">
                <a:latin typeface="Calibri" panose="020F0502020204030204" pitchFamily="34" charset="0"/>
              </a:rPr>
              <a:t>Munos-Sabater</a:t>
            </a:r>
            <a:r>
              <a:rPr lang="en-GB" altLang="en-US" dirty="0">
                <a:latin typeface="Calibri" panose="020F0502020204030204" pitchFamily="34" charset="0"/>
              </a:rPr>
              <a:t> J., </a:t>
            </a:r>
            <a:r>
              <a:rPr lang="en-US" altLang="en-US" dirty="0">
                <a:latin typeface="Calibri" panose="020F0502020204030204" pitchFamily="34" charset="0"/>
              </a:rPr>
              <a:t>Quality Assessment of PROBA-V Surface Albedo V1 for the Continuity of the Copernicus Climate Change Service,</a:t>
            </a:r>
            <a:r>
              <a:rPr lang="fr-FR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Remote </a:t>
            </a:r>
            <a:r>
              <a:rPr lang="en-US" altLang="en-US" dirty="0" smtClean="0">
                <a:latin typeface="Calibri" panose="020F0502020204030204" pitchFamily="34" charset="0"/>
              </a:rPr>
              <a:t>Sensing,</a:t>
            </a:r>
            <a:r>
              <a:rPr lang="fr-FR" altLang="en-US" dirty="0" smtClean="0">
                <a:latin typeface="Calibri" panose="020F0502020204030204" pitchFamily="34" charset="0"/>
              </a:rPr>
              <a:t> </a:t>
            </a:r>
            <a:r>
              <a:rPr lang="fr-FR" altLang="en-US" dirty="0">
                <a:latin typeface="Calibri" panose="020F0502020204030204" pitchFamily="34" charset="0"/>
              </a:rPr>
              <a:t>2020, 12(16), 2596; </a:t>
            </a:r>
            <a:r>
              <a:rPr lang="fr-FR" altLang="en-US" dirty="0">
                <a:latin typeface="Calibri" panose="020F0502020204030204" pitchFamily="34" charset="0"/>
                <a:hlinkClick r:id="rId2"/>
              </a:rPr>
              <a:t>https://</a:t>
            </a:r>
            <a:r>
              <a:rPr lang="fr-FR" altLang="en-US" dirty="0" smtClean="0">
                <a:latin typeface="Calibri" panose="020F0502020204030204" pitchFamily="34" charset="0"/>
                <a:hlinkClick r:id="rId2"/>
              </a:rPr>
              <a:t>doi.org/10.3390/rs12162596</a:t>
            </a:r>
            <a:endParaRPr lang="fr-FR" altLang="en-US" dirty="0" smtClean="0">
              <a:latin typeface="Calibri" panose="020F0502020204030204" pitchFamily="34" charset="0"/>
            </a:endParaRPr>
          </a:p>
          <a:p>
            <a:pPr marL="1587">
              <a:buClr>
                <a:srgbClr val="000000"/>
              </a:buClr>
              <a:buSzPct val="100000"/>
              <a:defRPr/>
            </a:pPr>
            <a:endParaRPr lang="fr-FR" altLang="en-US" dirty="0">
              <a:latin typeface="Calibri" panose="020F0502020204030204" pitchFamily="34" charset="0"/>
            </a:endParaRPr>
          </a:p>
          <a:p>
            <a:pPr marL="1587">
              <a:buClr>
                <a:srgbClr val="000000"/>
              </a:buClr>
              <a:buSzPct val="100000"/>
              <a:defRPr/>
            </a:pPr>
            <a:r>
              <a:rPr lang="fr-FR" dirty="0">
                <a:latin typeface="Calibri" panose="020F0502020204030204" pitchFamily="34" charset="0"/>
              </a:rPr>
              <a:t>Carre et al</a:t>
            </a:r>
            <a:r>
              <a:rPr lang="fr-FR" dirty="0" smtClean="0">
                <a:latin typeface="Calibri" panose="020F0502020204030204" pitchFamily="34" charset="0"/>
              </a:rPr>
              <a:t>. Surface </a:t>
            </a:r>
            <a:r>
              <a:rPr lang="fr-FR" dirty="0" err="1" smtClean="0">
                <a:latin typeface="Calibri" panose="020F0502020204030204" pitchFamily="34" charset="0"/>
              </a:rPr>
              <a:t>albedo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retrieval</a:t>
            </a:r>
            <a:r>
              <a:rPr lang="fr-FR" dirty="0" smtClean="0">
                <a:latin typeface="Calibri" panose="020F0502020204030204" pitchFamily="34" charset="0"/>
              </a:rPr>
              <a:t> </a:t>
            </a:r>
            <a:r>
              <a:rPr lang="fr-FR" dirty="0" err="1" smtClean="0">
                <a:latin typeface="Calibri" panose="020F0502020204030204" pitchFamily="34" charset="0"/>
              </a:rPr>
              <a:t>from</a:t>
            </a:r>
            <a:r>
              <a:rPr lang="fr-FR" dirty="0" smtClean="0">
                <a:latin typeface="Calibri" panose="020F0502020204030204" pitchFamily="34" charset="0"/>
              </a:rPr>
              <a:t> 40-years of Earth observations </a:t>
            </a:r>
            <a:r>
              <a:rPr lang="fr-FR" dirty="0" err="1" smtClean="0">
                <a:latin typeface="Calibri" panose="020F0502020204030204" pitchFamily="34" charset="0"/>
              </a:rPr>
              <a:t>through</a:t>
            </a:r>
            <a:r>
              <a:rPr lang="fr-FR" dirty="0" smtClean="0">
                <a:latin typeface="Calibri" panose="020F0502020204030204" pitchFamily="34" charset="0"/>
              </a:rPr>
              <a:t> the EUMETSAT/LSA SAF and EU/C3S programmes: the versatile </a:t>
            </a:r>
            <a:r>
              <a:rPr lang="fr-FR" dirty="0" err="1" smtClean="0">
                <a:latin typeface="Calibri" panose="020F0502020204030204" pitchFamily="34" charset="0"/>
              </a:rPr>
              <a:t>algorithm</a:t>
            </a:r>
            <a:r>
              <a:rPr lang="fr-FR" dirty="0" smtClean="0">
                <a:latin typeface="Calibri" panose="020F0502020204030204" pitchFamily="34" charset="0"/>
              </a:rPr>
              <a:t> of </a:t>
            </a:r>
            <a:r>
              <a:rPr lang="fr-FR" dirty="0" err="1" smtClean="0">
                <a:latin typeface="Calibri" panose="020F0502020204030204" pitchFamily="34" charset="0"/>
              </a:rPr>
              <a:t>Pyalus</a:t>
            </a:r>
            <a:r>
              <a:rPr lang="fr-FR" dirty="0" smtClean="0">
                <a:latin typeface="Calibri" panose="020F0502020204030204" pitchFamily="34" charset="0"/>
              </a:rPr>
              <a:t>,</a:t>
            </a:r>
            <a:r>
              <a:rPr lang="fr-FR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Remote </a:t>
            </a:r>
            <a:r>
              <a:rPr lang="en-US" altLang="en-US" dirty="0" smtClean="0">
                <a:latin typeface="Calibri" panose="020F0502020204030204" pitchFamily="34" charset="0"/>
              </a:rPr>
              <a:t>Sensing</a:t>
            </a:r>
            <a:r>
              <a:rPr lang="fr-FR" altLang="en-US" dirty="0" smtClean="0">
                <a:latin typeface="Calibri" panose="020F0502020204030204" pitchFamily="34" charset="0"/>
              </a:rPr>
              <a:t>,</a:t>
            </a:r>
            <a:r>
              <a:rPr lang="en-US" b="1" dirty="0"/>
              <a:t> </a:t>
            </a:r>
            <a:r>
              <a:rPr lang="en-US" sz="2900" dirty="0">
                <a:latin typeface="Calibri" panose="020F0502020204030204" pitchFamily="34" charset="0"/>
              </a:rPr>
              <a:t>2021, </a:t>
            </a:r>
            <a:r>
              <a:rPr lang="en-US" i="1" dirty="0"/>
              <a:t>13</a:t>
            </a:r>
            <a:r>
              <a:rPr lang="en-US" dirty="0"/>
              <a:t>(3), 372</a:t>
            </a:r>
            <a:endParaRPr lang="fr-FR" dirty="0" smtClean="0">
              <a:latin typeface="Calibri" panose="020F0502020204030204" pitchFamily="34" charset="0"/>
            </a:endParaRPr>
          </a:p>
          <a:p>
            <a:pPr marL="1587">
              <a:buClr>
                <a:srgbClr val="000000"/>
              </a:buClr>
              <a:buSzPct val="100000"/>
              <a:defRPr/>
            </a:pPr>
            <a:endParaRPr lang="fr-FR" dirty="0">
              <a:latin typeface="Calibri" panose="020F0502020204030204" pitchFamily="34" charset="0"/>
            </a:endParaRPr>
          </a:p>
          <a:p>
            <a:pPr marL="1587">
              <a:buClr>
                <a:srgbClr val="000000"/>
              </a:buClr>
              <a:buSzPct val="100000"/>
              <a:defRPr/>
            </a:pPr>
            <a:r>
              <a:rPr lang="en-US" altLang="en-US" sz="2900" dirty="0">
                <a:latin typeface="Calibri" panose="020F0502020204030204" pitchFamily="34" charset="0"/>
              </a:rPr>
              <a:t>Carrer, D.; </a:t>
            </a:r>
            <a:r>
              <a:rPr lang="en-US" altLang="en-US" sz="2900" dirty="0" err="1">
                <a:latin typeface="Calibri" panose="020F0502020204030204" pitchFamily="34" charset="0"/>
              </a:rPr>
              <a:t>Ceamanos</a:t>
            </a:r>
            <a:r>
              <a:rPr lang="en-US" altLang="en-US" sz="2900" dirty="0">
                <a:latin typeface="Calibri" panose="020F0502020204030204" pitchFamily="34" charset="0"/>
              </a:rPr>
              <a:t>, X.; </a:t>
            </a:r>
            <a:r>
              <a:rPr lang="en-US" altLang="en-US" sz="2900" dirty="0" err="1">
                <a:latin typeface="Calibri" panose="020F0502020204030204" pitchFamily="34" charset="0"/>
              </a:rPr>
              <a:t>Moparthy</a:t>
            </a:r>
            <a:r>
              <a:rPr lang="en-US" altLang="en-US" sz="2900" dirty="0">
                <a:latin typeface="Calibri" panose="020F0502020204030204" pitchFamily="34" charset="0"/>
              </a:rPr>
              <a:t>, S.; Vincent, C.; Freitas, S.; </a:t>
            </a:r>
            <a:r>
              <a:rPr lang="en-US" altLang="en-US" sz="2900" dirty="0" err="1">
                <a:latin typeface="Calibri" panose="020F0502020204030204" pitchFamily="34" charset="0"/>
              </a:rPr>
              <a:t>Trigo</a:t>
            </a:r>
            <a:r>
              <a:rPr lang="en-US" altLang="en-US" sz="2900" dirty="0">
                <a:latin typeface="Calibri" panose="020F0502020204030204" pitchFamily="34" charset="0"/>
              </a:rPr>
              <a:t>, I. Satellite Retrieval of </a:t>
            </a:r>
            <a:r>
              <a:rPr lang="en-US" altLang="en-US" sz="2900" dirty="0" err="1">
                <a:latin typeface="Calibri" panose="020F0502020204030204" pitchFamily="34" charset="0"/>
              </a:rPr>
              <a:t>Downwelling</a:t>
            </a:r>
            <a:r>
              <a:rPr lang="en-US" altLang="en-US" sz="2900" dirty="0">
                <a:latin typeface="Calibri" panose="020F0502020204030204" pitchFamily="34" charset="0"/>
              </a:rPr>
              <a:t> Shortwave Surface Flux and Diffuse Fraction under all Sky Conditions in the Framework of the LSA SAF Program (Part 1: Methodology). </a:t>
            </a:r>
            <a:r>
              <a:rPr lang="en-US" altLang="en-US" sz="3200" dirty="0">
                <a:latin typeface="Calibri" panose="020F0502020204030204" pitchFamily="34" charset="0"/>
              </a:rPr>
              <a:t>Remote </a:t>
            </a:r>
            <a:r>
              <a:rPr lang="en-US" altLang="en-US" sz="3200" dirty="0" smtClean="0">
                <a:latin typeface="Calibri" panose="020F0502020204030204" pitchFamily="34" charset="0"/>
              </a:rPr>
              <a:t>Sensing,</a:t>
            </a:r>
            <a:r>
              <a:rPr lang="en-US" altLang="en-US" sz="2900" dirty="0" smtClean="0">
                <a:latin typeface="Calibri" panose="020F0502020204030204" pitchFamily="34" charset="0"/>
              </a:rPr>
              <a:t> </a:t>
            </a:r>
            <a:r>
              <a:rPr lang="en-US" altLang="en-US" sz="2900" dirty="0">
                <a:latin typeface="Calibri" panose="020F0502020204030204" pitchFamily="34" charset="0"/>
              </a:rPr>
              <a:t>2019, 11(21), 2532; </a:t>
            </a:r>
            <a:r>
              <a:rPr lang="en-US" altLang="en-US" sz="2900" dirty="0">
                <a:latin typeface="Calibri" panose="020F0502020204030204" pitchFamily="34" charset="0"/>
                <a:hlinkClick r:id="rId3"/>
              </a:rPr>
              <a:t>https://doi.org/10.3390/rs11212532</a:t>
            </a:r>
            <a:r>
              <a:rPr lang="en-US" altLang="en-US" sz="2900" dirty="0">
                <a:latin typeface="Calibri" panose="020F0502020204030204" pitchFamily="34" charset="0"/>
              </a:rPr>
              <a:t>)</a:t>
            </a:r>
          </a:p>
          <a:p>
            <a:pPr marL="0" indent="0">
              <a:buClr>
                <a:srgbClr val="000000"/>
              </a:buClr>
              <a:buSzPct val="100000"/>
              <a:buNone/>
              <a:defRPr/>
            </a:pPr>
            <a:endParaRPr lang="en-GB" altLang="en-US" dirty="0">
              <a:latin typeface="Calibri" panose="020F0502020204030204" pitchFamily="34" charset="0"/>
            </a:endParaRPr>
          </a:p>
          <a:p>
            <a:pPr marL="1587">
              <a:buClr>
                <a:srgbClr val="000000"/>
              </a:buClr>
              <a:buSzPct val="100000"/>
              <a:defRPr/>
            </a:pPr>
            <a:endParaRPr lang="en-GB" altLang="en-US" i="1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7" name="Picture 16" descr="to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5638" y="1002890"/>
            <a:ext cx="3411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Recent published papers: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90491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12955" y="993921"/>
            <a:ext cx="9621490" cy="430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900" b="1" dirty="0" smtClean="0"/>
              <a:t>Next Steps:</a:t>
            </a:r>
            <a:endParaRPr lang="en-US" sz="29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2955" y="1589815"/>
            <a:ext cx="11316929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 err="1" smtClean="0"/>
              <a:t>Downwelling</a:t>
            </a:r>
            <a:r>
              <a:rPr lang="en-US" sz="2500" dirty="0" smtClean="0"/>
              <a:t> surface radiation validation protocol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 smtClean="0"/>
              <a:t>Ground albedo/radiation measurements – (BSRN albedo Working Group)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 smtClean="0"/>
              <a:t>Albedo validation – spectral, high spatial resolution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Newsletters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/>
              <a:t>Website update – products/papers etc</a:t>
            </a:r>
            <a:r>
              <a:rPr lang="en-US" sz="2500" dirty="0" smtClean="0"/>
              <a:t>.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500" dirty="0" smtClean="0"/>
              <a:t>Workshop/conference</a:t>
            </a:r>
          </a:p>
        </p:txBody>
      </p:sp>
      <p:pic>
        <p:nvPicPr>
          <p:cNvPr id="6" name="Picture 16" descr="to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60665"/>
              </p:ext>
            </p:extLst>
          </p:nvPr>
        </p:nvGraphicFramePr>
        <p:xfrm>
          <a:off x="412955" y="5127087"/>
          <a:ext cx="11107993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581">
                  <a:extLst>
                    <a:ext uri="{9D8B030D-6E8A-4147-A177-3AD203B41FA5}">
                      <a16:colId xmlns:a16="http://schemas.microsoft.com/office/drawing/2014/main" val="1733220198"/>
                    </a:ext>
                  </a:extLst>
                </a:gridCol>
                <a:gridCol w="2267754">
                  <a:extLst>
                    <a:ext uri="{9D8B030D-6E8A-4147-A177-3AD203B41FA5}">
                      <a16:colId xmlns:a16="http://schemas.microsoft.com/office/drawing/2014/main" val="1192674909"/>
                    </a:ext>
                  </a:extLst>
                </a:gridCol>
                <a:gridCol w="1199536">
                  <a:extLst>
                    <a:ext uri="{9D8B030D-6E8A-4147-A177-3AD203B41FA5}">
                      <a16:colId xmlns:a16="http://schemas.microsoft.com/office/drawing/2014/main" val="2689499620"/>
                    </a:ext>
                  </a:extLst>
                </a:gridCol>
                <a:gridCol w="4296697">
                  <a:extLst>
                    <a:ext uri="{9D8B030D-6E8A-4147-A177-3AD203B41FA5}">
                      <a16:colId xmlns:a16="http://schemas.microsoft.com/office/drawing/2014/main" val="1033927644"/>
                    </a:ext>
                  </a:extLst>
                </a:gridCol>
                <a:gridCol w="924232">
                  <a:extLst>
                    <a:ext uri="{9D8B030D-6E8A-4147-A177-3AD203B41FA5}">
                      <a16:colId xmlns:a16="http://schemas.microsoft.com/office/drawing/2014/main" val="4093727272"/>
                    </a:ext>
                  </a:extLst>
                </a:gridCol>
                <a:gridCol w="1278193">
                  <a:extLst>
                    <a:ext uri="{9D8B030D-6E8A-4147-A177-3AD203B41FA5}">
                      <a16:colId xmlns:a16="http://schemas.microsoft.com/office/drawing/2014/main" val="368311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group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Lead / </a:t>
                      </a:r>
                      <a:r>
                        <a:rPr lang="en-US" sz="1800" b="1" i="0" u="none" strike="noStrike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Dominique Carrer / FA leads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19-LPV-09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Developing protocols for surface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downwelling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radiation product validation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4493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Albedo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F.Camacho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/ FA leads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19-LPV-10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Paper on albedo validation and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intercomparison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(SALVAL tool)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</a:t>
                      </a:r>
                      <a:r>
                        <a:rPr lang="en-US" baseline="0" dirty="0" smtClean="0"/>
                        <a:t> progress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707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12955" y="4757755"/>
            <a:ext cx="5951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-Bold"/>
              </a:rPr>
              <a:t>LPV Surface Radiation/albedo Work Plan 2019 - 2022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9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949391" y="499521"/>
            <a:ext cx="5860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SALVAL:</a:t>
            </a:r>
            <a:r>
              <a:rPr lang="en-US" sz="2000" dirty="0"/>
              <a:t> </a:t>
            </a:r>
            <a:r>
              <a:rPr lang="en-US" sz="2000" dirty="0" smtClean="0"/>
              <a:t> </a:t>
            </a:r>
            <a:r>
              <a:rPr lang="en-US" sz="2000" b="1" dirty="0" smtClean="0"/>
              <a:t>Surface </a:t>
            </a:r>
            <a:r>
              <a:rPr lang="en-US" sz="2000" b="1" dirty="0" err="1"/>
              <a:t>ALbedo</a:t>
            </a:r>
            <a:r>
              <a:rPr lang="en-US" sz="2000" b="1" dirty="0"/>
              <a:t> </a:t>
            </a:r>
            <a:r>
              <a:rPr lang="en-US" sz="2000" b="1" dirty="0" err="1"/>
              <a:t>VALidation</a:t>
            </a:r>
            <a:r>
              <a:rPr lang="en-US" sz="2000" b="1" dirty="0"/>
              <a:t> tool</a:t>
            </a:r>
            <a:r>
              <a:rPr lang="es-ES" sz="2000" b="1" dirty="0" smtClean="0"/>
              <a:t> </a:t>
            </a:r>
            <a:endParaRPr lang="es-ES" sz="20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73" y="974643"/>
            <a:ext cx="50336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13504" y="5315196"/>
            <a:ext cx="4142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Ground</a:t>
            </a:r>
            <a:r>
              <a:rPr lang="es-ES" b="1" dirty="0"/>
              <a:t> Reference </a:t>
            </a:r>
            <a:r>
              <a:rPr lang="es-ES" b="1" dirty="0" err="1"/>
              <a:t>Database</a:t>
            </a:r>
            <a:r>
              <a:rPr lang="es-ES" b="1" dirty="0"/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80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</a:rPr>
              <a:t>homogeneous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(1km)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</a:rPr>
              <a:t>sites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ICOS, TERN, NEON, FLUXNET, SURFRAD and BSRN </a:t>
            </a:r>
            <a:r>
              <a:rPr lang="es-ES" b="1" dirty="0" err="1">
                <a:solidFill>
                  <a:schemeClr val="accent6">
                    <a:lumMod val="75000"/>
                  </a:schemeClr>
                </a:solidFill>
              </a:rPr>
              <a:t>available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s-E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61" y="4338289"/>
            <a:ext cx="5003782" cy="280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484952" y="1598764"/>
            <a:ext cx="59712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Satellite</a:t>
            </a:r>
            <a:r>
              <a:rPr lang="es-ES" b="1" dirty="0"/>
              <a:t> </a:t>
            </a:r>
            <a:r>
              <a:rPr lang="es-ES" b="1" dirty="0" err="1"/>
              <a:t>Database</a:t>
            </a:r>
            <a:r>
              <a:rPr lang="es-ES" b="1" dirty="0"/>
              <a:t>: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</a:rPr>
              <a:t>5 </a:t>
            </a:r>
            <a:r>
              <a:rPr lang="es-ES" b="1" dirty="0" err="1">
                <a:solidFill>
                  <a:srgbClr val="00B050"/>
                </a:solidFill>
              </a:rPr>
              <a:t>Datasets</a:t>
            </a:r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err="1">
                <a:solidFill>
                  <a:srgbClr val="00B050"/>
                </a:solidFill>
              </a:rPr>
              <a:t>availables</a:t>
            </a:r>
            <a:r>
              <a:rPr lang="es-ES" b="1" dirty="0">
                <a:solidFill>
                  <a:srgbClr val="00B050"/>
                </a:solidFill>
              </a:rPr>
              <a:t>: 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rgbClr val="00B050"/>
                </a:solidFill>
              </a:rPr>
              <a:t>C3S PBV V1 (2013-2020)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rgbClr val="00B050"/>
                </a:solidFill>
              </a:rPr>
              <a:t>C3S VGT V1 (2000-2014)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rgbClr val="00B050"/>
                </a:solidFill>
              </a:rPr>
              <a:t>CGLS VGT V1 (2000-2014)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rgbClr val="00B050"/>
                </a:solidFill>
              </a:rPr>
              <a:t> </a:t>
            </a:r>
            <a:r>
              <a:rPr lang="es-ES" sz="1400" b="1" dirty="0" err="1">
                <a:solidFill>
                  <a:srgbClr val="00B050"/>
                </a:solidFill>
              </a:rPr>
              <a:t>GlobAlbedo</a:t>
            </a:r>
            <a:r>
              <a:rPr lang="es-ES" sz="1400" b="1" dirty="0">
                <a:solidFill>
                  <a:srgbClr val="00B050"/>
                </a:solidFill>
              </a:rPr>
              <a:t> (2000-2011)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rgbClr val="00B050"/>
                </a:solidFill>
              </a:rPr>
              <a:t> MCD43A3 C6 (2000-present)</a:t>
            </a:r>
          </a:p>
          <a:p>
            <a:pPr marL="1200150" lvl="2" indent="-285750">
              <a:buFont typeface="Arial" pitchFamily="34" charset="0"/>
              <a:buChar char="•"/>
            </a:pPr>
            <a:endParaRPr lang="es-ES" sz="1400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Working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include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new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datasets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C3S VGT-PBV 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</a:rPr>
              <a:t>Multi-sensor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 V2 (2000-2020)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VNP43C3 (2012-present)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</a:rPr>
              <a:t>C3S S3 V3 (2018-present)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s-ES" dirty="0"/>
          </a:p>
          <a:p>
            <a:pPr lvl="1"/>
            <a:r>
              <a:rPr lang="es-ES" dirty="0"/>
              <a:t>	</a:t>
            </a:r>
          </a:p>
          <a:p>
            <a:endParaRPr lang="es-ES" dirty="0"/>
          </a:p>
          <a:p>
            <a:endParaRPr lang="es-ES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5918311" y="5822009"/>
            <a:ext cx="43204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6F3B3B49-4FC0-43C6-AA65-3BBEC08BC905}"/>
              </a:ext>
            </a:extLst>
          </p:cNvPr>
          <p:cNvGrpSpPr/>
          <p:nvPr/>
        </p:nvGrpSpPr>
        <p:grpSpPr>
          <a:xfrm>
            <a:off x="1363298" y="3980091"/>
            <a:ext cx="4266892" cy="1060038"/>
            <a:chOff x="523487" y="3563405"/>
            <a:chExt cx="4266892" cy="106003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2EAD87D0-7CD2-4957-9248-0E73915475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973"/>
            <a:stretch/>
          </p:blipFill>
          <p:spPr bwMode="auto">
            <a:xfrm>
              <a:off x="523488" y="3563405"/>
              <a:ext cx="4266891" cy="729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F1FCB86F-D81D-4A81-B9B7-67768AFD38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1" b="54552"/>
            <a:stretch/>
          </p:blipFill>
          <p:spPr bwMode="auto">
            <a:xfrm>
              <a:off x="523487" y="3832592"/>
              <a:ext cx="4266891" cy="790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22B133-13B9-42A1-994F-1923B5447A3C}"/>
              </a:ext>
            </a:extLst>
          </p:cNvPr>
          <p:cNvSpPr txBox="1"/>
          <p:nvPr/>
        </p:nvSpPr>
        <p:spPr>
          <a:xfrm>
            <a:off x="5918311" y="659614"/>
            <a:ext cx="56886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itchFamily="34" charset="0"/>
              <a:buChar char="•"/>
            </a:pPr>
            <a:r>
              <a:rPr lang="es-ES" b="1" dirty="0">
                <a:solidFill>
                  <a:srgbClr val="00B050"/>
                </a:solidFill>
              </a:rPr>
              <a:t>SALVAL online beta </a:t>
            </a:r>
            <a:r>
              <a:rPr lang="es-ES" b="1" dirty="0" err="1">
                <a:solidFill>
                  <a:srgbClr val="00B050"/>
                </a:solidFill>
              </a:rPr>
              <a:t>version</a:t>
            </a:r>
            <a:r>
              <a:rPr lang="es-ES" b="1" dirty="0">
                <a:solidFill>
                  <a:srgbClr val="00B050"/>
                </a:solidFill>
              </a:rPr>
              <a:t> </a:t>
            </a:r>
            <a:r>
              <a:rPr lang="es-ES" b="1" dirty="0" err="1">
                <a:solidFill>
                  <a:srgbClr val="00B050"/>
                </a:solidFill>
              </a:rPr>
              <a:t>available</a:t>
            </a:r>
            <a:endParaRPr lang="es-ES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Working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improving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user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inteface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updating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</a:rPr>
              <a:t>databases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15" name="Picture 16" descr="top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96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63665" y="748984"/>
            <a:ext cx="7174800" cy="430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dirty="0" smtClean="0"/>
              <a:t>Validation </a:t>
            </a:r>
            <a:r>
              <a:rPr lang="en-GB" sz="6100" b="1" dirty="0"/>
              <a:t>Metrics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65546" y="1463946"/>
          <a:ext cx="10462434" cy="5102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478">
                  <a:extLst>
                    <a:ext uri="{9D8B030D-6E8A-4147-A177-3AD203B41FA5}">
                      <a16:colId xmlns:a16="http://schemas.microsoft.com/office/drawing/2014/main" val="764304747"/>
                    </a:ext>
                  </a:extLst>
                </a:gridCol>
                <a:gridCol w="3487478">
                  <a:extLst>
                    <a:ext uri="{9D8B030D-6E8A-4147-A177-3AD203B41FA5}">
                      <a16:colId xmlns:a16="http://schemas.microsoft.com/office/drawing/2014/main" val="138538227"/>
                    </a:ext>
                  </a:extLst>
                </a:gridCol>
                <a:gridCol w="3487478">
                  <a:extLst>
                    <a:ext uri="{9D8B030D-6E8A-4147-A177-3AD203B41FA5}">
                      <a16:colId xmlns:a16="http://schemas.microsoft.com/office/drawing/2014/main" val="290291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Quantity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Current practice 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Good practice, add: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981192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Accuracy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Bias; absolute bias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error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and percentiles of residuals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Box-plots of residuals vs. Albedo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2160545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Precision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Standard deviation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absolute deviation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3 point difference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2341021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Uncertainty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Root mean square error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Scatter plot of match-ups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Median and percentiles of absolute residuals, RMSE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Box-plots of absolute residuals vs. Albedo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1303774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Completeness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Gap size distribution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Gap length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2425176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Stability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Calibri" panose="020F0502020204030204" pitchFamily="34" charset="0"/>
                        </a:rPr>
                        <a:t>Time series average, standard deviation, and regression slope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A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Mean error per decade</a:t>
                      </a:r>
                      <a:endParaRPr lang="en-US" sz="18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55880" marR="68580" marT="0" marB="0"/>
                </a:tc>
                <a:extLst>
                  <a:ext uri="{0D108BD9-81ED-4DB2-BD59-A6C34878D82A}">
                    <a16:rowId xmlns:a16="http://schemas.microsoft.com/office/drawing/2014/main" val="658307863"/>
                  </a:ext>
                </a:extLst>
              </a:tr>
            </a:tbl>
          </a:graphicData>
        </a:graphic>
      </p:graphicFrame>
      <p:pic>
        <p:nvPicPr>
          <p:cNvPr id="6" name="Picture 16" descr="to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12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94840" y="493339"/>
            <a:ext cx="7174800" cy="4308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b="1" i="1" dirty="0" smtClean="0"/>
              <a:t>In-situ</a:t>
            </a:r>
            <a:r>
              <a:rPr lang="en-GB" b="1" dirty="0" smtClean="0"/>
              <a:t> Reference Sites</a:t>
            </a:r>
            <a:endParaRPr lang="en-GB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38" y="924226"/>
            <a:ext cx="9754141" cy="426698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41720" y="5076666"/>
          <a:ext cx="9590568" cy="1781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5284">
                  <a:extLst>
                    <a:ext uri="{9D8B030D-6E8A-4147-A177-3AD203B41FA5}">
                      <a16:colId xmlns:a16="http://schemas.microsoft.com/office/drawing/2014/main" val="1212696975"/>
                    </a:ext>
                  </a:extLst>
                </a:gridCol>
                <a:gridCol w="4795284">
                  <a:extLst>
                    <a:ext uri="{9D8B030D-6E8A-4147-A177-3AD203B41FA5}">
                      <a16:colId xmlns:a16="http://schemas.microsoft.com/office/drawing/2014/main" val="34896804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Networks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Reference/Remark</a:t>
                      </a:r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946596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BSRN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https://bsrn.awi.de</a:t>
                      </a:r>
                      <a:r>
                        <a:rPr lang="en-GB" sz="1400" b="1" dirty="0" smtClean="0">
                          <a:effectLst/>
                        </a:rPr>
                        <a:t>/ 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4177647565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BSRN-SURFRAD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>
                          <a:effectLst/>
                        </a:rPr>
                        <a:t>https://www.esrl.noaa.gov/gmd/grad/surfrad/</a:t>
                      </a:r>
                      <a:endParaRPr lang="en-US" sz="1400" b="1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901361147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FLUXNET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http://fluxnet.fluxdata.org/ 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4265404163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NEON                    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dirty="0">
                          <a:effectLst/>
                        </a:rPr>
                        <a:t>http://www.neonscience.org/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1125400518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400" b="1">
                          <a:effectLst/>
                        </a:rPr>
                        <a:t>GC-Net                        </a:t>
                      </a:r>
                      <a:endParaRPr lang="en-US" sz="1400" b="1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400" b="1" dirty="0">
                          <a:effectLst/>
                        </a:rPr>
                        <a:t>http://cires1.colorado.edu/steffen/gcnet/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213240458"/>
                  </a:ext>
                </a:extLst>
              </a:tr>
              <a:tr h="24608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400" b="1">
                          <a:effectLst/>
                        </a:rPr>
                        <a:t>PROMICE</a:t>
                      </a:r>
                      <a:endParaRPr lang="en-US" sz="1400" b="1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47625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nl-NL" sz="1400" b="1" dirty="0">
                          <a:effectLst/>
                        </a:rPr>
                        <a:t>https://www.promice.dk/home.html</a:t>
                      </a:r>
                      <a:endParaRPr lang="en-US" sz="1400" b="1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73025" marR="68580" marT="0" marB="0" anchor="ctr"/>
                </a:tc>
                <a:extLst>
                  <a:ext uri="{0D108BD9-81ED-4DB2-BD59-A6C34878D82A}">
                    <a16:rowId xmlns:a16="http://schemas.microsoft.com/office/drawing/2014/main" val="3017403959"/>
                  </a:ext>
                </a:extLst>
              </a:tr>
            </a:tbl>
          </a:graphicData>
        </a:graphic>
      </p:graphicFrame>
      <p:pic>
        <p:nvPicPr>
          <p:cNvPr id="6" name="Picture 16" descr="to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17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>
            <a:spLocks noGrp="1"/>
          </p:cNvSpPr>
          <p:nvPr>
            <p:ph type="title"/>
          </p:nvPr>
        </p:nvSpPr>
        <p:spPr>
          <a:xfrm>
            <a:off x="7660492" y="6477832"/>
            <a:ext cx="4663758" cy="363855"/>
          </a:xfrm>
        </p:spPr>
        <p:txBody>
          <a:bodyPr>
            <a:normAutofit fontScale="90000"/>
          </a:bodyPr>
          <a:lstStyle/>
          <a:p>
            <a:r>
              <a:rPr lang="en-US" sz="2000" b="1" i="1" dirty="0"/>
              <a:t>Preliminary Quality Assessment (EOLAB)</a:t>
            </a:r>
            <a:endParaRPr lang="es-ES" sz="2000" b="1" i="1" dirty="0"/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1326115" y="704828"/>
            <a:ext cx="9669552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C3S </a:t>
            </a:r>
            <a:r>
              <a:rPr lang="en-GB" sz="2000" kern="0" dirty="0" smtClean="0">
                <a:solidFill>
                  <a:srgbClr val="3333CC"/>
                </a:solidFill>
                <a:latin typeface="Times New Roman"/>
              </a:rPr>
              <a:t>Multi-sensor albedo (v2.0) </a:t>
            </a:r>
            <a:r>
              <a:rPr lang="en-GB" sz="2000" kern="0" dirty="0" smtClean="0">
                <a:solidFill>
                  <a:srgbClr val="3333CC"/>
                </a:solidFill>
                <a:latin typeface="Times New Roman"/>
                <a:sym typeface="Wingdings" panose="05000000000000000000" pitchFamily="2" charset="2"/>
              </a:rPr>
              <a:t> 1981 – 2020 Climate data record</a:t>
            </a:r>
            <a:endParaRPr lang="en-GB" sz="2000" kern="0" dirty="0">
              <a:solidFill>
                <a:srgbClr val="3333CC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5682" y="7831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425682" y="37168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25682" y="727924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425682" y="7831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425682" y="762214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25682" y="78319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425682" y="740307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Imagen 4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3" y="1309272"/>
            <a:ext cx="4485366" cy="343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20 CuadroTexto"/>
          <p:cNvSpPr txBox="1"/>
          <p:nvPr/>
        </p:nvSpPr>
        <p:spPr>
          <a:xfrm>
            <a:off x="8292790" y="735927"/>
            <a:ext cx="155196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" b="1" dirty="0" smtClean="0"/>
          </a:p>
          <a:p>
            <a:pPr algn="ctr"/>
            <a:endParaRPr lang="es-ES" b="1" dirty="0" smtClean="0"/>
          </a:p>
          <a:p>
            <a:pPr algn="ctr"/>
            <a:r>
              <a:rPr lang="es-ES" b="1" dirty="0" smtClean="0"/>
              <a:t>AVHRR vs VGT</a:t>
            </a:r>
          </a:p>
          <a:p>
            <a:pPr algn="ctr"/>
            <a:endParaRPr lang="es-ES" b="1" dirty="0" smtClean="0"/>
          </a:p>
          <a:p>
            <a:pPr algn="ctr"/>
            <a:endParaRPr lang="es-ES" b="1" dirty="0"/>
          </a:p>
          <a:p>
            <a:pPr algn="ctr"/>
            <a:endParaRPr lang="es-ES" b="1" dirty="0"/>
          </a:p>
          <a:p>
            <a:pPr algn="ctr"/>
            <a:endParaRPr lang="es-ES" b="1" dirty="0" smtClean="0"/>
          </a:p>
          <a:p>
            <a:pPr algn="ctr"/>
            <a:endParaRPr lang="es-ES" b="1" dirty="0" smtClean="0"/>
          </a:p>
          <a:p>
            <a:pPr algn="ctr"/>
            <a:endParaRPr lang="es-ES" b="1" dirty="0"/>
          </a:p>
          <a:p>
            <a:pPr algn="ctr"/>
            <a:endParaRPr lang="es-ES" b="1" dirty="0" smtClean="0"/>
          </a:p>
          <a:p>
            <a:pPr algn="ctr"/>
            <a:endParaRPr lang="es-ES" b="1" dirty="0" smtClean="0"/>
          </a:p>
          <a:p>
            <a:pPr algn="ctr"/>
            <a:endParaRPr lang="es-ES" b="1" dirty="0"/>
          </a:p>
          <a:p>
            <a:pPr algn="ctr"/>
            <a:r>
              <a:rPr lang="es-ES" b="1" dirty="0" smtClean="0"/>
              <a:t>VGT vs PBV</a:t>
            </a:r>
            <a:endParaRPr lang="es-ES" b="1" dirty="0"/>
          </a:p>
        </p:txBody>
      </p:sp>
      <p:pic>
        <p:nvPicPr>
          <p:cNvPr id="15" name="2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4753" y="1981954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24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9876" y="1981954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25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1644" y="1981954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26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0242" y="4462096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27 Imagen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8474" y="4458306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28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4753" y="4455454"/>
            <a:ext cx="2000250" cy="1853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3" y="5133452"/>
            <a:ext cx="4511370" cy="1383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top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6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729866" y="631094"/>
            <a:ext cx="9669552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C3S Sentinel-3 vs C3S PROBA-V v1.0 Albedo  -- Good Continuity with PV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42854" y="47737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297859" y="730751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upo 10">
            <a:extLst>
              <a:ext uri="{FF2B5EF4-FFF2-40B4-BE49-F238E27FC236}">
                <a16:creationId xmlns:a16="http://schemas.microsoft.com/office/drawing/2014/main" id="{E774C5F5-0BDE-45C9-9EB0-D463BDA073E3}"/>
              </a:ext>
            </a:extLst>
          </p:cNvPr>
          <p:cNvGrpSpPr/>
          <p:nvPr/>
        </p:nvGrpSpPr>
        <p:grpSpPr>
          <a:xfrm>
            <a:off x="538320" y="1157167"/>
            <a:ext cx="7655024" cy="2134075"/>
            <a:chOff x="2207568" y="1700809"/>
            <a:chExt cx="6008290" cy="1853566"/>
          </a:xfrm>
        </p:grpSpPr>
        <p:pic>
          <p:nvPicPr>
            <p:cNvPr id="11" name="15 Imagen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15608" y="1700810"/>
              <a:ext cx="2000250" cy="1853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16 Imagen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248378" y="1700809"/>
              <a:ext cx="1967230" cy="18535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17 Imagen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207568" y="1700810"/>
              <a:ext cx="2000250" cy="18535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1 Título"/>
          <p:cNvSpPr txBox="1">
            <a:spLocks/>
          </p:cNvSpPr>
          <p:nvPr/>
        </p:nvSpPr>
        <p:spPr bwMode="auto">
          <a:xfrm>
            <a:off x="365963" y="3371079"/>
            <a:ext cx="3886200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C3S Sentinel-3 vs MCD43A3 C6</a:t>
            </a:r>
          </a:p>
        </p:txBody>
      </p:sp>
      <p:grpSp>
        <p:nvGrpSpPr>
          <p:cNvPr id="15" name="Grupo 11">
            <a:extLst>
              <a:ext uri="{FF2B5EF4-FFF2-40B4-BE49-F238E27FC236}">
                <a16:creationId xmlns:a16="http://schemas.microsoft.com/office/drawing/2014/main" id="{755E1DEA-D1A8-413E-923D-2821F60AF103}"/>
              </a:ext>
            </a:extLst>
          </p:cNvPr>
          <p:cNvGrpSpPr/>
          <p:nvPr/>
        </p:nvGrpSpPr>
        <p:grpSpPr>
          <a:xfrm>
            <a:off x="504869" y="3996957"/>
            <a:ext cx="8135310" cy="2279648"/>
            <a:chOff x="2207570" y="4019552"/>
            <a:chExt cx="6220147" cy="1867644"/>
          </a:xfrm>
        </p:grpSpPr>
        <p:pic>
          <p:nvPicPr>
            <p:cNvPr id="16" name="Imagen 2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570" y="4019552"/>
              <a:ext cx="1971675" cy="185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n 2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810" y="4035154"/>
              <a:ext cx="1933575" cy="181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Imagen 2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42" y="4029821"/>
              <a:ext cx="1971675" cy="185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\\Targaryen\working_quique\QAR_C3S_S3_V1\TEMPORAL_PROFILES\S3_PBV_MODIS_Snow_Dekad\CUL\TEMPORAL_PROFILE_S3_V1_PBV_V2_MODIS_LANDVAL_2018-2019_15_AL-BH_BQ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708" y="1570351"/>
            <a:ext cx="3590824" cy="27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top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2 Título"/>
          <p:cNvSpPr txBox="1">
            <a:spLocks/>
          </p:cNvSpPr>
          <p:nvPr/>
        </p:nvSpPr>
        <p:spPr>
          <a:xfrm>
            <a:off x="7660492" y="6477832"/>
            <a:ext cx="4663758" cy="363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/>
              <a:t>Preliminary Quality Assessment (EOLAB)</a:t>
            </a:r>
            <a:endParaRPr lang="es-ES" sz="1800" b="1" i="1" dirty="0"/>
          </a:p>
        </p:txBody>
      </p:sp>
    </p:spTree>
    <p:extLst>
      <p:ext uri="{BB962C8B-B14F-4D97-AF65-F5344CB8AC3E}">
        <p14:creationId xmlns:p14="http://schemas.microsoft.com/office/powerpoint/2010/main" val="36005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4550296" y="372684"/>
            <a:ext cx="4460032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Direct Validation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14402" y="6357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14402" y="35694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402" y="71317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914402" y="6357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914402" y="747467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14402" y="6357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14402" y="6357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914402" y="6357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914402" y="73698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es-E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upo 15">
            <a:extLst>
              <a:ext uri="{FF2B5EF4-FFF2-40B4-BE49-F238E27FC236}">
                <a16:creationId xmlns:a16="http://schemas.microsoft.com/office/drawing/2014/main" id="{679F8D77-527C-49C6-96FD-F44F7D66FB9E}"/>
              </a:ext>
            </a:extLst>
          </p:cNvPr>
          <p:cNvGrpSpPr>
            <a:grpSpLocks noChangeAspect="1"/>
          </p:cNvGrpSpPr>
          <p:nvPr/>
        </p:nvGrpSpPr>
        <p:grpSpPr>
          <a:xfrm>
            <a:off x="587768" y="931022"/>
            <a:ext cx="3904337" cy="3541462"/>
            <a:chOff x="1262168" y="1700808"/>
            <a:chExt cx="3309832" cy="3073415"/>
          </a:xfrm>
        </p:grpSpPr>
        <p:pic>
          <p:nvPicPr>
            <p:cNvPr id="18" name="Imagen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168" y="1700808"/>
              <a:ext cx="3309832" cy="3073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1 Título"/>
            <p:cNvSpPr txBox="1">
              <a:spLocks/>
            </p:cNvSpPr>
            <p:nvPr/>
          </p:nvSpPr>
          <p:spPr bwMode="auto">
            <a:xfrm>
              <a:off x="1356659" y="3983047"/>
              <a:ext cx="3215341" cy="526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l">
                <a:defRPr/>
              </a:pPr>
              <a:r>
                <a:rPr lang="en-GB" sz="900" kern="0" dirty="0">
                  <a:solidFill>
                    <a:srgbClr val="3333CC"/>
                  </a:solidFill>
                  <a:latin typeface="Times New Roman"/>
                </a:rPr>
                <a:t>Accuracy                      Precision                   Uncertainty</a:t>
              </a:r>
            </a:p>
          </p:txBody>
        </p:sp>
      </p:grpSp>
      <p:grpSp>
        <p:nvGrpSpPr>
          <p:cNvPr id="20" name="Grupo 16">
            <a:extLst>
              <a:ext uri="{FF2B5EF4-FFF2-40B4-BE49-F238E27FC236}">
                <a16:creationId xmlns:a16="http://schemas.microsoft.com/office/drawing/2014/main" id="{A2EBAAA9-D864-4FAE-B628-A5BB89452DD4}"/>
              </a:ext>
            </a:extLst>
          </p:cNvPr>
          <p:cNvGrpSpPr>
            <a:grpSpLocks noChangeAspect="1"/>
          </p:cNvGrpSpPr>
          <p:nvPr/>
        </p:nvGrpSpPr>
        <p:grpSpPr>
          <a:xfrm>
            <a:off x="6790971" y="1080735"/>
            <a:ext cx="3792874" cy="3427150"/>
            <a:chOff x="5078906" y="1554069"/>
            <a:chExt cx="3625883" cy="3366891"/>
          </a:xfrm>
        </p:grpSpPr>
        <p:pic>
          <p:nvPicPr>
            <p:cNvPr id="21" name="Imagen 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8906" y="1554069"/>
              <a:ext cx="3625883" cy="336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1 Título">
              <a:extLst>
                <a:ext uri="{FF2B5EF4-FFF2-40B4-BE49-F238E27FC236}">
                  <a16:creationId xmlns:a16="http://schemas.microsoft.com/office/drawing/2014/main" id="{718B552F-E2D2-4FEA-A51F-E02FFFF9AE0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245091" y="4055055"/>
              <a:ext cx="3215341" cy="526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</a:defRPr>
              </a:lvl9pPr>
            </a:lstStyle>
            <a:p>
              <a:pPr algn="l">
                <a:defRPr/>
              </a:pPr>
              <a:r>
                <a:rPr lang="en-GB" sz="900" kern="0" dirty="0">
                  <a:solidFill>
                    <a:srgbClr val="3333CC"/>
                  </a:solidFill>
                  <a:latin typeface="Times New Roman"/>
                </a:rPr>
                <a:t>Accuracy                      Precision                          Uncertainty</a:t>
              </a:r>
            </a:p>
          </p:txBody>
        </p:sp>
      </p:grpSp>
      <p:sp>
        <p:nvSpPr>
          <p:cNvPr id="23" name="1 Título">
            <a:extLst>
              <a:ext uri="{FF2B5EF4-FFF2-40B4-BE49-F238E27FC236}">
                <a16:creationId xmlns:a16="http://schemas.microsoft.com/office/drawing/2014/main" id="{09BC9421-C79C-4040-A904-205DD4D302BC}"/>
              </a:ext>
            </a:extLst>
          </p:cNvPr>
          <p:cNvSpPr txBox="1">
            <a:spLocks/>
          </p:cNvSpPr>
          <p:nvPr/>
        </p:nvSpPr>
        <p:spPr bwMode="auto">
          <a:xfrm>
            <a:off x="1099133" y="554662"/>
            <a:ext cx="4460032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C3S Sentinel-3 SA (300m) </a:t>
            </a:r>
          </a:p>
        </p:txBody>
      </p:sp>
      <p:sp>
        <p:nvSpPr>
          <p:cNvPr id="24" name="1 Título">
            <a:extLst>
              <a:ext uri="{FF2B5EF4-FFF2-40B4-BE49-F238E27FC236}">
                <a16:creationId xmlns:a16="http://schemas.microsoft.com/office/drawing/2014/main" id="{9679F044-1FE7-4E1B-8359-985091DCB474}"/>
              </a:ext>
            </a:extLst>
          </p:cNvPr>
          <p:cNvSpPr txBox="1">
            <a:spLocks/>
          </p:cNvSpPr>
          <p:nvPr/>
        </p:nvSpPr>
        <p:spPr bwMode="auto">
          <a:xfrm>
            <a:off x="6843812" y="576915"/>
            <a:ext cx="4460032" cy="52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>
              <a:defRPr/>
            </a:pP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NASA </a:t>
            </a:r>
            <a:r>
              <a:rPr lang="en-GB" sz="2000" kern="0" dirty="0" smtClean="0">
                <a:solidFill>
                  <a:srgbClr val="3333CC"/>
                </a:solidFill>
                <a:latin typeface="Times New Roman"/>
              </a:rPr>
              <a:t>MCD43A3 C6  </a:t>
            </a:r>
            <a:r>
              <a:rPr lang="en-GB" sz="2000" kern="0" dirty="0">
                <a:solidFill>
                  <a:srgbClr val="3333CC"/>
                </a:solidFill>
                <a:latin typeface="Times New Roman"/>
              </a:rPr>
              <a:t>(500m)</a:t>
            </a:r>
          </a:p>
        </p:txBody>
      </p:sp>
      <p:pic>
        <p:nvPicPr>
          <p:cNvPr id="25" name="Picture 2" descr="\\Targaryen\working_quique\QAR_C3S_S3_V1\TEMPORAL_PROFILES\ALB_GD_20201021\1km\TEMPORAL_PROFILE_ACCURACY_C3S_S3_V1_ALB_GD_20201021_Jul2018-Jun2019_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4598392"/>
            <a:ext cx="4637846" cy="18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\\Targaryen\working_quique\QAR_C3S_S3_V1\TEMPORAL_PROFILES\ALB_GD_20201021\1km\TEMPORAL_PROFILE_ACCURACY_C3S_S3_V1_ALB_GD_20201021_Jul2018-Jun2019_8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695" y="4598392"/>
            <a:ext cx="4667107" cy="188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top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2 Título"/>
          <p:cNvSpPr txBox="1">
            <a:spLocks/>
          </p:cNvSpPr>
          <p:nvPr/>
        </p:nvSpPr>
        <p:spPr>
          <a:xfrm>
            <a:off x="7660492" y="6477832"/>
            <a:ext cx="4663758" cy="363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i="1" dirty="0" smtClean="0"/>
              <a:t>Preliminary Quality Assessment (EOLAB)</a:t>
            </a:r>
            <a:endParaRPr lang="es-ES" sz="1800" b="1" i="1" dirty="0"/>
          </a:p>
        </p:txBody>
      </p:sp>
    </p:spTree>
    <p:extLst>
      <p:ext uri="{BB962C8B-B14F-4D97-AF65-F5344CB8AC3E}">
        <p14:creationId xmlns:p14="http://schemas.microsoft.com/office/powerpoint/2010/main" val="25145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2813237-40F5-4F79-A3A9-1E8C63C422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28"/>
          <a:stretch/>
        </p:blipFill>
        <p:spPr>
          <a:xfrm>
            <a:off x="318006" y="740424"/>
            <a:ext cx="7539682" cy="5148072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D3BE8C3-96E4-44D7-88C7-99E188CD1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0" r="1659"/>
          <a:stretch/>
        </p:blipFill>
        <p:spPr>
          <a:xfrm>
            <a:off x="7857688" y="1156476"/>
            <a:ext cx="2695304" cy="43159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710821-2FAF-43AB-972A-1B773274E608}"/>
              </a:ext>
            </a:extLst>
          </p:cNvPr>
          <p:cNvSpPr/>
          <p:nvPr/>
        </p:nvSpPr>
        <p:spPr>
          <a:xfrm>
            <a:off x="5883479" y="31351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# </a:t>
            </a:r>
            <a:r>
              <a:rPr lang="en-US" dirty="0" err="1"/>
              <a:t>obsv</a:t>
            </a:r>
            <a:r>
              <a:rPr lang="en-US" dirty="0"/>
              <a:t>:   1829</a:t>
            </a:r>
          </a:p>
          <a:p>
            <a:r>
              <a:rPr lang="en-US" dirty="0" err="1"/>
              <a:t>rmse</a:t>
            </a:r>
            <a:r>
              <a:rPr lang="en-US" dirty="0"/>
              <a:t>:     0.0259</a:t>
            </a:r>
          </a:p>
          <a:p>
            <a:r>
              <a:rPr lang="en-US" dirty="0"/>
              <a:t>bias:       0.0013</a:t>
            </a:r>
          </a:p>
        </p:txBody>
      </p:sp>
      <p:pic>
        <p:nvPicPr>
          <p:cNvPr id="8" name="Picture 16" descr="to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2 Título"/>
          <p:cNvSpPr txBox="1">
            <a:spLocks/>
          </p:cNvSpPr>
          <p:nvPr/>
        </p:nvSpPr>
        <p:spPr>
          <a:xfrm>
            <a:off x="8324352" y="6556653"/>
            <a:ext cx="4457280" cy="3371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University of Massachusetts Boston</a:t>
            </a:r>
            <a:endParaRPr lang="es-ES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082115" y="816077"/>
            <a:ext cx="3165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NASA MCD43 vs. VNP43 albedo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7C7FEAF-6DF5-44F7-98A2-75119C0F8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773" y="806236"/>
            <a:ext cx="6744548" cy="5614219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914846D6-D09B-4DDA-9996-5B59AC234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9" y="936539"/>
            <a:ext cx="5456903" cy="53855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4CEFB-BA44-483A-8223-B8FB3FB7D510}"/>
              </a:ext>
            </a:extLst>
          </p:cNvPr>
          <p:cNvSpPr txBox="1"/>
          <p:nvPr/>
        </p:nvSpPr>
        <p:spPr>
          <a:xfrm>
            <a:off x="1186372" y="698084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4CEFB-BA44-483A-8223-B8FB3FB7D510}"/>
              </a:ext>
            </a:extLst>
          </p:cNvPr>
          <p:cNvSpPr txBox="1"/>
          <p:nvPr/>
        </p:nvSpPr>
        <p:spPr>
          <a:xfrm>
            <a:off x="7110308" y="674929"/>
            <a:ext cx="26110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Landsat Albedo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 descr="to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46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80100" y="6334454"/>
            <a:ext cx="484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Networks: NEON, BSRN, SURFRAD </a:t>
            </a:r>
            <a:endParaRPr lang="en-US" dirty="0"/>
          </a:p>
        </p:txBody>
      </p:sp>
      <p:sp>
        <p:nvSpPr>
          <p:cNvPr id="9" name="2 Título"/>
          <p:cNvSpPr txBox="1">
            <a:spLocks/>
          </p:cNvSpPr>
          <p:nvPr/>
        </p:nvSpPr>
        <p:spPr>
          <a:xfrm>
            <a:off x="8324352" y="6556653"/>
            <a:ext cx="4457280" cy="33718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i="1" dirty="0"/>
              <a:t>University of Massachusetts Boston</a:t>
            </a:r>
            <a:endParaRPr lang="es-ES" sz="2000" i="1" dirty="0"/>
          </a:p>
        </p:txBody>
      </p:sp>
    </p:spTree>
    <p:extLst>
      <p:ext uri="{BB962C8B-B14F-4D97-AF65-F5344CB8AC3E}">
        <p14:creationId xmlns:p14="http://schemas.microsoft.com/office/powerpoint/2010/main" val="338182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3829</TotalTime>
  <Words>1217</Words>
  <Application>Microsoft Office PowerPoint</Application>
  <PresentationFormat>Widescreen</PresentationFormat>
  <Paragraphs>227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Avenir Book</vt:lpstr>
      <vt:lpstr>Avenir Light</vt:lpstr>
      <vt:lpstr>Calibri-Bold</vt:lpstr>
      <vt:lpstr>SimSun</vt:lpstr>
      <vt:lpstr>Arial</vt:lpstr>
      <vt:lpstr>Calibri</vt:lpstr>
      <vt:lpstr>Calibri Light</vt:lpstr>
      <vt:lpstr>Times New Roman</vt:lpstr>
      <vt:lpstr>Wingdings</vt:lpstr>
      <vt:lpstr>Office Theme</vt:lpstr>
      <vt:lpstr>Land Surface Radiation/Albedo Focus Area </vt:lpstr>
      <vt:lpstr>PowerPoint Presentation</vt:lpstr>
      <vt:lpstr>PowerPoint Presentation</vt:lpstr>
      <vt:lpstr>PowerPoint Presentation</vt:lpstr>
      <vt:lpstr>Preliminary Quality Assessment (EOLAB)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Wang, Zhuosen (GSFC-619.0)[UNIVERSITY OF MARYLAND]</dc:creator>
  <cp:lastModifiedBy>Wang, Zhuosen (GSFC-619.0)[UNIVERSITY OF MARYLAND]</cp:lastModifiedBy>
  <cp:revision>180</cp:revision>
  <dcterms:created xsi:type="dcterms:W3CDTF">2021-05-21T14:20:54Z</dcterms:created>
  <dcterms:modified xsi:type="dcterms:W3CDTF">2021-05-27T13:58:43Z</dcterms:modified>
</cp:coreProperties>
</file>