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09" r:id="rId1"/>
  </p:sldMasterIdLst>
  <p:notesMasterIdLst>
    <p:notesMasterId r:id="rId17"/>
  </p:notesMasterIdLst>
  <p:sldIdLst>
    <p:sldId id="625" r:id="rId2"/>
    <p:sldId id="598" r:id="rId3"/>
    <p:sldId id="630" r:id="rId4"/>
    <p:sldId id="617" r:id="rId5"/>
    <p:sldId id="618" r:id="rId6"/>
    <p:sldId id="628" r:id="rId7"/>
    <p:sldId id="632" r:id="rId8"/>
    <p:sldId id="611" r:id="rId9"/>
    <p:sldId id="600" r:id="rId10"/>
    <p:sldId id="612" r:id="rId11"/>
    <p:sldId id="616" r:id="rId12"/>
    <p:sldId id="621" r:id="rId13"/>
    <p:sldId id="622" r:id="rId14"/>
    <p:sldId id="619" r:id="rId15"/>
    <p:sldId id="620" r:id="rId16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6BCB9"/>
    <a:srgbClr val="2E5749"/>
    <a:srgbClr val="3F4F33"/>
    <a:srgbClr val="FFFFFF"/>
    <a:srgbClr val="F2F2F2"/>
    <a:srgbClr val="FF9933"/>
    <a:srgbClr val="E9C7CD"/>
    <a:srgbClr val="736741"/>
    <a:srgbClr val="FFFF00"/>
    <a:srgbClr val="9E8E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57" autoAdjust="0"/>
    <p:restoredTop sz="95175" autoAdjust="0"/>
  </p:normalViewPr>
  <p:slideViewPr>
    <p:cSldViewPr>
      <p:cViewPr varScale="1">
        <p:scale>
          <a:sx n="60" d="100"/>
          <a:sy n="60" d="100"/>
        </p:scale>
        <p:origin x="1320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5254" tIns="47627" rIns="95254" bIns="4762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5254" tIns="47627" rIns="95254" bIns="4762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583524C8-BAA5-434E-AF2A-DC259F5EDAAE}" type="datetimeFigureOut">
              <a:rPr lang="en-US"/>
              <a:pPr>
                <a:defRPr/>
              </a:pPr>
              <a:t>5/27/2021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54" tIns="47627" rIns="95254" bIns="47627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254" tIns="47627" rIns="95254" bIns="47627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5254" tIns="47627" rIns="95254" bIns="4762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5254" tIns="47627" rIns="95254" bIns="4762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44333D25-6C5D-4DDE-B1CF-DD5601AD425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647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333D25-6C5D-4DDE-B1CF-DD5601AD425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065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8B487-A287-4D86-9EF6-7775E202A1B8}" type="datetimeFigureOut">
              <a:rPr lang="de-CH"/>
              <a:pPr>
                <a:defRPr/>
              </a:pPr>
              <a:t>27.05.2021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DFDEA-974D-43B3-A7EF-9BCA9B523B93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22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>
          <a:xfrm>
            <a:off x="533400" y="76200"/>
            <a:ext cx="8458200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6" descr="top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8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609600"/>
          </a:xfrm>
        </p:spPr>
        <p:txBody>
          <a:bodyPr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229600" cy="533400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CH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817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C4608-CC7A-4963-B2C0-F64900604368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41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02DE-6CA3-4EF2-A9BD-3D66FD35C2E0}" type="datetimeFigureOut">
              <a:rPr lang="de-CH"/>
              <a:pPr>
                <a:defRPr/>
              </a:pPr>
              <a:t>27.05.2021</a:t>
            </a:fld>
            <a:endParaRPr lang="de-C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7546E-01E5-48EE-A3A8-E403ACE70DB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62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title style</a:t>
            </a:r>
            <a:endParaRPr lang="de-CH" altLang="de-DE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text styles</a:t>
            </a:r>
          </a:p>
          <a:p>
            <a:pPr lvl="1"/>
            <a:r>
              <a:rPr lang="en-US" altLang="de-DE"/>
              <a:t>Second level</a:t>
            </a:r>
          </a:p>
          <a:p>
            <a:pPr lvl="2"/>
            <a:r>
              <a:rPr lang="en-US" altLang="de-DE"/>
              <a:t>Third level</a:t>
            </a:r>
          </a:p>
          <a:p>
            <a:pPr lvl="3"/>
            <a:r>
              <a:rPr lang="en-US" altLang="de-DE"/>
              <a:t>Fourth level</a:t>
            </a:r>
          </a:p>
          <a:p>
            <a:pPr lvl="4"/>
            <a:r>
              <a:rPr lang="en-US" altLang="de-DE"/>
              <a:t>Fifth level</a:t>
            </a:r>
            <a:endParaRPr lang="de-CH" alt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D3D1971-D0C5-4986-A3CC-A953F221BD3C}" type="datetimeFigureOut">
              <a:rPr lang="de-CH"/>
              <a:pPr>
                <a:defRPr/>
              </a:pPr>
              <a:t>27.05.2021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F3870DDC-07FA-404E-9609-E519C7FFC671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32" r:id="rId2"/>
    <p:sldLayoutId id="2147484024" r:id="rId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and.copernicus.eu/global/products/lc" TargetMode="Externa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"/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global-surface-water.appspot.com/" TargetMode="External"/><Relationship Id="rId3" Type="http://schemas.openxmlformats.org/officeDocument/2006/relationships/hyperlink" Target="https://maps.elie.ucl.ac.be/CCI/viewer/" TargetMode="External"/><Relationship Id="rId7" Type="http://schemas.openxmlformats.org/officeDocument/2006/relationships/image" Target="../media/image6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8.gif"/><Relationship Id="rId5" Type="http://schemas.openxmlformats.org/officeDocument/2006/relationships/hyperlink" Target="http://www.globallandcover.com/home_en.html" TargetMode="External"/><Relationship Id="rId10" Type="http://schemas.openxmlformats.org/officeDocument/2006/relationships/image" Target="../media/image7.gif"/><Relationship Id="rId4" Type="http://schemas.openxmlformats.org/officeDocument/2006/relationships/hyperlink" Target="https://land.copernicus.eu/global/products/lc" TargetMode="External"/><Relationship Id="rId9" Type="http://schemas.openxmlformats.org/officeDocument/2006/relationships/hyperlink" Target="https://glad.umd.edu/projects/global-forest-watch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lanet.com/markets/education-and-research/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www.planet.com/nicfi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hyperlink" Target="https://cds.climate.copernicus.eu/cdsapp#!/dataset/satellite-land-cover?tab=overview" TargetMode="Externa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and.copernicus.eu/global/products/lc" TargetMode="Externa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top2">
            <a:extLst>
              <a:ext uri="{FF2B5EF4-FFF2-40B4-BE49-F238E27FC236}">
                <a16:creationId xmlns:a16="http://schemas.microsoft.com/office/drawing/2014/main" id="{5AB0BABB-6DD6-4AFA-89CD-B9522E358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279900" y="-4279900"/>
            <a:ext cx="5842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4FDCCB0A-D1C0-4DDE-83A5-DF78E2D06C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90940"/>
            <a:ext cx="7772400" cy="1470025"/>
          </a:xfrm>
        </p:spPr>
        <p:txBody>
          <a:bodyPr/>
          <a:lstStyle/>
          <a:p>
            <a:r>
              <a:rPr lang="fr-BE" dirty="0"/>
              <a:t>Land Product Validation</a:t>
            </a:r>
            <a:br>
              <a:rPr lang="fr-BE" dirty="0"/>
            </a:br>
            <a:r>
              <a:rPr lang="fr-BE" dirty="0"/>
              <a:t>Land Cover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992B177-FAD8-4F4D-A476-F27F419E77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2378" b="893"/>
          <a:stretch/>
        </p:blipFill>
        <p:spPr>
          <a:xfrm>
            <a:off x="3392839" y="2854759"/>
            <a:ext cx="2358321" cy="2125356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Sous-titre 5">
            <a:extLst>
              <a:ext uri="{FF2B5EF4-FFF2-40B4-BE49-F238E27FC236}">
                <a16:creationId xmlns:a16="http://schemas.microsoft.com/office/drawing/2014/main" id="{CF712085-120E-47C3-89E0-D70514D263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5202907"/>
            <a:ext cx="6400800" cy="1347936"/>
          </a:xfrm>
        </p:spPr>
        <p:txBody>
          <a:bodyPr/>
          <a:lstStyle/>
          <a:p>
            <a:r>
              <a:rPr lang="pt-BR" sz="2400" dirty="0"/>
              <a:t>Sophie Bontemps (UCLouvain, Belgium)</a:t>
            </a:r>
            <a:endParaRPr lang="fr-FR" sz="2400" dirty="0"/>
          </a:p>
          <a:p>
            <a:r>
              <a:rPr lang="fr-FR" sz="2400" dirty="0"/>
              <a:t>Alexandra </a:t>
            </a:r>
            <a:r>
              <a:rPr lang="fr-BE" sz="2400" dirty="0" err="1"/>
              <a:t>Tyukavina</a:t>
            </a:r>
            <a:r>
              <a:rPr lang="fr-BE" sz="2400" dirty="0"/>
              <a:t> (U. Maryland, USA)</a:t>
            </a:r>
          </a:p>
          <a:p>
            <a:r>
              <a:rPr lang="fr-FR" sz="2400" dirty="0"/>
              <a:t>L</a:t>
            </a:r>
            <a:r>
              <a:rPr lang="fr-BE" sz="2400" dirty="0"/>
              <a:t>PV </a:t>
            </a:r>
            <a:r>
              <a:rPr lang="fr-BE" sz="2400" dirty="0" err="1"/>
              <a:t>Plenary</a:t>
            </a:r>
            <a:r>
              <a:rPr lang="fr-BE" sz="2400" dirty="0"/>
              <a:t> – 26-27 May 2021</a:t>
            </a:r>
          </a:p>
        </p:txBody>
      </p:sp>
    </p:spTree>
    <p:extLst>
      <p:ext uri="{BB962C8B-B14F-4D97-AF65-F5344CB8AC3E}">
        <p14:creationId xmlns:p14="http://schemas.microsoft.com/office/powerpoint/2010/main" val="4248113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376219DB-124A-4187-B3FA-8CCD5911FB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0" t="40200" r="20075" b="19200"/>
          <a:stretch/>
        </p:blipFill>
        <p:spPr>
          <a:xfrm>
            <a:off x="456584" y="2643267"/>
            <a:ext cx="4402832" cy="14186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626A139-E046-4128-B79B-0317C5299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Statistical</a:t>
            </a:r>
            <a:r>
              <a:rPr lang="fr-FR" dirty="0"/>
              <a:t> validation </a:t>
            </a:r>
            <a:endParaRPr lang="fr-B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EA5937-99C0-469F-95B2-E7A9BC9622B1}"/>
              </a:ext>
            </a:extLst>
          </p:cNvPr>
          <p:cNvSpPr/>
          <p:nvPr/>
        </p:nvSpPr>
        <p:spPr>
          <a:xfrm>
            <a:off x="687418" y="164157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OA 2015 (10 classes) = </a:t>
            </a:r>
            <a:r>
              <a:rPr lang="en-US" dirty="0"/>
              <a:t>80.6% +/-0.7%</a:t>
            </a:r>
          </a:p>
          <a:p>
            <a:r>
              <a:rPr lang="en-US" dirty="0"/>
              <a:t>(confidence intervals at 95% confidence level)</a:t>
            </a:r>
            <a:endParaRPr lang="fr-BE" dirty="0"/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0B44E707-0CC9-4BDB-8049-0FAA20FA1C9E}"/>
              </a:ext>
            </a:extLst>
          </p:cNvPr>
          <p:cNvSpPr txBox="1">
            <a:spLocks/>
          </p:cNvSpPr>
          <p:nvPr/>
        </p:nvSpPr>
        <p:spPr bwMode="auto">
          <a:xfrm>
            <a:off x="601462" y="914401"/>
            <a:ext cx="8237738" cy="343996"/>
          </a:xfrm>
          <a:prstGeom prst="rect">
            <a:avLst/>
          </a:prstGeom>
          <a:solidFill>
            <a:srgbClr val="96BC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/>
              <a:t>Over </a:t>
            </a:r>
            <a:r>
              <a:rPr lang="fr-FR" sz="2000" dirty="0" err="1"/>
              <a:t>years</a:t>
            </a:r>
            <a:r>
              <a:rPr lang="fr-FR" sz="2000" dirty="0"/>
              <a:t>, </a:t>
            </a:r>
            <a:r>
              <a:rPr lang="fr-FR" sz="2000" dirty="0" err="1"/>
              <a:t>going</a:t>
            </a:r>
            <a:r>
              <a:rPr lang="fr-FR" sz="2000" dirty="0"/>
              <a:t> down to continent, 10-12 LC classes</a:t>
            </a:r>
            <a:endParaRPr lang="fr-BE" sz="2000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955B5DA6-ADC8-4F8F-8D3F-D7916903D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3" t="34812" r="22438" b="19037"/>
          <a:stretch/>
        </p:blipFill>
        <p:spPr>
          <a:xfrm>
            <a:off x="4249801" y="4338960"/>
            <a:ext cx="4824536" cy="2092636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8D06863E-BBA7-4B32-A624-54B187D85AE4}"/>
              </a:ext>
            </a:extLst>
          </p:cNvPr>
          <p:cNvSpPr txBox="1"/>
          <p:nvPr/>
        </p:nvSpPr>
        <p:spPr>
          <a:xfrm>
            <a:off x="4412160" y="4140320"/>
            <a:ext cx="4645024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050" i="1">
                <a:latin typeface="+mn-lt"/>
              </a:defRPr>
            </a:lvl1pPr>
          </a:lstStyle>
          <a:p>
            <a:r>
              <a:rPr lang="en-US" sz="1100" b="1" dirty="0"/>
              <a:t>OA (10 and 12 classes) for 2016-2019, global </a:t>
            </a:r>
            <a:r>
              <a:rPr lang="fr-BE" sz="1100" b="1" dirty="0"/>
              <a:t>and continental </a:t>
            </a:r>
            <a:r>
              <a:rPr lang="fr-BE" sz="1100" b="1" dirty="0" err="1"/>
              <a:t>levels</a:t>
            </a:r>
            <a:endParaRPr lang="fr-BE" sz="1100" b="1" dirty="0"/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1CAD7408-E379-4FED-8446-8B72934AF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124" y="5056060"/>
            <a:ext cx="3410820" cy="458324"/>
          </a:xfrm>
        </p:spPr>
        <p:txBody>
          <a:bodyPr/>
          <a:lstStyle/>
          <a:p>
            <a:pPr marL="0" indent="0" algn="ctr">
              <a:buNone/>
            </a:pPr>
            <a:r>
              <a:rPr lang="fr-FR" sz="2000" dirty="0"/>
              <a:t>-&gt; </a:t>
            </a:r>
            <a:r>
              <a:rPr lang="fr-FR" sz="2000" dirty="0" err="1"/>
              <a:t>Demonstration</a:t>
            </a:r>
            <a:r>
              <a:rPr lang="fr-FR" sz="2000" dirty="0"/>
              <a:t> of an efficient validation </a:t>
            </a:r>
            <a:r>
              <a:rPr lang="fr-FR" sz="2000" dirty="0" err="1"/>
              <a:t>protocol</a:t>
            </a:r>
            <a:r>
              <a:rPr lang="fr-FR" sz="2000" dirty="0"/>
              <a:t> for 10-12 LC classes</a:t>
            </a:r>
          </a:p>
          <a:p>
            <a:pPr algn="ctr"/>
            <a:endParaRPr lang="fr-BE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E1A2CA7-B36F-4AA5-938E-62C23EA60D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26" t="29000" r="13376" b="15249"/>
          <a:stretch/>
        </p:blipFill>
        <p:spPr>
          <a:xfrm>
            <a:off x="4932039" y="1572778"/>
            <a:ext cx="3976389" cy="245477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DB174E8-3D20-4A09-AB0B-5647A0218DEE}"/>
              </a:ext>
            </a:extLst>
          </p:cNvPr>
          <p:cNvSpPr txBox="1"/>
          <p:nvPr/>
        </p:nvSpPr>
        <p:spPr>
          <a:xfrm>
            <a:off x="4994392" y="6373034"/>
            <a:ext cx="3540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>
                <a:latin typeface="+mn-lt"/>
                <a:hlinkClick r:id="rId5"/>
              </a:rPr>
              <a:t>https://land.copernicus.eu/global/products/lc</a:t>
            </a:r>
            <a:endParaRPr lang="fr-BE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1356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3C24EF-0020-454F-BB40-D1608EF00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Stage 4 validation of UMD GLAD global </a:t>
            </a:r>
            <a:r>
              <a:rPr lang="fr-FR" sz="2800" dirty="0" err="1"/>
              <a:t>forest</a:t>
            </a:r>
            <a:r>
              <a:rPr lang="fr-FR" sz="2800" dirty="0"/>
              <a:t> </a:t>
            </a:r>
            <a:r>
              <a:rPr lang="fr-FR" sz="2800" dirty="0" err="1"/>
              <a:t>loss</a:t>
            </a:r>
            <a:endParaRPr lang="fr-BE" sz="2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DF7055-495F-4168-A96F-A1C9552F8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8642920" cy="5334000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Initial validation (Hansen et al. 2013): </a:t>
            </a:r>
          </a:p>
          <a:p>
            <a:r>
              <a:rPr lang="fr-BE" sz="2000" dirty="0" err="1"/>
              <a:t>Sample</a:t>
            </a:r>
            <a:r>
              <a:rPr lang="fr-BE" sz="2000" dirty="0"/>
              <a:t>: 1,500 120m blocks </a:t>
            </a:r>
            <a:r>
              <a:rPr lang="fr-BE" sz="2000" dirty="0" err="1"/>
              <a:t>globally</a:t>
            </a:r>
            <a:r>
              <a:rPr lang="fr-BE" sz="2000" dirty="0"/>
              <a:t>, </a:t>
            </a:r>
            <a:r>
              <a:rPr lang="fr-BE" sz="2000" dirty="0" err="1"/>
              <a:t>stratified</a:t>
            </a:r>
            <a:r>
              <a:rPr lang="fr-BE" sz="2000" dirty="0"/>
              <a:t> </a:t>
            </a:r>
            <a:r>
              <a:rPr lang="fr-BE" sz="2000" dirty="0" err="1"/>
              <a:t>random</a:t>
            </a:r>
            <a:r>
              <a:rPr lang="fr-BE" sz="2000" dirty="0"/>
              <a:t> </a:t>
            </a:r>
            <a:r>
              <a:rPr lang="fr-BE" sz="2000" dirty="0" err="1"/>
              <a:t>sample</a:t>
            </a:r>
            <a:r>
              <a:rPr lang="fr-BE" sz="2000" dirty="0"/>
              <a:t>;</a:t>
            </a:r>
          </a:p>
          <a:p>
            <a:r>
              <a:rPr lang="fr-BE" sz="2000" dirty="0"/>
              <a:t>Reference data: </a:t>
            </a:r>
            <a:r>
              <a:rPr lang="fr-BE" sz="2000" dirty="0" err="1"/>
              <a:t>Landsat</a:t>
            </a:r>
            <a:r>
              <a:rPr lang="fr-BE" sz="2000" dirty="0"/>
              <a:t>, MODIS and high </a:t>
            </a:r>
            <a:r>
              <a:rPr lang="fr-BE" sz="2000" dirty="0" err="1"/>
              <a:t>resolution</a:t>
            </a:r>
            <a:r>
              <a:rPr lang="fr-BE" sz="2000" dirty="0"/>
              <a:t> data </a:t>
            </a:r>
            <a:r>
              <a:rPr lang="fr-BE" sz="2000" dirty="0" err="1"/>
              <a:t>from</a:t>
            </a:r>
            <a:r>
              <a:rPr lang="fr-BE" sz="2000" dirty="0"/>
              <a:t> Google </a:t>
            </a:r>
            <a:r>
              <a:rPr lang="fr-BE" sz="2000" dirty="0" err="1"/>
              <a:t>Earth</a:t>
            </a:r>
            <a:r>
              <a:rPr lang="fr-BE" sz="2000" dirty="0"/>
              <a:t>;</a:t>
            </a:r>
          </a:p>
          <a:p>
            <a:r>
              <a:rPr lang="fr-BE" sz="2000" dirty="0"/>
              <a:t>Time </a:t>
            </a:r>
            <a:r>
              <a:rPr lang="fr-BE" sz="2000" dirty="0" err="1"/>
              <a:t>interval</a:t>
            </a:r>
            <a:r>
              <a:rPr lang="fr-BE" sz="2000" dirty="0"/>
              <a:t>: 2000-2012.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r>
              <a:rPr lang="fr-BE" dirty="0" err="1"/>
              <a:t>Current</a:t>
            </a:r>
            <a:r>
              <a:rPr lang="fr-BE" dirty="0"/>
              <a:t> global validation (</a:t>
            </a:r>
            <a:r>
              <a:rPr lang="fr-BE" dirty="0" err="1"/>
              <a:t>funded</a:t>
            </a:r>
            <a:r>
              <a:rPr lang="fr-BE" dirty="0"/>
              <a:t> </a:t>
            </a:r>
            <a:r>
              <a:rPr lang="fr-BE" dirty="0" err="1"/>
              <a:t>through</a:t>
            </a:r>
            <a:r>
              <a:rPr lang="fr-BE" dirty="0"/>
              <a:t> NASA LCLUC Muesli </a:t>
            </a:r>
            <a:r>
              <a:rPr lang="fr-BE" dirty="0" err="1"/>
              <a:t>project</a:t>
            </a:r>
            <a:r>
              <a:rPr lang="fr-BE" dirty="0"/>
              <a:t> and USGS/NASA </a:t>
            </a:r>
            <a:r>
              <a:rPr lang="fr-BE" dirty="0" err="1"/>
              <a:t>Landsat</a:t>
            </a:r>
            <a:r>
              <a:rPr lang="fr-BE" dirty="0"/>
              <a:t> Science Team): </a:t>
            </a:r>
          </a:p>
          <a:p>
            <a:r>
              <a:rPr lang="fr-BE" sz="2000" dirty="0" err="1"/>
              <a:t>Sample</a:t>
            </a:r>
            <a:r>
              <a:rPr lang="fr-BE" sz="2000" dirty="0"/>
              <a:t>: 600 5x5km blocks </a:t>
            </a:r>
            <a:r>
              <a:rPr lang="fr-BE" sz="2000" dirty="0" err="1"/>
              <a:t>globally</a:t>
            </a:r>
            <a:r>
              <a:rPr lang="fr-BE" sz="2000" dirty="0"/>
              <a:t>, </a:t>
            </a:r>
            <a:r>
              <a:rPr lang="fr-BE" sz="2000" dirty="0" err="1"/>
              <a:t>stratified</a:t>
            </a:r>
            <a:r>
              <a:rPr lang="fr-BE" sz="2000" dirty="0"/>
              <a:t> </a:t>
            </a:r>
            <a:r>
              <a:rPr lang="fr-BE" sz="2000" dirty="0" err="1"/>
              <a:t>random</a:t>
            </a:r>
            <a:r>
              <a:rPr lang="fr-BE" sz="2000" dirty="0"/>
              <a:t> </a:t>
            </a:r>
            <a:r>
              <a:rPr lang="fr-BE" sz="2000" dirty="0" err="1"/>
              <a:t>sample</a:t>
            </a:r>
            <a:r>
              <a:rPr lang="fr-BE" sz="2000" dirty="0"/>
              <a:t>;</a:t>
            </a:r>
          </a:p>
          <a:p>
            <a:r>
              <a:rPr lang="fr-BE" sz="2000" dirty="0"/>
              <a:t>Reference data: </a:t>
            </a:r>
            <a:r>
              <a:rPr lang="fr-BE" sz="2000" dirty="0" err="1"/>
              <a:t>PlanetScope</a:t>
            </a:r>
            <a:r>
              <a:rPr lang="fr-BE" sz="2000" dirty="0"/>
              <a:t> and Sentinel-2;</a:t>
            </a:r>
          </a:p>
          <a:p>
            <a:r>
              <a:rPr lang="fr-BE" sz="2000" dirty="0"/>
              <a:t>Time </a:t>
            </a:r>
            <a:r>
              <a:rPr lang="fr-BE" sz="2000" dirty="0" err="1"/>
              <a:t>interval</a:t>
            </a:r>
            <a:r>
              <a:rPr lang="fr-BE" sz="2000" dirty="0"/>
              <a:t>: 2018 (</a:t>
            </a:r>
            <a:r>
              <a:rPr lang="fr-BE" sz="2000" dirty="0" err="1"/>
              <a:t>annual</a:t>
            </a:r>
            <a:r>
              <a:rPr lang="fr-BE" sz="2000" dirty="0"/>
              <a:t> </a:t>
            </a:r>
            <a:r>
              <a:rPr lang="fr-BE" sz="2000" dirty="0" err="1"/>
              <a:t>forest</a:t>
            </a:r>
            <a:r>
              <a:rPr lang="fr-BE" sz="2000" dirty="0"/>
              <a:t> </a:t>
            </a:r>
            <a:r>
              <a:rPr lang="fr-BE" sz="2000" dirty="0" err="1"/>
              <a:t>loss</a:t>
            </a:r>
            <a:r>
              <a:rPr lang="fr-BE" sz="2000" dirty="0"/>
              <a:t>) + land </a:t>
            </a:r>
            <a:r>
              <a:rPr lang="fr-BE" sz="2000" dirty="0" err="1"/>
              <a:t>cover</a:t>
            </a:r>
            <a:r>
              <a:rPr lang="fr-BE" sz="2000" dirty="0"/>
              <a:t> 5 </a:t>
            </a:r>
            <a:r>
              <a:rPr lang="fr-BE" sz="2000" dirty="0" err="1"/>
              <a:t>years</a:t>
            </a:r>
            <a:r>
              <a:rPr lang="fr-BE" sz="2000" dirty="0"/>
              <a:t> </a:t>
            </a:r>
            <a:r>
              <a:rPr lang="fr-BE" sz="2000" dirty="0" err="1"/>
              <a:t>after</a:t>
            </a:r>
            <a:r>
              <a:rPr lang="fr-BE" sz="2000" dirty="0"/>
              <a:t> initial </a:t>
            </a:r>
            <a:r>
              <a:rPr lang="fr-BE" sz="2000" dirty="0" err="1"/>
              <a:t>disturbance</a:t>
            </a:r>
            <a:r>
              <a:rPr lang="fr-BE" sz="2000" dirty="0"/>
              <a:t> (end of 2022);</a:t>
            </a:r>
          </a:p>
          <a:p>
            <a:r>
              <a:rPr lang="fr-BE" sz="2000" dirty="0"/>
              <a:t>Value-</a:t>
            </a:r>
            <a:r>
              <a:rPr lang="fr-BE" sz="2000" dirty="0" err="1"/>
              <a:t>added</a:t>
            </a:r>
            <a:r>
              <a:rPr lang="fr-BE" sz="2000" dirty="0"/>
              <a:t> </a:t>
            </a:r>
            <a:r>
              <a:rPr lang="fr-BE" sz="2000" dirty="0" err="1"/>
              <a:t>thematic</a:t>
            </a:r>
            <a:r>
              <a:rPr lang="fr-BE" sz="2000" dirty="0"/>
              <a:t> </a:t>
            </a:r>
            <a:r>
              <a:rPr lang="fr-BE" sz="2000" dirty="0" err="1"/>
              <a:t>analysis</a:t>
            </a:r>
            <a:r>
              <a:rPr lang="fr-BE" sz="2000" dirty="0"/>
              <a:t>: drivers of </a:t>
            </a:r>
            <a:r>
              <a:rPr lang="fr-BE" sz="2000" dirty="0" err="1"/>
              <a:t>forest</a:t>
            </a:r>
            <a:r>
              <a:rPr lang="fr-BE" sz="2000" dirty="0"/>
              <a:t> </a:t>
            </a:r>
            <a:r>
              <a:rPr lang="fr-BE" sz="2000" dirty="0" err="1"/>
              <a:t>loss</a:t>
            </a:r>
            <a:r>
              <a:rPr lang="fr-BE" sz="2000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557496B-C601-4612-8E7D-23165D895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C4608-CC7A-4963-B2C0-F6490060436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46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3C24EF-0020-454F-BB40-D1608EF00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Stage 4 validation of UMD GLAD global </a:t>
            </a:r>
            <a:r>
              <a:rPr lang="fr-FR" sz="2800" dirty="0" err="1"/>
              <a:t>forest</a:t>
            </a:r>
            <a:r>
              <a:rPr lang="fr-FR" sz="2800" dirty="0"/>
              <a:t> </a:t>
            </a:r>
            <a:r>
              <a:rPr lang="fr-FR" sz="2800" dirty="0" err="1"/>
              <a:t>loss</a:t>
            </a:r>
            <a:endParaRPr lang="fr-BE" sz="2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557496B-C601-4612-8E7D-23165D895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C4608-CC7A-4963-B2C0-F6490060436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76" y="718893"/>
            <a:ext cx="5355232" cy="2748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74" y="3501008"/>
            <a:ext cx="6855060" cy="26155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16216" y="836513"/>
            <a:ext cx="24130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+mn-lt"/>
              </a:rPr>
              <a:t>Locations of 5x5km </a:t>
            </a:r>
          </a:p>
          <a:p>
            <a:r>
              <a:rPr lang="en-US" sz="1600" i="1" dirty="0">
                <a:latin typeface="+mn-lt"/>
              </a:rPr>
              <a:t>validation blocks, </a:t>
            </a:r>
          </a:p>
          <a:p>
            <a:r>
              <a:rPr lang="en-US" sz="1600" i="1" dirty="0">
                <a:latin typeface="+mn-lt"/>
              </a:rPr>
              <a:t>Colored by sampling strata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98829" y="6126460"/>
            <a:ext cx="7534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+mn-lt"/>
              </a:rPr>
              <a:t>Red – global forest loss map, left (A) – over the best cloud-free post-disturbance Landsat </a:t>
            </a:r>
          </a:p>
          <a:p>
            <a:r>
              <a:rPr lang="en-US" sz="1600" i="1" dirty="0">
                <a:latin typeface="+mn-lt"/>
              </a:rPr>
              <a:t>observation, right (B) </a:t>
            </a:r>
            <a:r>
              <a:rPr lang="en-US" sz="1600" i="1" dirty="0"/>
              <a:t>–</a:t>
            </a:r>
            <a:r>
              <a:rPr lang="en-US" sz="1600" i="1" dirty="0">
                <a:latin typeface="+mn-lt"/>
              </a:rPr>
              <a:t> over the </a:t>
            </a:r>
            <a:r>
              <a:rPr lang="en-US" sz="1600" i="1" dirty="0" err="1">
                <a:latin typeface="+mn-lt"/>
              </a:rPr>
              <a:t>PlanetScope</a:t>
            </a:r>
            <a:r>
              <a:rPr lang="en-US" sz="1600" i="1" dirty="0">
                <a:latin typeface="+mn-lt"/>
              </a:rPr>
              <a:t> image concurrent with disturbance</a:t>
            </a:r>
          </a:p>
        </p:txBody>
      </p:sp>
    </p:spTree>
    <p:extLst>
      <p:ext uri="{BB962C8B-B14F-4D97-AF65-F5344CB8AC3E}">
        <p14:creationId xmlns:p14="http://schemas.microsoft.com/office/powerpoint/2010/main" val="2887025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3C24EF-0020-454F-BB40-D1608EF00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Stage 4 validation of UMD GLAD global </a:t>
            </a:r>
            <a:r>
              <a:rPr lang="fr-FR" sz="2800" dirty="0" err="1"/>
              <a:t>forest</a:t>
            </a:r>
            <a:r>
              <a:rPr lang="fr-FR" sz="2800" dirty="0"/>
              <a:t> </a:t>
            </a:r>
            <a:r>
              <a:rPr lang="fr-FR" sz="2800" dirty="0" err="1"/>
              <a:t>loss</a:t>
            </a:r>
            <a:endParaRPr lang="fr-BE" sz="2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557496B-C601-4612-8E7D-23165D895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C4608-CC7A-4963-B2C0-F6490060436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52736"/>
            <a:ext cx="7123806" cy="27747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5616" y="620688"/>
            <a:ext cx="6934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Prototype </a:t>
            </a:r>
            <a:r>
              <a:rPr lang="en-US" dirty="0" err="1">
                <a:latin typeface="+mj-lt"/>
              </a:rPr>
              <a:t>PlanetScope</a:t>
            </a:r>
            <a:r>
              <a:rPr lang="en-US" dirty="0">
                <a:latin typeface="+mj-lt"/>
              </a:rPr>
              <a:t> (left) and Sentinel-2 (right) reference block maps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293096"/>
            <a:ext cx="7123806" cy="19442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71600" y="3810526"/>
            <a:ext cx="5022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err="1">
                <a:latin typeface="+mj-lt"/>
                <a:ea typeface="Calibri" panose="020F0502020204030204" pitchFamily="34" charset="0"/>
              </a:rPr>
              <a:t>Chiquitano</a:t>
            </a:r>
            <a:r>
              <a:rPr lang="en-US" sz="1600" i="1" dirty="0">
                <a:latin typeface="+mj-lt"/>
                <a:ea typeface="Calibri" panose="020F0502020204030204" pitchFamily="34" charset="0"/>
              </a:rPr>
              <a:t> dry forest loss, Santa Cruz province, Bolivia</a:t>
            </a:r>
            <a:endParaRPr lang="en-US" sz="1600" i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71600" y="6237312"/>
            <a:ext cx="73448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latin typeface="+mj-lt"/>
                <a:ea typeface="Calibri" panose="020F0502020204030204" pitchFamily="34" charset="0"/>
              </a:rPr>
              <a:t>Secondary forest </a:t>
            </a:r>
            <a:r>
              <a:rPr lang="en-US" sz="1600" i="1" dirty="0" err="1">
                <a:latin typeface="+mj-lt"/>
                <a:ea typeface="Calibri" panose="020F0502020204030204" pitchFamily="34" charset="0"/>
              </a:rPr>
              <a:t>reclearing</a:t>
            </a:r>
            <a:r>
              <a:rPr lang="en-US" sz="1600" i="1" dirty="0">
                <a:latin typeface="+mj-lt"/>
                <a:ea typeface="Calibri" panose="020F0502020204030204" pitchFamily="34" charset="0"/>
              </a:rPr>
              <a:t> in Sankuru province, Democratic Republic of the Congo</a:t>
            </a:r>
            <a:endParaRPr lang="en-US" sz="16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7844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79452A-2097-4D58-95FC-027AF0376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Good practices LC validation </a:t>
            </a:r>
            <a:r>
              <a:rPr lang="fr-BE" dirty="0" err="1"/>
              <a:t>protocol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DD7251-6AB5-41CB-B551-27FD1044A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Building on </a:t>
            </a:r>
            <a:r>
              <a:rPr lang="fr-FR" dirty="0" err="1"/>
              <a:t>existing</a:t>
            </a:r>
            <a:r>
              <a:rPr lang="fr-FR" dirty="0"/>
              <a:t> </a:t>
            </a:r>
            <a:r>
              <a:rPr lang="fr-FR" dirty="0" err="1"/>
              <a:t>protocols</a:t>
            </a:r>
            <a:endParaRPr lang="fr-FR" dirty="0"/>
          </a:p>
          <a:p>
            <a:pPr lvl="1"/>
            <a:r>
              <a:rPr lang="fr-FR" sz="2000" dirty="0"/>
              <a:t>R&amp;D </a:t>
            </a:r>
            <a:r>
              <a:rPr lang="fr-FR" sz="2000" dirty="0" err="1"/>
              <a:t>projects</a:t>
            </a:r>
            <a:endParaRPr lang="fr-FR" sz="2000" dirty="0"/>
          </a:p>
          <a:p>
            <a:pPr lvl="1"/>
            <a:r>
              <a:rPr lang="en-US" sz="2000" dirty="0"/>
              <a:t>GFOI’s Methods and Guidance Documentation</a:t>
            </a:r>
            <a:r>
              <a:rPr lang="fr-FR" sz="2000" dirty="0"/>
              <a:t> </a:t>
            </a:r>
          </a:p>
          <a:p>
            <a:r>
              <a:rPr lang="fr-FR" dirty="0" err="1"/>
              <a:t>Include</a:t>
            </a:r>
            <a:r>
              <a:rPr lang="fr-FR" dirty="0"/>
              <a:t> Land Cover &amp; Land Cover Change (land use ?) </a:t>
            </a:r>
          </a:p>
          <a:p>
            <a:r>
              <a:rPr lang="fr-FR" dirty="0"/>
              <a:t>Sampling design + </a:t>
            </a:r>
            <a:r>
              <a:rPr lang="fr-FR" dirty="0" err="1"/>
              <a:t>response</a:t>
            </a:r>
            <a:r>
              <a:rPr lang="fr-FR" dirty="0"/>
              <a:t> design </a:t>
            </a:r>
            <a:r>
              <a:rPr lang="fr-FR" dirty="0" err="1"/>
              <a:t>protocols</a:t>
            </a:r>
            <a:endParaRPr lang="fr-FR" dirty="0"/>
          </a:p>
          <a:p>
            <a:pPr lvl="1"/>
            <a:r>
              <a:rPr lang="fr-FR" sz="2000" dirty="0"/>
              <a:t>Single-class vs multi-class </a:t>
            </a:r>
            <a:r>
              <a:rPr lang="fr-FR" sz="2000" dirty="0" err="1"/>
              <a:t>products</a:t>
            </a:r>
            <a:endParaRPr lang="fr-FR" sz="2000" dirty="0"/>
          </a:p>
          <a:p>
            <a:pPr lvl="1"/>
            <a:r>
              <a:rPr lang="fr-FR" sz="2000" dirty="0"/>
              <a:t>Expert-</a:t>
            </a:r>
            <a:r>
              <a:rPr lang="fr-FR" sz="2000" dirty="0" err="1"/>
              <a:t>based</a:t>
            </a:r>
            <a:r>
              <a:rPr lang="fr-FR" sz="2000" dirty="0"/>
              <a:t> vs </a:t>
            </a:r>
            <a:r>
              <a:rPr lang="fr-FR" sz="2000" dirty="0" err="1"/>
              <a:t>crowd-sourcing</a:t>
            </a:r>
            <a:endParaRPr lang="fr-BE" sz="2000" dirty="0"/>
          </a:p>
          <a:p>
            <a:pPr lvl="1"/>
            <a:r>
              <a:rPr lang="fr-FR" sz="2000" dirty="0" err="1"/>
              <a:t>Products</a:t>
            </a:r>
            <a:r>
              <a:rPr lang="fr-FR" sz="2000" dirty="0"/>
              <a:t> validation vs </a:t>
            </a:r>
            <a:r>
              <a:rPr lang="fr-FR" sz="2000" dirty="0" err="1"/>
              <a:t>methodologies</a:t>
            </a:r>
            <a:r>
              <a:rPr lang="fr-FR" sz="2000" dirty="0"/>
              <a:t> </a:t>
            </a:r>
            <a:r>
              <a:rPr lang="fr-FR" sz="2000" dirty="0" err="1"/>
              <a:t>comparison</a:t>
            </a:r>
            <a:r>
              <a:rPr lang="fr-FR" sz="2000" dirty="0"/>
              <a:t> (benchmarking)</a:t>
            </a:r>
          </a:p>
          <a:p>
            <a:r>
              <a:rPr lang="en-US" dirty="0"/>
              <a:t>Accuracy assessment methodology (including uncertainty) </a:t>
            </a:r>
          </a:p>
          <a:p>
            <a:r>
              <a:rPr lang="en-US" dirty="0"/>
              <a:t>Areas estimation of specific classes of LC and LCC</a:t>
            </a:r>
          </a:p>
          <a:p>
            <a:r>
              <a:rPr lang="fr-FR" dirty="0"/>
              <a:t>Guidance and </a:t>
            </a:r>
            <a:r>
              <a:rPr lang="fr-FR" dirty="0" err="1"/>
              <a:t>tools</a:t>
            </a:r>
            <a:r>
              <a:rPr lang="fr-FR" dirty="0"/>
              <a:t> for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collecting</a:t>
            </a:r>
            <a:r>
              <a:rPr lang="fr-FR" dirty="0"/>
              <a:t> </a:t>
            </a:r>
            <a:r>
              <a:rPr lang="fr-FR" dirty="0" err="1"/>
              <a:t>reference</a:t>
            </a:r>
            <a:r>
              <a:rPr lang="fr-FR" dirty="0"/>
              <a:t> </a:t>
            </a:r>
            <a:r>
              <a:rPr lang="fr-FR" dirty="0" err="1"/>
              <a:t>dataset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VHR images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BA3294-6D21-4B10-9C2D-3FBA1A248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C4608-CC7A-4963-B2C0-F6490060436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90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ABD3AA-C4B1-41CE-94E1-3257B405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Outreach</a:t>
            </a:r>
            <a:r>
              <a:rPr lang="fr-FR"/>
              <a:t>, </a:t>
            </a:r>
            <a:r>
              <a:rPr lang="fr-FR" dirty="0"/>
              <a:t>s</a:t>
            </a:r>
            <a:r>
              <a:rPr lang="fr-FR"/>
              <a:t>ynergies </a:t>
            </a:r>
            <a:r>
              <a:rPr lang="fr-FR" dirty="0"/>
              <a:t>and collaboration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E6B53D-BA4C-4A1A-892C-D2EBA1EB5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GFOI –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previous</a:t>
            </a:r>
            <a:r>
              <a:rPr lang="fr-FR" dirty="0"/>
              <a:t> </a:t>
            </a:r>
            <a:r>
              <a:rPr lang="fr-FR" dirty="0" err="1"/>
              <a:t>co</a:t>
            </a:r>
            <a:r>
              <a:rPr lang="fr-FR" dirty="0"/>
              <a:t>-lead Pontus </a:t>
            </a:r>
            <a:r>
              <a:rPr lang="fr-BE" dirty="0" err="1"/>
              <a:t>Olofsson</a:t>
            </a:r>
            <a:endParaRPr lang="fr-FR" dirty="0"/>
          </a:p>
          <a:p>
            <a:pPr lvl="1"/>
            <a:r>
              <a:rPr lang="en-US" sz="2000" dirty="0"/>
              <a:t>3rd version of GFOI’s Methods and Guidance Documentation (MGD)</a:t>
            </a:r>
            <a:endParaRPr lang="fr-FR" sz="2000" dirty="0"/>
          </a:p>
          <a:p>
            <a:r>
              <a:rPr lang="fr-FR" dirty="0"/>
              <a:t>GEOGLAM </a:t>
            </a:r>
            <a:r>
              <a:rPr lang="fr-FR" dirty="0" err="1"/>
              <a:t>with</a:t>
            </a:r>
            <a:r>
              <a:rPr lang="fr-FR" dirty="0"/>
              <a:t> Essential Agricultural Variables </a:t>
            </a:r>
          </a:p>
          <a:p>
            <a:pPr lvl="1"/>
            <a:r>
              <a:rPr lang="fr-FR" sz="2000" dirty="0"/>
              <a:t>New variables to </a:t>
            </a:r>
            <a:r>
              <a:rPr lang="fr-FR" sz="2000" dirty="0" err="1"/>
              <a:t>consider</a:t>
            </a:r>
            <a:endParaRPr lang="fr-FR" sz="2000" dirty="0"/>
          </a:p>
          <a:p>
            <a:pPr lvl="1"/>
            <a:r>
              <a:rPr lang="fr-FR" sz="2000" dirty="0" err="1"/>
              <a:t>Ongoing</a:t>
            </a:r>
            <a:r>
              <a:rPr lang="fr-FR" sz="2000" dirty="0"/>
              <a:t> </a:t>
            </a:r>
            <a:r>
              <a:rPr lang="fr-FR" sz="2000" dirty="0" err="1"/>
              <a:t>protocol</a:t>
            </a:r>
            <a:r>
              <a:rPr lang="fr-FR" sz="2000" dirty="0"/>
              <a:t> for </a:t>
            </a:r>
            <a:r>
              <a:rPr lang="fr-FR" sz="2000" dirty="0" err="1"/>
              <a:t>products</a:t>
            </a:r>
            <a:r>
              <a:rPr lang="fr-FR" sz="2000" dirty="0"/>
              <a:t> IC and</a:t>
            </a:r>
            <a:br>
              <a:rPr lang="fr-FR" sz="2000" dirty="0"/>
            </a:br>
            <a:r>
              <a:rPr lang="fr-FR" sz="2000" dirty="0"/>
              <a:t>validation (</a:t>
            </a:r>
            <a:r>
              <a:rPr lang="fr-FR" sz="2000" dirty="0" err="1"/>
              <a:t>cropland</a:t>
            </a:r>
            <a:r>
              <a:rPr lang="fr-FR" sz="2000" dirty="0"/>
              <a:t> and </a:t>
            </a:r>
            <a:r>
              <a:rPr lang="fr-FR" sz="2000" dirty="0" err="1"/>
              <a:t>crop</a:t>
            </a:r>
            <a:r>
              <a:rPr lang="fr-FR" sz="2000" dirty="0"/>
              <a:t> </a:t>
            </a:r>
            <a:r>
              <a:rPr lang="fr-FR" sz="2000" dirty="0" err="1"/>
              <a:t>maps</a:t>
            </a:r>
            <a:r>
              <a:rPr lang="fr-FR" sz="2000" dirty="0"/>
              <a:t>)</a:t>
            </a:r>
          </a:p>
          <a:p>
            <a:pPr marL="342900" lvl="1" indent="-342900">
              <a:buFont typeface="Arial" charset="0"/>
              <a:buChar char="•"/>
            </a:pPr>
            <a:endParaRPr lang="fr-FR" sz="2400" dirty="0"/>
          </a:p>
          <a:p>
            <a:pPr marL="342900" lvl="1" indent="-342900">
              <a:buFont typeface="Arial" charset="0"/>
              <a:buChar char="•"/>
            </a:pPr>
            <a:endParaRPr lang="fr-FR" sz="2400" dirty="0"/>
          </a:p>
          <a:p>
            <a:pPr marL="342900" lvl="1" indent="-342900">
              <a:buFont typeface="Arial" charset="0"/>
              <a:buChar char="•"/>
            </a:pPr>
            <a:endParaRPr lang="fr-FR" sz="2400" dirty="0"/>
          </a:p>
          <a:p>
            <a:pPr marL="342900" lvl="1" indent="-342900">
              <a:buFont typeface="Arial" charset="0"/>
              <a:buChar char="•"/>
            </a:pPr>
            <a:endParaRPr lang="fr-FR" sz="2400" dirty="0"/>
          </a:p>
          <a:p>
            <a:pPr marL="342900" lvl="1" indent="-342900">
              <a:buFont typeface="Arial" charset="0"/>
              <a:buChar char="•"/>
            </a:pPr>
            <a:endParaRPr lang="fr-FR" sz="2400" dirty="0"/>
          </a:p>
          <a:p>
            <a:pPr marL="342900" lvl="1" indent="-342900">
              <a:buFont typeface="Arial" charset="0"/>
              <a:buChar char="•"/>
            </a:pPr>
            <a:r>
              <a:rPr lang="fr-FR" sz="2400" dirty="0" err="1"/>
              <a:t>Special</a:t>
            </a:r>
            <a:r>
              <a:rPr lang="fr-FR" sz="2400" dirty="0"/>
              <a:t> session @IGARSS 2021 (Brussels, July 2021)</a:t>
            </a:r>
            <a:br>
              <a:rPr lang="fr-FR" sz="2400" dirty="0"/>
            </a:br>
            <a:r>
              <a:rPr lang="fr-FR" sz="2400" dirty="0"/>
              <a:t>« </a:t>
            </a:r>
            <a:r>
              <a:rPr lang="en-US" sz="2400" dirty="0"/>
              <a:t>CEOS Land Product Validation: Sampling-based estimation of area and accuracy for Land Cover products </a:t>
            </a:r>
            <a:r>
              <a:rPr lang="fr-FR" sz="2400" dirty="0"/>
              <a:t>»</a:t>
            </a:r>
          </a:p>
          <a:p>
            <a:pPr lvl="1"/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1F1DDC-1C5C-423F-8DF6-68B32437C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C4608-CC7A-4963-B2C0-F6490060436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8E1980-B2D8-4FAF-A771-717C08105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3253542"/>
            <a:ext cx="4104456" cy="20018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0E00D2-559B-4A5A-A416-DDE264AD4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933" y="2204864"/>
            <a:ext cx="3064726" cy="305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80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C7AE26-FD39-4FF1-9077-3F0885D8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New </a:t>
            </a:r>
            <a:r>
              <a:rPr lang="fr-FR" dirty="0" err="1"/>
              <a:t>co</a:t>
            </a:r>
            <a:r>
              <a:rPr lang="fr-FR" dirty="0"/>
              <a:t>-lead</a:t>
            </a:r>
            <a:endParaRPr lang="fr-B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74194"/>
            <a:ext cx="1944216" cy="2916324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E72311-20DB-4257-B4C2-D49F83F76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C4608-CC7A-4963-B2C0-F6490060436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59832" y="736841"/>
            <a:ext cx="58648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Dr. Alexandra (Sasha) Tyukavina</a:t>
            </a:r>
          </a:p>
          <a:p>
            <a:r>
              <a:rPr lang="en-US" sz="1600" dirty="0">
                <a:latin typeface="+mj-lt"/>
              </a:rPr>
              <a:t>Assistant Research Professor, Department of Geographical Sciences, </a:t>
            </a:r>
          </a:p>
          <a:p>
            <a:r>
              <a:rPr lang="en-US" sz="1600" dirty="0">
                <a:latin typeface="+mj-lt"/>
              </a:rPr>
              <a:t>University of Maryland, College Park, USA</a:t>
            </a:r>
          </a:p>
        </p:txBody>
      </p:sp>
      <p:sp>
        <p:nvSpPr>
          <p:cNvPr id="8" name="Rectangle 7"/>
          <p:cNvSpPr/>
          <p:nvPr/>
        </p:nvSpPr>
        <p:spPr>
          <a:xfrm>
            <a:off x="3059832" y="1844824"/>
            <a:ext cx="568863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Ph.D. in Geographical Sciences</a:t>
            </a: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2015, University of Maryland, USA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M.Sc. in Cartography</a:t>
            </a: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2011, Moscow State University, Russia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9552" y="3956345"/>
            <a:ext cx="8424936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Publications: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Tyukavina et al. (2018) Congo Basin forest loss dominated by increasing smallholder clearing.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Science Advances</a:t>
            </a: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4(11), eaat2993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Tyukavina et al. (2017) Types and rates of forest disturbance in Brazilian Legal Amazon, 2000-2013. </a:t>
            </a:r>
            <a:r>
              <a:rPr lang="en-US" sz="1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Science Advances</a:t>
            </a: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e1601047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Tyukavina et al. (2016) Pan‐tropical hinterland forests: mapping minimally disturbed forests. </a:t>
            </a:r>
            <a:r>
              <a:rPr lang="en-US" sz="1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Global Ecology and Biogeography</a:t>
            </a: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25(2), 151-163.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+mj-lt"/>
              </a:rPr>
              <a:t>Tyukavina et al. (2015) Aboveground carbon loss in natural and human-modified tropical forests from 2000 to 2012. </a:t>
            </a:r>
            <a:r>
              <a:rPr lang="en-US" sz="1600" i="1" dirty="0">
                <a:latin typeface="+mj-lt"/>
              </a:rPr>
              <a:t>Environmental Research Letters, </a:t>
            </a:r>
            <a:r>
              <a:rPr lang="en-US" sz="1600" dirty="0">
                <a:latin typeface="+mj-lt"/>
              </a:rPr>
              <a:t>vol. 10, № 7, pp 1-14.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59832" y="2682069"/>
            <a:ext cx="5763227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Current research projects: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2021-2023, Multi-resolution quantification and driver assessment of hot spots of global forest disturbance </a:t>
            </a:r>
            <a:r>
              <a:rPr 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(NASA LCLUC), Principal Investigator</a:t>
            </a:r>
            <a:endParaRPr lang="en-US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265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researchgate.net/profile/Jun-Chen-119/publication/318740669/figure/fig1/AS:614280202317860@1523467221501/Map-of-GlobeLand30-2010_W640.jpg">
            <a:extLst>
              <a:ext uri="{FF2B5EF4-FFF2-40B4-BE49-F238E27FC236}">
                <a16:creationId xmlns:a16="http://schemas.microsoft.com/office/drawing/2014/main" id="{C75DCB00-9A60-4F6F-BE9D-E0EE66F65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40968"/>
            <a:ext cx="3769675" cy="16963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79452A-2097-4D58-95FC-027AF0376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Good practices LC validation </a:t>
            </a:r>
            <a:r>
              <a:rPr lang="fr-BE" dirty="0" err="1"/>
              <a:t>protocol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DD7251-6AB5-41CB-B551-27FD1044A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8229600" cy="498376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>
                <a:solidFill>
                  <a:srgbClr val="FF0000"/>
                </a:solidFill>
              </a:rPr>
              <a:t>Key </a:t>
            </a:r>
            <a:r>
              <a:rPr lang="fr-FR" dirty="0" err="1">
                <a:solidFill>
                  <a:srgbClr val="FF0000"/>
                </a:solidFill>
              </a:rPr>
              <a:t>activity</a:t>
            </a:r>
            <a:r>
              <a:rPr lang="fr-FR" dirty="0">
                <a:solidFill>
                  <a:srgbClr val="FF0000"/>
                </a:solidFill>
              </a:rPr>
              <a:t> for Land Cover Focus Area</a:t>
            </a:r>
            <a:endParaRPr lang="fr-BE" dirty="0">
              <a:solidFill>
                <a:srgbClr val="FF0000"/>
              </a:solidFill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0FC8182-36EB-4006-B151-A4D105FF9EE8}"/>
              </a:ext>
            </a:extLst>
          </p:cNvPr>
          <p:cNvSpPr txBox="1">
            <a:spLocks/>
          </p:cNvSpPr>
          <p:nvPr/>
        </p:nvSpPr>
        <p:spPr bwMode="auto">
          <a:xfrm>
            <a:off x="1115616" y="1438404"/>
            <a:ext cx="7488832" cy="1512168"/>
          </a:xfrm>
          <a:prstGeom prst="roundRect">
            <a:avLst/>
          </a:prstGeom>
          <a:solidFill>
            <a:srgbClr val="96BCB9"/>
          </a:solidFill>
          <a:ln>
            <a:noFill/>
          </a:ln>
          <a:effectLst>
            <a:softEdge rad="31750"/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000" dirty="0">
                <a:latin typeface="+mn-lt"/>
              </a:rPr>
              <a:t>More and more LC </a:t>
            </a:r>
            <a:r>
              <a:rPr lang="fr-FR" sz="2000" dirty="0" err="1">
                <a:latin typeface="+mn-lt"/>
              </a:rPr>
              <a:t>products</a:t>
            </a:r>
            <a:r>
              <a:rPr lang="fr-FR" sz="2000" dirty="0">
                <a:latin typeface="+mn-lt"/>
              </a:rPr>
              <a:t> </a:t>
            </a:r>
            <a:r>
              <a:rPr lang="fr-FR" sz="1600" dirty="0">
                <a:latin typeface="+mn-lt"/>
              </a:rPr>
              <a:t>(LC, LU, LCC, single-class, etc.)</a:t>
            </a:r>
            <a:endParaRPr lang="fr-FR" sz="2000" dirty="0"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000" dirty="0" err="1">
                <a:latin typeface="+mn-lt"/>
              </a:rPr>
              <a:t>Wider</a:t>
            </a:r>
            <a:r>
              <a:rPr lang="fr-FR" sz="2000" dirty="0">
                <a:latin typeface="+mn-lt"/>
              </a:rPr>
              <a:t> </a:t>
            </a:r>
            <a:r>
              <a:rPr lang="fr-FR" sz="2000" dirty="0" err="1">
                <a:latin typeface="+mn-lt"/>
              </a:rPr>
              <a:t>access</a:t>
            </a:r>
            <a:r>
              <a:rPr lang="fr-FR" sz="2000" dirty="0">
                <a:latin typeface="+mn-lt"/>
              </a:rPr>
              <a:t> to VHR </a:t>
            </a:r>
            <a:r>
              <a:rPr lang="fr-FR" sz="2000" dirty="0" err="1">
                <a:latin typeface="+mn-lt"/>
              </a:rPr>
              <a:t>imagery</a:t>
            </a:r>
            <a:r>
              <a:rPr lang="fr-FR" sz="2000" dirty="0">
                <a:latin typeface="+mn-lt"/>
              </a:rPr>
              <a:t> to </a:t>
            </a:r>
            <a:r>
              <a:rPr lang="fr-FR" sz="2000" dirty="0" err="1">
                <a:latin typeface="+mn-lt"/>
              </a:rPr>
              <a:t>be</a:t>
            </a:r>
            <a:r>
              <a:rPr lang="fr-FR" sz="2000" dirty="0">
                <a:latin typeface="+mn-lt"/>
              </a:rPr>
              <a:t> </a:t>
            </a:r>
            <a:r>
              <a:rPr lang="fr-FR" sz="2000" dirty="0" err="1">
                <a:latin typeface="+mn-lt"/>
              </a:rPr>
              <a:t>used</a:t>
            </a:r>
            <a:r>
              <a:rPr lang="fr-FR" sz="2000" dirty="0">
                <a:latin typeface="+mn-lt"/>
              </a:rPr>
              <a:t> as </a:t>
            </a:r>
            <a:r>
              <a:rPr lang="fr-FR" sz="2000" dirty="0" err="1">
                <a:latin typeface="+mn-lt"/>
              </a:rPr>
              <a:t>reference</a:t>
            </a:r>
            <a:r>
              <a:rPr lang="fr-FR" sz="2000" dirty="0">
                <a:latin typeface="+mn-lt"/>
              </a:rPr>
              <a:t> </a:t>
            </a:r>
            <a:r>
              <a:rPr lang="fr-FR" sz="2000" dirty="0" err="1">
                <a:latin typeface="+mn-lt"/>
              </a:rPr>
              <a:t>dataset</a:t>
            </a:r>
            <a:endParaRPr lang="fr-FR" sz="2000" dirty="0"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000" dirty="0">
                <a:latin typeface="+mn-lt"/>
              </a:rPr>
              <a:t>Moving </a:t>
            </a:r>
            <a:r>
              <a:rPr lang="fr-FR" sz="2000" dirty="0" err="1">
                <a:latin typeface="+mn-lt"/>
              </a:rPr>
              <a:t>from</a:t>
            </a:r>
            <a:r>
              <a:rPr lang="fr-FR" sz="2000" dirty="0">
                <a:latin typeface="+mn-lt"/>
              </a:rPr>
              <a:t> Stage 3 to Stage 4</a:t>
            </a:r>
            <a:endParaRPr lang="fr-BE" sz="2000" dirty="0">
              <a:latin typeface="+mn-lt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650793-B2A9-4B15-B68A-30ADD9B515F8}"/>
              </a:ext>
            </a:extLst>
          </p:cNvPr>
          <p:cNvSpPr txBox="1"/>
          <p:nvPr/>
        </p:nvSpPr>
        <p:spPr>
          <a:xfrm>
            <a:off x="1370928" y="4924510"/>
            <a:ext cx="22509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dirty="0">
                <a:solidFill>
                  <a:schemeClr val="bg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https://maps.elie.ucl.ac.be/CCI/viewer/</a:t>
            </a:r>
            <a:endParaRPr lang="fr-BE" sz="1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93704D0-086E-4BC6-BD0C-EB059889ED6A}"/>
              </a:ext>
            </a:extLst>
          </p:cNvPr>
          <p:cNvSpPr txBox="1"/>
          <p:nvPr/>
        </p:nvSpPr>
        <p:spPr>
          <a:xfrm>
            <a:off x="2232347" y="6594241"/>
            <a:ext cx="25827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dirty="0">
                <a:latin typeface="+mn-lt"/>
                <a:hlinkClick r:id="rId4"/>
              </a:rPr>
              <a:t>https://land.copernicus.eu/global/products/lc</a:t>
            </a:r>
            <a:endParaRPr lang="fr-BE" sz="1000" dirty="0">
              <a:latin typeface="+mn-l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722F3E9-B309-4ED0-9150-31973D9738AD}"/>
              </a:ext>
            </a:extLst>
          </p:cNvPr>
          <p:cNvSpPr txBox="1"/>
          <p:nvPr/>
        </p:nvSpPr>
        <p:spPr>
          <a:xfrm>
            <a:off x="539552" y="2894747"/>
            <a:ext cx="27494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dirty="0">
                <a:latin typeface="+mn-lt"/>
                <a:hlinkClick r:id="rId5"/>
              </a:rPr>
              <a:t>http://www.globallandcover.com/home_en.html</a:t>
            </a:r>
            <a:endParaRPr lang="fr-BE" sz="1000" dirty="0">
              <a:latin typeface="+mn-lt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472FD94D-F97B-42CE-8982-400EA360E5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517" y="3488998"/>
            <a:ext cx="3720419" cy="18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E5D8707-0859-4081-A37D-3A4F249C3941}"/>
              </a:ext>
            </a:extLst>
          </p:cNvPr>
          <p:cNvSpPr txBox="1"/>
          <p:nvPr/>
        </p:nvSpPr>
        <p:spPr>
          <a:xfrm>
            <a:off x="408518" y="5276010"/>
            <a:ext cx="1571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>
                <a:latin typeface="+mn-lt"/>
                <a:hlinkClick r:id="rId3"/>
              </a:rPr>
              <a:t>https://maps.elie.ucl.ac.be/CCI/viewer/</a:t>
            </a:r>
            <a:endParaRPr lang="fr-BE" sz="1000" dirty="0">
              <a:latin typeface="+mn-lt"/>
            </a:endParaRP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CDE95741-EE5C-4F08-8475-1C20A95ABC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9517" y="3560998"/>
            <a:ext cx="3720419" cy="18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6FA562E5-ABA8-4144-B2FE-F8A7FC0840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1517" y="3632998"/>
            <a:ext cx="3720419" cy="18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50482B26-397E-4387-909C-693F7FC54D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517" y="3704998"/>
            <a:ext cx="3720419" cy="18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AC7D400D-9263-49C5-AE31-ECF8A5A66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5517" y="3776998"/>
            <a:ext cx="3720419" cy="18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E3BEB6CC-7C10-4D20-B098-B36FE0C585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517" y="3848998"/>
            <a:ext cx="3720419" cy="18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08254023-CA83-456D-91F3-448982D375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7917" y="3929398"/>
            <a:ext cx="3720419" cy="18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62A14CD6-84B2-4A42-8EEE-51E7DD1AC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917" y="4001398"/>
            <a:ext cx="3720419" cy="18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250DCCA3-E4E5-41B2-8171-8AB82683A1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3517" y="4064998"/>
            <a:ext cx="3720419" cy="18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A1B3FA43-B53E-44DA-8296-CC280A7DF9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0455" y="4876874"/>
            <a:ext cx="3816424" cy="1454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F03505C3-D557-4251-A1E9-638337CAE4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2455" y="4948874"/>
            <a:ext cx="3816424" cy="1454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1B755671-1ED0-4385-A054-DB72B9278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4455" y="5020874"/>
            <a:ext cx="3816424" cy="1454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AA8DAC46-CB77-4B18-B752-9086477FA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6455" y="5092874"/>
            <a:ext cx="3816424" cy="1454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92312ACA-09D1-41E3-89BC-FDCAA8A349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8455" y="5164874"/>
            <a:ext cx="3816424" cy="1454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0" name="ZoneTexte 59">
            <a:extLst>
              <a:ext uri="{FF2B5EF4-FFF2-40B4-BE49-F238E27FC236}">
                <a16:creationId xmlns:a16="http://schemas.microsoft.com/office/drawing/2014/main" id="{B3528C24-4D55-49B8-9BBE-3ED7C2E184B4}"/>
              </a:ext>
            </a:extLst>
          </p:cNvPr>
          <p:cNvSpPr txBox="1"/>
          <p:nvPr/>
        </p:nvSpPr>
        <p:spPr>
          <a:xfrm>
            <a:off x="6336464" y="3008617"/>
            <a:ext cx="24256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dirty="0">
                <a:latin typeface="+mn-lt"/>
                <a:hlinkClick r:id="rId8"/>
              </a:rPr>
              <a:t>https://global-surface-water.appspot.com/</a:t>
            </a:r>
            <a:endParaRPr lang="fr-BE" sz="1000" dirty="0">
              <a:latin typeface="+mn-lt"/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76A2F912-69A8-4D86-8852-E69F177596B2}"/>
              </a:ext>
            </a:extLst>
          </p:cNvPr>
          <p:cNvSpPr txBox="1"/>
          <p:nvPr/>
        </p:nvSpPr>
        <p:spPr>
          <a:xfrm>
            <a:off x="6336464" y="6528343"/>
            <a:ext cx="28440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000" dirty="0">
                <a:latin typeface="+mn-lt"/>
                <a:hlinkClick r:id="rId9"/>
              </a:rPr>
              <a:t>https://glad.umd.edu/projects/global-forest-watch</a:t>
            </a:r>
            <a:endParaRPr lang="fr-BE" sz="1000" dirty="0">
              <a:latin typeface="+mn-lt"/>
            </a:endParaRP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025BD7AB-A8E4-4F20-87F5-93BE413370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64" y="4857609"/>
            <a:ext cx="2582758" cy="1670734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DD9C63E4-6B36-44CD-AFD9-EE3160E0A75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64" y="3258861"/>
            <a:ext cx="2582758" cy="145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6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6" grpId="0"/>
      <p:bldP spid="60" grpId="0"/>
      <p:bldP spid="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20A13652-2A14-4C53-819B-C8234F77E01F}"/>
              </a:ext>
            </a:extLst>
          </p:cNvPr>
          <p:cNvSpPr/>
          <p:nvPr/>
        </p:nvSpPr>
        <p:spPr>
          <a:xfrm>
            <a:off x="5143994" y="3267433"/>
            <a:ext cx="3892501" cy="3329919"/>
          </a:xfrm>
          <a:prstGeom prst="roundRect">
            <a:avLst/>
          </a:prstGeom>
          <a:solidFill>
            <a:srgbClr val="96BCB9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9C11F29-7041-4137-B77E-BB27897E6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609600"/>
          </a:xfrm>
        </p:spPr>
        <p:txBody>
          <a:bodyPr/>
          <a:lstStyle/>
          <a:p>
            <a:r>
              <a:rPr lang="fr-FR" sz="2400" dirty="0" err="1"/>
              <a:t>Increased</a:t>
            </a:r>
            <a:r>
              <a:rPr lang="fr-FR" sz="2400" dirty="0"/>
              <a:t> </a:t>
            </a:r>
            <a:r>
              <a:rPr lang="fr-FR" sz="2400" dirty="0" err="1"/>
              <a:t>access</a:t>
            </a:r>
            <a:r>
              <a:rPr lang="fr-FR" sz="2400" dirty="0"/>
              <a:t> to VHR </a:t>
            </a:r>
            <a:r>
              <a:rPr lang="fr-FR" sz="2400" dirty="0" err="1"/>
              <a:t>imagery</a:t>
            </a:r>
            <a:endParaRPr lang="fr-BE" sz="2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D351BA-15F5-4767-A586-287ED13CB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Global daily coverage of very high-resolution imagery over successive years – commercial </a:t>
            </a:r>
            <a:r>
              <a:rPr lang="fr-FR" sz="2000" dirty="0"/>
              <a:t>satellite constellations (</a:t>
            </a:r>
            <a:r>
              <a:rPr lang="fr-FR" sz="2000" dirty="0" err="1"/>
              <a:t>RapidEye</a:t>
            </a:r>
            <a:r>
              <a:rPr lang="fr-FR" sz="2000" dirty="0"/>
              <a:t>, </a:t>
            </a:r>
            <a:r>
              <a:rPr lang="fr-FR" sz="2000" dirty="0" err="1"/>
              <a:t>SkySat</a:t>
            </a:r>
            <a:r>
              <a:rPr lang="fr-FR" sz="2000" dirty="0"/>
              <a:t>, </a:t>
            </a:r>
            <a:r>
              <a:rPr lang="fr-FR" sz="2000" dirty="0" err="1"/>
              <a:t>PlanetScope</a:t>
            </a:r>
            <a:r>
              <a:rPr lang="fr-FR" sz="2000" dirty="0"/>
              <a:t>)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en-US" sz="2000" dirty="0"/>
              <a:t>privileged access for scientific community </a:t>
            </a:r>
            <a:endParaRPr lang="fr-BE" sz="2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BDC9463-67CD-4A5F-B756-9492E2F44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C4608-CC7A-4963-B2C0-F6490060436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5E1D5BB-3BCF-4268-A493-E7749F74ED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50" t="20600" r="18500" b="45913"/>
          <a:stretch/>
        </p:blipFill>
        <p:spPr>
          <a:xfrm>
            <a:off x="1619294" y="2008488"/>
            <a:ext cx="2799136" cy="1859876"/>
          </a:xfrm>
          <a:prstGeom prst="rect">
            <a:avLst/>
          </a:prstGeom>
        </p:spPr>
      </p:pic>
      <p:pic>
        <p:nvPicPr>
          <p:cNvPr id="1026" name="Picture 2" descr="Maxar (DigitalGlobe) | Copernicus">
            <a:extLst>
              <a:ext uri="{FF2B5EF4-FFF2-40B4-BE49-F238E27FC236}">
                <a16:creationId xmlns:a16="http://schemas.microsoft.com/office/drawing/2014/main" id="{466E1E04-E97F-4A52-BF2C-E2EF32BC9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788" y="3495318"/>
            <a:ext cx="913284" cy="18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8EDD144-D1B5-4B10-ABBC-075A65EDF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62" t="54200" r="19288" b="12201"/>
          <a:stretch/>
        </p:blipFill>
        <p:spPr>
          <a:xfrm>
            <a:off x="919995" y="3957589"/>
            <a:ext cx="4022651" cy="21941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658FF86-E48E-4CE0-AE7F-A9FFEE986A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975" t="47536" r="15350" b="34839"/>
          <a:stretch/>
        </p:blipFill>
        <p:spPr>
          <a:xfrm>
            <a:off x="4476274" y="2227554"/>
            <a:ext cx="4176464" cy="906529"/>
          </a:xfrm>
          <a:prstGeom prst="rect">
            <a:avLst/>
          </a:prstGeom>
        </p:spPr>
      </p:pic>
      <p:pic>
        <p:nvPicPr>
          <p:cNvPr id="4098" name="Picture 2" descr="Fichier:Planet logo New.png — Wikipédia">
            <a:extLst>
              <a:ext uri="{FF2B5EF4-FFF2-40B4-BE49-F238E27FC236}">
                <a16:creationId xmlns:a16="http://schemas.microsoft.com/office/drawing/2014/main" id="{9F5FF723-B01B-488C-8AA3-D762579FD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25787"/>
            <a:ext cx="1625521" cy="79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C84F844-BD9E-43AA-A721-F9697BE035C4}"/>
              </a:ext>
            </a:extLst>
          </p:cNvPr>
          <p:cNvSpPr/>
          <p:nvPr/>
        </p:nvSpPr>
        <p:spPr>
          <a:xfrm>
            <a:off x="5143994" y="3385408"/>
            <a:ext cx="38925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3F4F33"/>
                </a:solidFill>
                <a:latin typeface="+mn-lt"/>
              </a:rPr>
              <a:t>Norwegian International Climate and Forest Initiative (NICFI) providing free access to Planet mosaics of full tropical land mass</a:t>
            </a:r>
          </a:p>
          <a:p>
            <a:pPr algn="ctr"/>
            <a:endParaRPr lang="en-US" sz="1600" dirty="0">
              <a:latin typeface="+mn-lt"/>
            </a:endParaRPr>
          </a:p>
          <a:p>
            <a:pPr marL="285750" indent="-285750" algn="ctr">
              <a:buFontTx/>
              <a:buChar char="-"/>
            </a:pPr>
            <a:r>
              <a:rPr lang="en-US" sz="1400" dirty="0">
                <a:latin typeface="+mn-lt"/>
              </a:rPr>
              <a:t>Bi-Annual archive (Dec. 2015- Aug. 2020)</a:t>
            </a:r>
          </a:p>
          <a:p>
            <a:pPr marL="285750" indent="-285750" algn="ctr">
              <a:buFontTx/>
              <a:buChar char="-"/>
            </a:pPr>
            <a:r>
              <a:rPr lang="en-US" sz="1400" dirty="0">
                <a:latin typeface="+mn-lt"/>
              </a:rPr>
              <a:t>Monthly monitoring (Sep. 2020 onwards)</a:t>
            </a:r>
          </a:p>
          <a:p>
            <a:pPr algn="ctr"/>
            <a:endParaRPr lang="en-US" sz="1400" b="1" i="0" cap="all" dirty="0">
              <a:solidFill>
                <a:srgbClr val="1A202C"/>
              </a:solidFill>
              <a:effectLst/>
              <a:latin typeface="+mn-lt"/>
            </a:endParaRPr>
          </a:p>
          <a:p>
            <a:pPr algn="ctr"/>
            <a:endParaRPr lang="en-US" sz="1600" b="1" cap="all" dirty="0">
              <a:solidFill>
                <a:srgbClr val="1A202C"/>
              </a:solidFill>
              <a:latin typeface="+mn-lt"/>
            </a:endParaRPr>
          </a:p>
          <a:p>
            <a:pPr algn="ctr"/>
            <a:r>
              <a:rPr lang="en-US" sz="1600" b="1" cap="all" dirty="0">
                <a:solidFill>
                  <a:srgbClr val="1A202C"/>
                </a:solidFill>
                <a:latin typeface="+mn-lt"/>
              </a:rPr>
              <a:t>	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6F44B93-CC45-42B2-B40D-44D74E058DF3}"/>
              </a:ext>
            </a:extLst>
          </p:cNvPr>
          <p:cNvSpPr txBox="1"/>
          <p:nvPr/>
        </p:nvSpPr>
        <p:spPr>
          <a:xfrm>
            <a:off x="5868144" y="4776821"/>
            <a:ext cx="21123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latin typeface="+mn-lt"/>
              </a:defRPr>
            </a:lvl1pPr>
          </a:lstStyle>
          <a:p>
            <a:r>
              <a:rPr lang="fr-BE" sz="1200" dirty="0">
                <a:hlinkClick r:id="rId7"/>
              </a:rPr>
              <a:t>https://www.planet.com/nicfi/</a:t>
            </a:r>
            <a:endParaRPr lang="fr-BE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290043" y="5214352"/>
            <a:ext cx="36004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3F4F33"/>
                </a:solidFill>
                <a:latin typeface="+mn-lt"/>
              </a:rPr>
              <a:t>Daily imagery available to university-affiliated researchers and other non-profit user groups: </a:t>
            </a:r>
          </a:p>
          <a:p>
            <a:pPr algn="ctr"/>
            <a:endParaRPr lang="en-US" sz="1400" b="1" dirty="0">
              <a:solidFill>
                <a:srgbClr val="3F4F33"/>
              </a:solidFill>
              <a:latin typeface="+mn-lt"/>
            </a:endParaRPr>
          </a:p>
          <a:p>
            <a:pPr algn="ctr"/>
            <a:r>
              <a:rPr lang="en-US" sz="1200" dirty="0">
                <a:latin typeface="+mn-lt"/>
                <a:hlinkClick r:id="rId8"/>
              </a:rPr>
              <a:t>https://www.planet.com/markets/education-and-research/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5097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2EDD0E-B085-40D3-9547-D5403F904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Booming of EO </a:t>
            </a:r>
            <a:r>
              <a:rPr lang="en-US" sz="2800" dirty="0" err="1"/>
              <a:t>smallsat</a:t>
            </a:r>
            <a:r>
              <a:rPr lang="en-US" sz="2800" dirty="0"/>
              <a:t> constellations </a:t>
            </a:r>
            <a:br>
              <a:rPr lang="en-US" sz="2800" dirty="0"/>
            </a:br>
            <a:r>
              <a:rPr lang="en-US" sz="2800" dirty="0"/>
              <a:t>+ other technologies</a:t>
            </a:r>
            <a:endParaRPr lang="fr-BE" sz="28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14A308-035F-4D5C-AC3C-9CB8F57A2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C4608-CC7A-4963-B2C0-F6490060436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3695908-1E55-4401-A484-AD565CF9A3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1" t="30400" r="17714" b="12201"/>
          <a:stretch/>
        </p:blipFill>
        <p:spPr>
          <a:xfrm>
            <a:off x="523745" y="908720"/>
            <a:ext cx="8440743" cy="38884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63A28E9-323F-47D7-ABA5-7407B4266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55" y="5205395"/>
            <a:ext cx="1759352" cy="97190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1D2A87A-C0D9-4444-9EC4-6CF2D804B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319" y="6041586"/>
            <a:ext cx="972273" cy="661358"/>
          </a:xfrm>
          <a:prstGeom prst="rect">
            <a:avLst/>
          </a:prstGeom>
        </p:spPr>
      </p:pic>
      <p:pic>
        <p:nvPicPr>
          <p:cNvPr id="17" name="Google Shape;285;p48">
            <a:extLst>
              <a:ext uri="{FF2B5EF4-FFF2-40B4-BE49-F238E27FC236}">
                <a16:creationId xmlns:a16="http://schemas.microsoft.com/office/drawing/2014/main" id="{69285F8C-0ADB-4405-BFA5-A0A5D05AD41E}"/>
              </a:ext>
            </a:extLst>
          </p:cNvPr>
          <p:cNvPicPr preferRelativeResize="0"/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222" y="5378796"/>
            <a:ext cx="691883" cy="1213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60;p48">
            <a:extLst>
              <a:ext uri="{FF2B5EF4-FFF2-40B4-BE49-F238E27FC236}">
                <a16:creationId xmlns:a16="http://schemas.microsoft.com/office/drawing/2014/main" id="{8B4791F5-6807-4D17-B461-4E0B517A833C}"/>
              </a:ext>
            </a:extLst>
          </p:cNvPr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7937" y="6041586"/>
            <a:ext cx="1335744" cy="73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7C92479-EF58-4634-8BD7-D16A8F0316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405" t="2918" r="5209" b="62301"/>
          <a:stretch/>
        </p:blipFill>
        <p:spPr>
          <a:xfrm>
            <a:off x="3166128" y="5033474"/>
            <a:ext cx="1224136" cy="1008112"/>
          </a:xfrm>
          <a:prstGeom prst="rect">
            <a:avLst/>
          </a:prstGeom>
        </p:spPr>
      </p:pic>
      <p:pic>
        <p:nvPicPr>
          <p:cNvPr id="10" name="Google Shape;287;p48" descr="Sony rig">
            <a:extLst>
              <a:ext uri="{FF2B5EF4-FFF2-40B4-BE49-F238E27FC236}">
                <a16:creationId xmlns:a16="http://schemas.microsoft.com/office/drawing/2014/main" id="{5D6FEB95-66C5-498C-818E-B0790B6F9400}"/>
              </a:ext>
            </a:extLst>
          </p:cNvPr>
          <p:cNvPicPr preferRelativeResize="0"/>
          <p:nvPr/>
        </p:nvPicPr>
        <p:blipFill rotWithShape="1"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4919" y="4910069"/>
            <a:ext cx="1335745" cy="1213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47;p71">
            <a:extLst>
              <a:ext uri="{FF2B5EF4-FFF2-40B4-BE49-F238E27FC236}">
                <a16:creationId xmlns:a16="http://schemas.microsoft.com/office/drawing/2014/main" id="{06F17802-825B-4D37-A6CA-5C89FFBF899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32584" y="5852325"/>
            <a:ext cx="1390753" cy="92947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F56209B4-01E0-403A-B3A9-25CA1C9554F5}"/>
              </a:ext>
            </a:extLst>
          </p:cNvPr>
          <p:cNvSpPr txBox="1"/>
          <p:nvPr/>
        </p:nvSpPr>
        <p:spPr>
          <a:xfrm>
            <a:off x="7958457" y="5486323"/>
            <a:ext cx="11689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latin typeface="+mn-lt"/>
              </a:rPr>
              <a:t>© d’</a:t>
            </a:r>
            <a:r>
              <a:rPr lang="fr-FR" sz="1100" dirty="0" err="1">
                <a:latin typeface="+mn-lt"/>
              </a:rPr>
              <a:t>Andrimont</a:t>
            </a:r>
            <a:r>
              <a:rPr lang="fr-FR" sz="1100" dirty="0">
                <a:latin typeface="+mn-lt"/>
              </a:rPr>
              <a:t> R</a:t>
            </a:r>
            <a:endParaRPr lang="fr-BE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6156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79452A-2097-4D58-95FC-027AF0376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Moving </a:t>
            </a:r>
            <a:r>
              <a:rPr lang="fr-FR" dirty="0" err="1"/>
              <a:t>from</a:t>
            </a:r>
            <a:r>
              <a:rPr lang="fr-FR" dirty="0"/>
              <a:t> Stage 3 to Stage 4</a:t>
            </a:r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BA3294-6D21-4B10-9C2D-3FBA1A248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C4608-CC7A-4963-B2C0-F6490060436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D9A4250-A826-4AF9-9960-EF5217B7FE75}"/>
              </a:ext>
            </a:extLst>
          </p:cNvPr>
          <p:cNvSpPr txBox="1">
            <a:spLocks/>
          </p:cNvSpPr>
          <p:nvPr/>
        </p:nvSpPr>
        <p:spPr bwMode="auto">
          <a:xfrm>
            <a:off x="683568" y="980728"/>
            <a:ext cx="8229600" cy="309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/>
              <a:t>Most </a:t>
            </a:r>
            <a:r>
              <a:rPr lang="fr-FR" sz="2000" dirty="0" err="1"/>
              <a:t>products</a:t>
            </a:r>
            <a:r>
              <a:rPr lang="fr-FR" sz="2000" dirty="0"/>
              <a:t> </a:t>
            </a:r>
            <a:r>
              <a:rPr lang="fr-FR" sz="2000" dirty="0" err="1"/>
              <a:t>validated</a:t>
            </a:r>
            <a:r>
              <a:rPr lang="fr-FR" sz="2000" dirty="0"/>
              <a:t> </a:t>
            </a:r>
            <a:r>
              <a:rPr lang="fr-FR" sz="2000" dirty="0" err="1"/>
              <a:t>until</a:t>
            </a:r>
            <a:r>
              <a:rPr lang="fr-FR" sz="2000" dirty="0"/>
              <a:t> Stage 3 …</a:t>
            </a:r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pPr marL="0" indent="0">
              <a:buNone/>
            </a:pPr>
            <a:r>
              <a:rPr lang="fr-FR" sz="2000" dirty="0"/>
              <a:t>	… </a:t>
            </a:r>
            <a:r>
              <a:rPr lang="fr-FR" sz="2000" dirty="0" err="1"/>
              <a:t>recent</a:t>
            </a:r>
            <a:r>
              <a:rPr lang="fr-FR" sz="2000" dirty="0"/>
              <a:t> initiatives </a:t>
            </a:r>
            <a:r>
              <a:rPr lang="fr-FR" sz="2000" dirty="0" err="1"/>
              <a:t>demonstrating</a:t>
            </a:r>
            <a:r>
              <a:rPr lang="fr-FR" sz="2000" dirty="0"/>
              <a:t> Stage 4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feasible</a:t>
            </a:r>
            <a:endParaRPr lang="fr-BE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9202FF-05CE-408E-9D58-53ADFB50C41E}"/>
              </a:ext>
            </a:extLst>
          </p:cNvPr>
          <p:cNvSpPr/>
          <p:nvPr/>
        </p:nvSpPr>
        <p:spPr>
          <a:xfrm>
            <a:off x="901552" y="1479104"/>
            <a:ext cx="7920880" cy="1323439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Comparison with reference in situ or other suitable reference data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Uncertainties quantified over &gt; 30 locations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and time periods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representing global conditions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Spatial and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temporal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consistency of the product, and its consistency with similar products, evaluated over globally representative locations and time periods</a:t>
            </a:r>
            <a:endParaRPr lang="fr-BE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7282C6-53CD-4B91-87EA-F0EF2AE7EFEF}"/>
              </a:ext>
            </a:extLst>
          </p:cNvPr>
          <p:cNvSpPr/>
          <p:nvPr/>
        </p:nvSpPr>
        <p:spPr>
          <a:xfrm>
            <a:off x="1619672" y="3355340"/>
            <a:ext cx="7202760" cy="584775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Stage 3 are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systematically updated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when new product versions are released or as the interannual time series expands</a:t>
            </a:r>
          </a:p>
        </p:txBody>
      </p:sp>
    </p:spTree>
    <p:extLst>
      <p:ext uri="{BB962C8B-B14F-4D97-AF65-F5344CB8AC3E}">
        <p14:creationId xmlns:p14="http://schemas.microsoft.com/office/powerpoint/2010/main" val="4200130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523E68-F107-4039-823B-11E07398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609600"/>
          </a:xfrm>
        </p:spPr>
        <p:txBody>
          <a:bodyPr/>
          <a:lstStyle/>
          <a:p>
            <a:r>
              <a:rPr lang="fr-FR" sz="3200" dirty="0"/>
              <a:t>ESA CCI </a:t>
            </a:r>
            <a:r>
              <a:rPr lang="fr-FR" sz="2000" dirty="0"/>
              <a:t>(1992-2015)</a:t>
            </a:r>
            <a:r>
              <a:rPr lang="fr-FR" sz="3200" dirty="0"/>
              <a:t> &amp; C3S </a:t>
            </a:r>
            <a:r>
              <a:rPr lang="fr-FR" sz="2000" dirty="0"/>
              <a:t>(2016-2019)</a:t>
            </a:r>
            <a:r>
              <a:rPr lang="fr-FR" sz="3200" dirty="0"/>
              <a:t> Land Cover </a:t>
            </a:r>
            <a:endParaRPr lang="fr-BE" sz="32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955412-EE26-48E6-AD74-2F73497BD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462" y="914401"/>
            <a:ext cx="8237738" cy="343996"/>
          </a:xfrm>
          <a:solidFill>
            <a:srgbClr val="96BCB9"/>
          </a:solidFill>
        </p:spPr>
        <p:txBody>
          <a:bodyPr/>
          <a:lstStyle/>
          <a:p>
            <a:pPr marL="0" indent="0" algn="ctr">
              <a:buNone/>
            </a:pPr>
            <a:r>
              <a:rPr lang="fr-FR" sz="2000" dirty="0"/>
              <a:t>Global LC </a:t>
            </a:r>
            <a:r>
              <a:rPr lang="fr-FR" sz="2000" dirty="0" err="1"/>
              <a:t>maps</a:t>
            </a:r>
            <a:r>
              <a:rPr lang="fr-FR" sz="2000" dirty="0"/>
              <a:t> @300m, 22 LC classes – 6</a:t>
            </a:r>
            <a:r>
              <a:rPr lang="en-US" sz="2000" dirty="0"/>
              <a:t> IPCC land </a:t>
            </a:r>
            <a:r>
              <a:rPr lang="fr-FR" sz="2000" dirty="0" err="1"/>
              <a:t>categories</a:t>
            </a:r>
            <a:endParaRPr lang="fr-BE" sz="2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298A0F-23C0-4985-9405-EDC92B7E1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C4608-CC7A-4963-B2C0-F6490060436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EE748A8-62E2-48D2-8559-D18FA4179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62" t="54491" r="16926" b="22000"/>
          <a:stretch/>
        </p:blipFill>
        <p:spPr>
          <a:xfrm>
            <a:off x="601462" y="1425002"/>
            <a:ext cx="6563792" cy="200399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D3138AF-CDBA-405C-876B-3430AB0FF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37" t="50000" r="31889" b="26491"/>
          <a:stretch/>
        </p:blipFill>
        <p:spPr>
          <a:xfrm>
            <a:off x="7075506" y="1390906"/>
            <a:ext cx="1824132" cy="170172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E2F9900-A99E-4029-A605-9823E35C9B3A}"/>
              </a:ext>
            </a:extLst>
          </p:cNvPr>
          <p:cNvSpPr txBox="1"/>
          <p:nvPr/>
        </p:nvSpPr>
        <p:spPr>
          <a:xfrm>
            <a:off x="2759150" y="3237934"/>
            <a:ext cx="3100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kern="0" dirty="0">
                <a:solidFill>
                  <a:srgbClr val="4D4F5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2-stage stratified random sampling</a:t>
            </a:r>
            <a:endParaRPr lang="fr-FR" sz="1600" b="1" kern="0" dirty="0">
              <a:solidFill>
                <a:srgbClr val="4D4F53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65CE027-F7DA-49EC-AFB1-A87ACCB7C460}"/>
              </a:ext>
            </a:extLst>
          </p:cNvPr>
          <p:cNvGrpSpPr/>
          <p:nvPr/>
        </p:nvGrpSpPr>
        <p:grpSpPr>
          <a:xfrm>
            <a:off x="517455" y="3708653"/>
            <a:ext cx="4824612" cy="2231916"/>
            <a:chOff x="31867" y="680983"/>
            <a:chExt cx="4242437" cy="2106791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C83DADC-A360-4431-A38A-10B7C3EE5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5315"/>
            <a:stretch/>
          </p:blipFill>
          <p:spPr bwMode="auto">
            <a:xfrm>
              <a:off x="31867" y="680983"/>
              <a:ext cx="4242437" cy="2106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Oval 5">
              <a:extLst>
                <a:ext uri="{FF2B5EF4-FFF2-40B4-BE49-F238E27FC236}">
                  <a16:creationId xmlns:a16="http://schemas.microsoft.com/office/drawing/2014/main" id="{DD2946E8-4364-4389-BCA7-BB06202EEE6B}"/>
                </a:ext>
              </a:extLst>
            </p:cNvPr>
            <p:cNvSpPr/>
            <p:nvPr/>
          </p:nvSpPr>
          <p:spPr>
            <a:xfrm>
              <a:off x="2236259" y="1849135"/>
              <a:ext cx="212904" cy="199524"/>
            </a:xfrm>
            <a:prstGeom prst="ellipse">
              <a:avLst/>
            </a:prstGeom>
            <a:noFill/>
            <a:ln w="19050" cap="flat" cmpd="sng" algn="ctr">
              <a:solidFill>
                <a:srgbClr val="66FFFF"/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A77AB270-33FE-4FB0-A187-2AA5530F8440}"/>
                </a:ext>
              </a:extLst>
            </p:cNvPr>
            <p:cNvSpPr txBox="1"/>
            <p:nvPr/>
          </p:nvSpPr>
          <p:spPr>
            <a:xfrm>
              <a:off x="1663413" y="1764231"/>
              <a:ext cx="679298" cy="312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J.P.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Kibambe</a:t>
              </a: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0CE2E87-97B9-4643-813B-519154A229A3}"/>
              </a:ext>
            </a:extLst>
          </p:cNvPr>
          <p:cNvSpPr/>
          <p:nvPr/>
        </p:nvSpPr>
        <p:spPr>
          <a:xfrm>
            <a:off x="517455" y="5940569"/>
            <a:ext cx="4689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GB" sz="1600" b="1" kern="0" dirty="0">
                <a:solidFill>
                  <a:srgbClr val="4D4F5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LC validation database originally generated thanks to a collaborative effort of LC experts</a:t>
            </a:r>
            <a:endParaRPr lang="en-US" sz="1600" b="1" kern="0" dirty="0">
              <a:solidFill>
                <a:srgbClr val="4D4F53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689A87-CE8C-4F7F-9385-EBBC837A4072}"/>
              </a:ext>
            </a:extLst>
          </p:cNvPr>
          <p:cNvSpPr/>
          <p:nvPr/>
        </p:nvSpPr>
        <p:spPr>
          <a:xfrm>
            <a:off x="405661" y="6457890"/>
            <a:ext cx="5048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000" dirty="0">
                <a:latin typeface="+mn-lt"/>
                <a:hlinkClick r:id="rId5"/>
              </a:rPr>
              <a:t>http://www.esa-landcover-cci.org/ https://cds.climate.copernicus.eu/cdsapp#!/dataset/satellite-land-cover?tab=overview</a:t>
            </a:r>
            <a:endParaRPr lang="fr-BE" sz="1000" dirty="0">
              <a:latin typeface="+mn-lt"/>
            </a:endParaRPr>
          </a:p>
        </p:txBody>
      </p:sp>
      <p:pic>
        <p:nvPicPr>
          <p:cNvPr id="19" name="Picture 5" descr="example Thai mixed land use">
            <a:extLst>
              <a:ext uri="{FF2B5EF4-FFF2-40B4-BE49-F238E27FC236}">
                <a16:creationId xmlns:a16="http://schemas.microsoft.com/office/drawing/2014/main" id="{1D1239B0-8D4D-478D-9DD5-AAD845F4D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91" y="4813466"/>
            <a:ext cx="1955984" cy="190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example Thai mixed land useclass">
            <a:extLst>
              <a:ext uri="{FF2B5EF4-FFF2-40B4-BE49-F238E27FC236}">
                <a16:creationId xmlns:a16="http://schemas.microsoft.com/office/drawing/2014/main" id="{2521D366-8482-4457-938B-B1FDF8501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512" y="3796241"/>
            <a:ext cx="1824133" cy="171997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03105294-3A70-4D76-8263-707D5E4BD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075" y="4974526"/>
            <a:ext cx="1824132" cy="187110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4A31421-C70D-4104-A05B-C0B619BAD464}"/>
              </a:ext>
            </a:extLst>
          </p:cNvPr>
          <p:cNvSpPr/>
          <p:nvPr/>
        </p:nvSpPr>
        <p:spPr>
          <a:xfrm>
            <a:off x="755576" y="2397970"/>
            <a:ext cx="1808611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2600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Primary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Sampling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Units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(PSU)</a:t>
            </a: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27851EC6-F2C8-44A0-985D-EF3365C28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2083" y="3020755"/>
            <a:ext cx="31005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5 Secondary Sampling Units per PSU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900m * 900 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Wingdings" panose="05000000000000000000" pitchFamily="2" charset="2"/>
              </a:rPr>
              <a:t>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13.000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potential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units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SSU =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validation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units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to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interpreted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364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17456D-C39C-4C9B-9376-6B97E41EA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validation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7F4DFE-ADED-47FC-93A8-1257BC174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DB updated to reflect annual changes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-&gt; Two many LC classes for LC change</a:t>
            </a:r>
            <a:endParaRPr lang="fr-BE" sz="1400" dirty="0"/>
          </a:p>
          <a:p>
            <a:pPr marL="0" indent="0">
              <a:buNone/>
            </a:pPr>
            <a:r>
              <a:rPr lang="en-US" sz="2000" dirty="0"/>
              <a:t>-&gt; Complemented through systematic</a:t>
            </a:r>
            <a:br>
              <a:rPr lang="en-US" sz="2000" dirty="0"/>
            </a:br>
            <a:r>
              <a:rPr lang="en-US" sz="2000" dirty="0"/>
              <a:t>confidence-building procedure and IC</a:t>
            </a:r>
          </a:p>
          <a:p>
            <a:endParaRPr lang="fr-FR" sz="20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5C3174-AF6E-4400-878E-2BA937612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C4608-CC7A-4963-B2C0-F6490060436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CF3A6F6-85B1-4DD3-BB90-6B7B6E4FD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89" r="1067"/>
          <a:stretch/>
        </p:blipFill>
        <p:spPr>
          <a:xfrm>
            <a:off x="5319111" y="942354"/>
            <a:ext cx="3593077" cy="160695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4CD16E5-2DDF-4686-AE91-5AF3F9C5BF8F}"/>
              </a:ext>
            </a:extLst>
          </p:cNvPr>
          <p:cNvSpPr txBox="1"/>
          <p:nvPr/>
        </p:nvSpPr>
        <p:spPr>
          <a:xfrm>
            <a:off x="1238389" y="1243885"/>
            <a:ext cx="28664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n-lt"/>
              </a:rPr>
              <a:t>2016-2017 (0,3% of the SSU)</a:t>
            </a:r>
          </a:p>
          <a:p>
            <a:r>
              <a:rPr lang="fr-FR" dirty="0">
                <a:latin typeface="+mn-lt"/>
              </a:rPr>
              <a:t>2017-2018 (1,1% of the SSU)</a:t>
            </a:r>
          </a:p>
          <a:p>
            <a:r>
              <a:rPr lang="fr-FR" dirty="0">
                <a:latin typeface="+mn-lt"/>
              </a:rPr>
              <a:t>2018-2019 (1,2% of the SSU)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BFAF909-9A20-4767-A6BC-0E695B9F169B}"/>
              </a:ext>
            </a:extLst>
          </p:cNvPr>
          <p:cNvSpPr txBox="1"/>
          <p:nvPr/>
        </p:nvSpPr>
        <p:spPr>
          <a:xfrm>
            <a:off x="5796136" y="680650"/>
            <a:ext cx="29154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+mn-lt"/>
              </a:rPr>
              <a:t>Red points = LC change </a:t>
            </a:r>
            <a:r>
              <a:rPr lang="fr-FR" sz="1200" b="1" dirty="0" err="1">
                <a:latin typeface="+mn-lt"/>
              </a:rPr>
              <a:t>samples</a:t>
            </a:r>
            <a:r>
              <a:rPr lang="fr-FR" sz="1200" b="1" dirty="0">
                <a:latin typeface="+mn-lt"/>
              </a:rPr>
              <a:t> 2018-2019</a:t>
            </a:r>
            <a:endParaRPr lang="fr-BE" sz="1200" b="1" dirty="0">
              <a:latin typeface="+mn-lt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EB98AE5-DAB2-4382-B768-6267DD3CE96C}"/>
              </a:ext>
            </a:extLst>
          </p:cNvPr>
          <p:cNvSpPr txBox="1"/>
          <p:nvPr/>
        </p:nvSpPr>
        <p:spPr>
          <a:xfrm>
            <a:off x="4694847" y="3085688"/>
            <a:ext cx="2143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2016 – OA = 71.1%</a:t>
            </a:r>
          </a:p>
          <a:p>
            <a:pPr algn="ctr"/>
            <a:r>
              <a:rPr lang="en-US" sz="2000" dirty="0">
                <a:latin typeface="+mn-lt"/>
              </a:rPr>
              <a:t>2017 – OA = 71.1%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38308CC-044C-4C48-AEB6-566B7B12E8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0" t="26200" r="5113" b="15000"/>
          <a:stretch/>
        </p:blipFill>
        <p:spPr>
          <a:xfrm>
            <a:off x="844089" y="2205304"/>
            <a:ext cx="3593077" cy="195986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6F23D21-0433-40FD-BE22-22C7BCDB1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083" y="5326392"/>
            <a:ext cx="3912243" cy="142048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F09D4AD-63C8-4BCB-ABD0-8630F5787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717" y="4165164"/>
            <a:ext cx="3960000" cy="2655621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1431C33-2C5A-450C-A6E3-0BEE30B7B486}"/>
              </a:ext>
            </a:extLst>
          </p:cNvPr>
          <p:cNvSpPr txBox="1"/>
          <p:nvPr/>
        </p:nvSpPr>
        <p:spPr>
          <a:xfrm>
            <a:off x="6924908" y="3085688"/>
            <a:ext cx="2143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2018 – OA = 70.8%</a:t>
            </a:r>
          </a:p>
          <a:p>
            <a:pPr algn="ctr"/>
            <a:r>
              <a:rPr lang="en-US" sz="2000" dirty="0">
                <a:latin typeface="+mn-lt"/>
              </a:rPr>
              <a:t>2019 – OA = 70.6%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090A479-B7CF-48F4-92B2-6A0B29F56CFC}"/>
              </a:ext>
            </a:extLst>
          </p:cNvPr>
          <p:cNvSpPr txBox="1"/>
          <p:nvPr/>
        </p:nvSpPr>
        <p:spPr>
          <a:xfrm>
            <a:off x="6078888" y="2736235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22 LC Classes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06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523E68-F107-4039-823B-11E073989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Copernicus</a:t>
            </a:r>
            <a:r>
              <a:rPr lang="fr-FR" dirty="0"/>
              <a:t> Global Land Cover </a:t>
            </a:r>
            <a:r>
              <a:rPr lang="fr-FR" dirty="0" err="1"/>
              <a:t>map</a:t>
            </a:r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298A0F-23C0-4985-9405-EDC92B7E1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C4608-CC7A-4963-B2C0-F6490060436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FA47A597-EFD4-4C3C-9900-1707BDD18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8760"/>
            <a:ext cx="8229600" cy="4835623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/>
              <a:t>2015 </a:t>
            </a:r>
            <a:r>
              <a:rPr lang="fr-FR" sz="2000" dirty="0" err="1"/>
              <a:t>epoch</a:t>
            </a:r>
            <a:r>
              <a:rPr lang="fr-FR" sz="2000" dirty="0"/>
              <a:t> validation </a:t>
            </a:r>
            <a:r>
              <a:rPr lang="fr-FR" sz="2000" dirty="0" err="1"/>
              <a:t>using</a:t>
            </a:r>
            <a:r>
              <a:rPr lang="fr-FR" sz="2000" dirty="0"/>
              <a:t> </a:t>
            </a:r>
            <a:r>
              <a:rPr lang="en-US" sz="2000" dirty="0"/>
              <a:t>21.752 sampling locations across the globe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Revising 43,5% of sample sites + new samples in possible change areas</a:t>
            </a:r>
            <a:endParaRPr lang="fr-FR" sz="14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BE" sz="20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74DCB76-FFEE-4CD2-9E67-EE1AA83E9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700808"/>
            <a:ext cx="3680749" cy="163901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DBD8D4A-5600-4F4E-9EE3-DABB5AB6F582}"/>
              </a:ext>
            </a:extLst>
          </p:cNvPr>
          <p:cNvSpPr txBox="1"/>
          <p:nvPr/>
        </p:nvSpPr>
        <p:spPr>
          <a:xfrm>
            <a:off x="4994392" y="6373034"/>
            <a:ext cx="3540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>
                <a:latin typeface="+mn-lt"/>
                <a:hlinkClick r:id="rId3"/>
              </a:rPr>
              <a:t>https://land.copernicus.eu/global/products/lc</a:t>
            </a:r>
            <a:endParaRPr lang="fr-BE" sz="1400" dirty="0">
              <a:latin typeface="+mn-lt"/>
            </a:endParaRP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243348C7-A4BF-4A8F-8F54-5AD2FE220749}"/>
              </a:ext>
            </a:extLst>
          </p:cNvPr>
          <p:cNvSpPr txBox="1">
            <a:spLocks/>
          </p:cNvSpPr>
          <p:nvPr/>
        </p:nvSpPr>
        <p:spPr bwMode="auto">
          <a:xfrm>
            <a:off x="601462" y="914401"/>
            <a:ext cx="8237738" cy="343996"/>
          </a:xfrm>
          <a:prstGeom prst="rect">
            <a:avLst/>
          </a:prstGeom>
          <a:solidFill>
            <a:srgbClr val="96BC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fr-FR" sz="2000" dirty="0"/>
              <a:t>Global LC </a:t>
            </a:r>
            <a:r>
              <a:rPr lang="fr-FR" sz="2000" dirty="0" err="1"/>
              <a:t>maps</a:t>
            </a:r>
            <a:r>
              <a:rPr lang="fr-FR" sz="2000" dirty="0"/>
              <a:t> @100m, 23 LC classes + 10 </a:t>
            </a:r>
            <a:r>
              <a:rPr lang="fr-FR" sz="2000" dirty="0" err="1"/>
              <a:t>continuous</a:t>
            </a:r>
            <a:r>
              <a:rPr lang="fr-FR" sz="2000" dirty="0"/>
              <a:t> </a:t>
            </a:r>
            <a:r>
              <a:rPr lang="fr-FR" sz="2000" dirty="0" err="1"/>
              <a:t>fields</a:t>
            </a:r>
            <a:r>
              <a:rPr lang="fr-FR" sz="2000" dirty="0"/>
              <a:t> </a:t>
            </a:r>
            <a:r>
              <a:rPr lang="fr-FR" sz="2000" dirty="0" err="1"/>
              <a:t>layers</a:t>
            </a:r>
            <a:endParaRPr lang="fr-BE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4A8107D-AD46-403D-9146-308818614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3624" y="1700808"/>
            <a:ext cx="3003951" cy="136815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62041F8-BB34-46AA-814C-E1512DAB61C4}"/>
              </a:ext>
            </a:extLst>
          </p:cNvPr>
          <p:cNvSpPr txBox="1"/>
          <p:nvPr/>
        </p:nvSpPr>
        <p:spPr>
          <a:xfrm>
            <a:off x="5359717" y="3043332"/>
            <a:ext cx="269176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marR="0" lvl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defRPr>
            </a:lvl1pPr>
            <a:lvl2pPr>
              <a:defRPr>
                <a:cs typeface="Arial" charset="0"/>
              </a:defRPr>
            </a:lvl2pPr>
            <a:lvl3pPr>
              <a:defRPr>
                <a:cs typeface="Arial" charset="0"/>
              </a:defRPr>
            </a:lvl3pPr>
            <a:lvl4pPr>
              <a:defRPr>
                <a:cs typeface="Arial" charset="0"/>
              </a:defRPr>
            </a:lvl4pPr>
            <a:lvl5pPr>
              <a:defRPr>
                <a:cs typeface="Arial" charset="0"/>
              </a:defRPr>
            </a:lvl5pPr>
            <a:lvl6pPr>
              <a:defRPr>
                <a:cs typeface="Arial" charset="0"/>
              </a:defRPr>
            </a:lvl6pPr>
            <a:lvl7pPr>
              <a:defRPr>
                <a:cs typeface="Arial" charset="0"/>
              </a:defRPr>
            </a:lvl7pPr>
            <a:lvl8pPr>
              <a:defRPr>
                <a:cs typeface="Arial" charset="0"/>
              </a:defRPr>
            </a:lvl8pPr>
            <a:lvl9pPr>
              <a:defRPr>
                <a:cs typeface="Arial" charset="0"/>
              </a:defRPr>
            </a:lvl9pPr>
          </a:lstStyle>
          <a:p>
            <a:pPr algn="ctr"/>
            <a:r>
              <a:rPr lang="fr-BE" dirty="0"/>
              <a:t>10mx10m </a:t>
            </a:r>
            <a:r>
              <a:rPr lang="fr-BE" dirty="0" err="1"/>
              <a:t>sub</a:t>
            </a:r>
            <a:r>
              <a:rPr lang="fr-BE" dirty="0"/>
              <a:t>-pixels </a:t>
            </a:r>
            <a:r>
              <a:rPr lang="fr-BE" dirty="0" err="1"/>
              <a:t>included</a:t>
            </a:r>
            <a:r>
              <a:rPr lang="fr-BE" dirty="0"/>
              <a:t> </a:t>
            </a:r>
            <a:r>
              <a:rPr lang="fr-BE" dirty="0" err="1"/>
              <a:t>into</a:t>
            </a:r>
            <a:endParaRPr lang="fr-BE" dirty="0"/>
          </a:p>
          <a:p>
            <a:pPr algn="ctr"/>
            <a:r>
              <a:rPr lang="fr-BE" dirty="0"/>
              <a:t>a PROBA-V pixel (100mx100m)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CCE5DB5-30C4-4B53-9CFC-D46602EED3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68" b="41696"/>
          <a:stretch/>
        </p:blipFill>
        <p:spPr>
          <a:xfrm>
            <a:off x="5478869" y="3929727"/>
            <a:ext cx="1625686" cy="242423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626D40B-BC8F-4B8A-A797-CAED713833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68" t="58672"/>
          <a:stretch/>
        </p:blipFill>
        <p:spPr>
          <a:xfrm>
            <a:off x="7209970" y="4302893"/>
            <a:ext cx="1625686" cy="171841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2FB5435-F24E-40DE-87A8-DA99DDFB36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75" t="30400" r="33463" b="21116"/>
          <a:stretch/>
        </p:blipFill>
        <p:spPr>
          <a:xfrm>
            <a:off x="556113" y="3929727"/>
            <a:ext cx="4730225" cy="2184221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8A243E0A-D8F5-447E-B685-DED50F13E8B3}"/>
              </a:ext>
            </a:extLst>
          </p:cNvPr>
          <p:cNvSpPr txBox="1"/>
          <p:nvPr/>
        </p:nvSpPr>
        <p:spPr>
          <a:xfrm>
            <a:off x="609600" y="6181854"/>
            <a:ext cx="4588169" cy="4154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050" i="1">
                <a:latin typeface="+mn-lt"/>
              </a:defRPr>
            </a:lvl1pPr>
          </a:lstStyle>
          <a:p>
            <a:r>
              <a:rPr lang="en-US" dirty="0"/>
              <a:t>Continental distribution of the new CGLS_LC100m land cover change validation dataset for </a:t>
            </a:r>
            <a:r>
              <a:rPr lang="fr-BE" dirty="0" err="1"/>
              <a:t>reference</a:t>
            </a:r>
            <a:r>
              <a:rPr lang="fr-BE" dirty="0"/>
              <a:t> </a:t>
            </a:r>
            <a:r>
              <a:rPr lang="fr-BE" dirty="0" err="1"/>
              <a:t>years</a:t>
            </a:r>
            <a:r>
              <a:rPr lang="fr-BE" dirty="0"/>
              <a:t> 2015 - 2019</a:t>
            </a:r>
          </a:p>
        </p:txBody>
      </p:sp>
    </p:spTree>
    <p:extLst>
      <p:ext uri="{BB962C8B-B14F-4D97-AF65-F5344CB8AC3E}">
        <p14:creationId xmlns:p14="http://schemas.microsoft.com/office/powerpoint/2010/main" val="676118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9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002060"/>
      </a:hlink>
      <a:folHlink>
        <a:srgbClr val="8A78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51959</TotalTime>
  <Words>1262</Words>
  <Application>Microsoft Office PowerPoint</Application>
  <PresentationFormat>Affichage à l'écran (4:3)</PresentationFormat>
  <Paragraphs>171</Paragraphs>
  <Slides>15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Office Theme</vt:lpstr>
      <vt:lpstr>Land Product Validation Land Cover</vt:lpstr>
      <vt:lpstr>New co-lead</vt:lpstr>
      <vt:lpstr>Good practices LC validation protocol</vt:lpstr>
      <vt:lpstr>Increased access to VHR imagery</vt:lpstr>
      <vt:lpstr>Booming of EO smallsat constellations  + other technologies</vt:lpstr>
      <vt:lpstr>Moving from Stage 3 to Stage 4</vt:lpstr>
      <vt:lpstr>ESA CCI (1992-2015) &amp; C3S (2016-2019) Land Cover </vt:lpstr>
      <vt:lpstr>Statistical validation</vt:lpstr>
      <vt:lpstr>Copernicus Global Land Cover map</vt:lpstr>
      <vt:lpstr>Statistical validation </vt:lpstr>
      <vt:lpstr>Stage 4 validation of UMD GLAD global forest loss</vt:lpstr>
      <vt:lpstr>Stage 4 validation of UMD GLAD global forest loss</vt:lpstr>
      <vt:lpstr>Stage 4 validation of UMD GLAD global forest loss</vt:lpstr>
      <vt:lpstr>Good practices LC validation protocol</vt:lpstr>
      <vt:lpstr>Outreach, synergies and collaboration</vt:lpstr>
    </vt:vector>
  </TitlesOfParts>
  <Company>University of Zurich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gabriela@schaepman.org</dc:creator>
  <cp:lastModifiedBy>Sophie Bontemps</cp:lastModifiedBy>
  <cp:revision>1631</cp:revision>
  <cp:lastPrinted>2020-03-09T13:18:31Z</cp:lastPrinted>
  <dcterms:created xsi:type="dcterms:W3CDTF">2012-02-08T01:20:31Z</dcterms:created>
  <dcterms:modified xsi:type="dcterms:W3CDTF">2021-05-27T07:37:36Z</dcterms:modified>
</cp:coreProperties>
</file>