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554" r:id="rId2"/>
    <p:sldId id="563" r:id="rId3"/>
    <p:sldId id="565" r:id="rId4"/>
    <p:sldId id="566" r:id="rId5"/>
    <p:sldId id="567" r:id="rId6"/>
    <p:sldId id="568" r:id="rId7"/>
    <p:sldId id="564" r:id="rId8"/>
    <p:sldId id="569" r:id="rId9"/>
    <p:sldId id="558" r:id="rId10"/>
    <p:sldId id="559" r:id="rId11"/>
    <p:sldId id="560" r:id="rId12"/>
    <p:sldId id="562" r:id="rId13"/>
    <p:sldId id="561" r:id="rId14"/>
    <p:sldId id="5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83781" autoAdjust="0"/>
  </p:normalViewPr>
  <p:slideViewPr>
    <p:cSldViewPr snapToGrid="0">
      <p:cViewPr varScale="1">
        <p:scale>
          <a:sx n="96" d="100"/>
          <a:sy n="96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ADF4-A9D4-45E0-B53D-A402C4F8035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F5534-2F23-404B-A1B7-24503AC2E5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33D25-6C5D-4DDE-B1CF-DD5601AD42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F5534-2F23-404B-A1B7-24503AC2E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2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F5534-2F23-404B-A1B7-24503AC2E5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F5534-2F23-404B-A1B7-24503AC2E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F5534-2F23-404B-A1B7-24503AC2E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1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F5534-2F23-404B-A1B7-24503AC2E5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F5534-2F23-404B-A1B7-24503AC2E5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0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JPL apogee radiometers installed on towers at </a:t>
            </a:r>
            <a:r>
              <a:rPr lang="en-US" dirty="0" err="1"/>
              <a:t>Tonzi</a:t>
            </a:r>
            <a:r>
              <a:rPr lang="en-US" dirty="0"/>
              <a:t> and Russell ranch, in addition to field spectrometer to measure surface emissivity.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F5534-2F23-404B-A1B7-24503AC2E5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0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B487-A287-4D86-9EF6-7775E202A1B8}" type="datetimeFigureOut">
              <a:rPr lang="de-CH"/>
              <a:pPr>
                <a:defRPr/>
              </a:pPr>
              <a:t>26.05.2021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FDEA-974D-43B3-A7EF-9BCA9B523B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711200" y="76200"/>
            <a:ext cx="11277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6" descr="top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6200"/>
            <a:ext cx="109728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14400"/>
            <a:ext cx="10972800" cy="53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817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4608-CC7A-4963-B2C0-F649006043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02DE-6CA3-4EF2-A9BD-3D66FD35C2E0}" type="datetimeFigureOut">
              <a:rPr lang="de-CH"/>
              <a:pPr>
                <a:defRPr/>
              </a:pPr>
              <a:t>26.05.2021</a:t>
            </a:fld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546E-01E5-48EE-A3A8-E403ACE70D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CH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D3D1971-D0C5-4986-A3CC-A953F221BD3C}" type="datetimeFigureOut">
              <a:rPr lang="de-CH"/>
              <a:pPr>
                <a:defRPr/>
              </a:pPr>
              <a:t>26.05.2021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870DDC-07FA-404E-9609-E519C7FFC6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LST &amp; </a:t>
            </a:r>
            <a:r>
              <a:rPr lang="de-CH" b="1" dirty="0" err="1"/>
              <a:t>Emissivity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0715" y="1909149"/>
            <a:ext cx="8517027" cy="4680473"/>
          </a:xfrm>
        </p:spPr>
        <p:txBody>
          <a:bodyPr/>
          <a:lstStyle/>
          <a:p>
            <a:r>
              <a:rPr lang="en-GB" sz="2400" dirty="0"/>
              <a:t>IGARSS Conference 2021: </a:t>
            </a:r>
            <a:r>
              <a:rPr lang="en-GB" sz="2400" b="1" dirty="0"/>
              <a:t>Jul </a:t>
            </a:r>
            <a:r>
              <a:rPr lang="de-DE" sz="2400" b="1" dirty="0"/>
              <a:t>11 - 16</a:t>
            </a:r>
            <a:r>
              <a:rPr lang="en-GB" sz="2400" b="1" dirty="0"/>
              <a:t>, Brussels, Belgium</a:t>
            </a:r>
            <a:br>
              <a:rPr lang="en-GB" sz="2400" b="1" dirty="0"/>
            </a:b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 decision by May 28</a:t>
            </a:r>
            <a:endParaRPr lang="en-GB" sz="2400" b="1" dirty="0"/>
          </a:p>
          <a:p>
            <a:endParaRPr lang="en-US" sz="2400" dirty="0"/>
          </a:p>
          <a:p>
            <a:r>
              <a:rPr lang="en-US" sz="2400" dirty="0"/>
              <a:t>EUMETSAT Conference 2021: </a:t>
            </a:r>
            <a:r>
              <a:rPr lang="en-US" sz="2400" b="1" dirty="0"/>
              <a:t>Sep 20-24, Bucharest, Romania</a:t>
            </a:r>
            <a:br>
              <a:rPr lang="en-US" sz="2400" b="1" dirty="0"/>
            </a:br>
            <a:r>
              <a:rPr lang="en-US" sz="2400" dirty="0">
                <a:sym typeface="Wingdings" panose="05000000000000000000" pitchFamily="2" charset="2"/>
              </a:rPr>
              <a:t> changed to </a:t>
            </a:r>
            <a:r>
              <a:rPr lang="en-US" sz="2400" b="1" dirty="0">
                <a:sym typeface="Wingdings" panose="05000000000000000000" pitchFamily="2" charset="2"/>
              </a:rPr>
              <a:t>virtual event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6th Recent Advances on Quantitative Remote Sensing (RAQRS) Conference: Valencia (Torrent), Spain</a:t>
            </a:r>
            <a:br>
              <a:rPr lang="en-US" sz="2400" b="1" dirty="0"/>
            </a:b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b="1" dirty="0">
                <a:sym typeface="Wingdings" panose="05000000000000000000" pitchFamily="2" charset="2"/>
              </a:rPr>
              <a:t> postponed to 19-23 September 2022 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7B51C7-C854-4F59-A772-55A6174C7EFD}"/>
              </a:ext>
            </a:extLst>
          </p:cNvPr>
          <p:cNvSpPr txBox="1"/>
          <p:nvPr/>
        </p:nvSpPr>
        <p:spPr>
          <a:xfrm>
            <a:off x="1997553" y="1080320"/>
            <a:ext cx="4094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COVID-19</a:t>
            </a:r>
            <a:r>
              <a:rPr lang="en-GB" sz="2800" u="sng" dirty="0"/>
              <a:t> and conferences</a:t>
            </a:r>
          </a:p>
        </p:txBody>
      </p:sp>
    </p:spTree>
    <p:extLst>
      <p:ext uri="{BB962C8B-B14F-4D97-AF65-F5344CB8AC3E}">
        <p14:creationId xmlns:p14="http://schemas.microsoft.com/office/powerpoint/2010/main" val="179694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validation activities: Citizen science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698" y="2490344"/>
            <a:ext cx="4283703" cy="38348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C4608-CC7A-4963-B2C0-F6490060436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305" y="3717032"/>
            <a:ext cx="4969823" cy="17991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99335" y="836712"/>
            <a:ext cx="1048991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Summer 2021: Utilize graduate students and other citizen scientists to validate fine-scale temperatures of urban surfaces to validate downscaled LST products at 30m resolution, e.g. ECOSTRESS,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MuSLI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urban LST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0216" y="57354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Fluke thermal camera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6936" y="2557207"/>
            <a:ext cx="19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Crowdsourcing thermometer guns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544272" y="5445224"/>
            <a:ext cx="144016" cy="281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20336" y="3203456"/>
            <a:ext cx="720080" cy="513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37007" y="3107071"/>
            <a:ext cx="503769" cy="62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47983" y="244012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JPL apogee radiometers</a:t>
            </a:r>
          </a:p>
        </p:txBody>
      </p:sp>
    </p:spTree>
    <p:extLst>
      <p:ext uri="{BB962C8B-B14F-4D97-AF65-F5344CB8AC3E}">
        <p14:creationId xmlns:p14="http://schemas.microsoft.com/office/powerpoint/2010/main" val="350917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36D7-19BC-49AC-9E09-E0FC6DE2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9 validation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2C6C-8771-4EF3-B60C-FD701959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Summer 2021: conduct a validation ‘round-robin’ at JPL:</a:t>
            </a:r>
          </a:p>
          <a:p>
            <a:pPr lvl="1"/>
            <a:r>
              <a:rPr lang="en-US" dirty="0"/>
              <a:t>Thermal radiometers from JPL, ASU, RIT</a:t>
            </a:r>
          </a:p>
          <a:p>
            <a:pPr lvl="1"/>
            <a:r>
              <a:rPr lang="en-US" dirty="0"/>
              <a:t>JPL blackbodies, chambers, and water baths</a:t>
            </a:r>
          </a:p>
          <a:p>
            <a:r>
              <a:rPr lang="en-US" dirty="0"/>
              <a:t>Conduct additional measurements during Landsat 8/9 under-flights at field sites:</a:t>
            </a:r>
          </a:p>
          <a:p>
            <a:pPr lvl="1"/>
            <a:r>
              <a:rPr lang="en-US" dirty="0"/>
              <a:t>June-July 2021</a:t>
            </a:r>
          </a:p>
          <a:p>
            <a:pPr lvl="1"/>
            <a:r>
              <a:rPr lang="en-US" dirty="0"/>
              <a:t>Railroad valley, </a:t>
            </a:r>
            <a:r>
              <a:rPr lang="en-US" dirty="0" err="1"/>
              <a:t>Algodones</a:t>
            </a:r>
            <a:r>
              <a:rPr lang="en-US" dirty="0"/>
              <a:t> dunes</a:t>
            </a:r>
          </a:p>
          <a:p>
            <a:pPr lvl="1"/>
            <a:r>
              <a:rPr lang="en-US" dirty="0"/>
              <a:t>Lake Tahoe, Salton sea, </a:t>
            </a:r>
            <a:r>
              <a:rPr lang="en-US" dirty="0" err="1"/>
              <a:t>Tonzi</a:t>
            </a:r>
            <a:r>
              <a:rPr lang="en-US" dirty="0"/>
              <a:t> ranch, Russell Ranch</a:t>
            </a:r>
          </a:p>
          <a:p>
            <a:r>
              <a:rPr lang="en-US" dirty="0"/>
              <a:t>Establish protocols for Landsat 9 checkout and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D3C3D-6A75-455E-BE66-C5C3D36A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9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0F50-77EE-4FD1-A452-B7BB6C72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Long-term Landsat LST validation at Tahoe/Salton Sea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2697B-D521-41E8-97AD-9C6B5907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BB901-F7B2-430E-880D-7F1CB3C464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1144383"/>
            <a:ext cx="8458200" cy="56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36D7-19BC-49AC-9E09-E0FC6DE2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9 validation planned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D3C3D-6A75-455E-BE66-C5C3D36A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2" descr="http://www.dpinstruments.com/wp-content/uploads/2015/10/turbo_flyer_1_06.jpg">
            <a:extLst>
              <a:ext uri="{FF2B5EF4-FFF2-40B4-BE49-F238E27FC236}">
                <a16:creationId xmlns:a16="http://schemas.microsoft.com/office/drawing/2014/main" id="{9B037341-D4D1-4F49-89C4-3B2C731B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56" y="1805863"/>
            <a:ext cx="1701647" cy="29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23D95-683E-4923-847A-81D1648A3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4930230"/>
            <a:ext cx="4180725" cy="1806561"/>
          </a:xfrm>
          <a:prstGeom prst="rect">
            <a:avLst/>
          </a:prstGeom>
        </p:spPr>
      </p:pic>
      <p:pic>
        <p:nvPicPr>
          <p:cNvPr id="9" name="Picture 4" descr="https://lh3.googleusercontent.com/A4ie5avgBtzHQuIpqlYhCZsEmAcKQoq7mkBv2FEXivNmM0oHkBTZ6RsQm8CykN9yCmGAbD2W4DmHhSPebFAX7yLiTw3oiRGbjTHDq4zmTY1DGUk7ISVLgTJeE6T7Ueq-gH2hWRI6e4ViVsXZ9vgR5CBzM24V-EZFtKPFvSeu_GoWrrRy01wO9VcnLkLp_L3VqHHdhNwdvkpmJes9DTRjx294m3srVKo2y5jopldn9wrpS6NP4tdCah-MukHgwAqYUHvqk2ZYOpv5YSL-RGMBwW4Wlgs97Wf0GzAStgebcBNTiXE95DE79AzdReflOtCUTUTssh4oFwP01diCshgl3enq5FCBQYpT1Ojh3xZmjQdoQVhCZUf09g7A4p4MGpyuf8fBvBJCE5yjPl_nv4pyDmQMZWLGjYeMAoqMj7jzJJAyy_G1kf5pGNwBrOw5KlT-KUsMvfu8dZb9zOATMRsXsxSOiHYKlDw2gRlXDLWijQT9KUW96DXecR0LLyVWs2v9yZ7CZJ78ha06FJ6dRRVk8ritsc5DJHufpMVLIXvvhIQE0sQlHBKef4LNx5TfyNJupZt5A5isPzIxN3QR5fT-neydXZS6hPvSAUSno5NI3smIrU55lct9jUohNb1xrMC8fiwsIihxg1UdWjj1K-XpMPVPWvJBbrXb9jhJqfD6YyqIhJCDuLSYoSaxUB_xmB0=w1557-h876-no?authuser=0">
            <a:extLst>
              <a:ext uri="{FF2B5EF4-FFF2-40B4-BE49-F238E27FC236}">
                <a16:creationId xmlns:a16="http://schemas.microsoft.com/office/drawing/2014/main" id="{035AD742-FFA1-476D-A722-189E66A1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761" y="1151262"/>
            <a:ext cx="5553242" cy="31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lh3.googleusercontent.com/jk1u4D6lg4tGWqwOPGIWTzBUo2CrQImrveFRFrme-HEmwpk-UkMBM1ZIk5WbdAsxNZRZMPFqb9szrbt8fHPhpcDrViPgFOCpjVpqqHenWhmxYEiL0hp3QoktDa0dSwkunv_vYgRY261xufbRqUufR6xC4UhujRGIEF67ojFtufW3LBa4vqA1cLQWH0X-L_0yatcvbIYY5V-DhYA6CDZhH4u4TrZqAsOCBmIZK4l5g0fkTuAuSBic2KEKoG_Q5kBSOADlUeiyZQbG3r0zXChulb-5lmOm3lTbebCw89kSvc8T5AO_bbZVjmiKzbNACO7NTOwESFTBDEqIQM5ltm2Qb__CNSNL3_VCqDq6D-aavOXkScJ8dFyVfUSYIn-CDImhKqpm5aDtqzoW7aEHcC2hTvBeLvY9BwswhJj-XKSjmioJt9IXLYErwsNFIzyqKT1J5NmurZ4HwI1iiBiraJat-H7pz3_oKBZHafdiMp1TtAmUZFb8HUxP641QcSUG1MnqHNbthzRzPdniSR1uvOr9x2krlTfvgDHHGirb-8LSKSNHtAFH_CK0gzcvZFr7AjMerm1nK2a7-jU1IPoyLsVp33NEbcFfpp1xEdvs5wMVXQyMTuFav0-tOF0qlPaFf18uuN1DVEUyHaJPP4EupIiSUVFhsGkSqmd2PahGoVM-8j6Q30vZvWKBsSMquH64CHE=w979-h1305-no?authuser=0">
            <a:extLst>
              <a:ext uri="{FF2B5EF4-FFF2-40B4-BE49-F238E27FC236}">
                <a16:creationId xmlns:a16="http://schemas.microsoft.com/office/drawing/2014/main" id="{99467C5B-490B-48D3-B362-EA5359A1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003" y="1943769"/>
            <a:ext cx="3609806" cy="48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7A3723-02FF-49E5-85C1-866A71B4E8EF}"/>
              </a:ext>
            </a:extLst>
          </p:cNvPr>
          <p:cNvSpPr txBox="1"/>
          <p:nvPr/>
        </p:nvSpPr>
        <p:spPr>
          <a:xfrm>
            <a:off x="9468997" y="1565699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Russell Ranch, CA</a:t>
            </a:r>
          </a:p>
        </p:txBody>
      </p:sp>
      <p:pic>
        <p:nvPicPr>
          <p:cNvPr id="12" name="Picture 2" descr="https://lh3.googleusercontent.com/RfwO6H9SCSRSCx6ttEXpwM6rQfgJoi7nvqHDHbUUq68jBYnSWzmDGxWgOaInYh9n8lhI-aUdNGoBTIJGPGjt7fpP-DVPCAJShUg16VHrFBmoml4qe5eep8ELRFyr0KLQwtnJiltX88vCnNN3_TJhdmkZkUjwoAGkIItz2P3fBlqL8rv_57gDEwERGqNW6jFae7cJc4jO-Wum_NV3Ovhtb-8-p7jku6bholSCFnWcdQ2FnS0jofLIOKNYCYa5c5VUZ50PCBX9N5zt8_dx7yGveMp5RERce6G6c70TJll2sJXZ-UoH_h6fXvrsDwMRD4x4H8At5ZcppzrrL5Qwq0UsVKDup17ppdOGiW1EpB6XTF_Lr367MRdxFRgzpLZ0B9vnngHTlKRwZbrh0BYccDth4YTXYr8S6MRA9Kd3HrWseXdhKeSf06aFeHv4dJhtvmeDaL1L9Q4kuunQXBosa31qPZQq-XcMusUoRTHT7vGo65QpQIP2jgSKGzoi-5xzbZq_dZcnCQ7JCRQYdSaxttBoJBE5seBfiGr86r98a6srV4WOweN_9bLGMttoMIIDxuWmnphcrhjVCOO3Ude7jT3nJ5qlJjOGOq_4FoA-6LshTn2Xgkyxf0CvmCjgAQ-9MCbL2mtW62U2EzdDbcrQsp0lhPcXNh0yK7BI1jNDwQotm4XsAdJCdEUhCrktu8MXPpg=w870-h1305-no?authuser=0">
            <a:extLst>
              <a:ext uri="{FF2B5EF4-FFF2-40B4-BE49-F238E27FC236}">
                <a16:creationId xmlns:a16="http://schemas.microsoft.com/office/drawing/2014/main" id="{58B57A1C-83AB-4692-9405-EE0A539B2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236" y="4349692"/>
            <a:ext cx="1621405" cy="24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5B023C-23A1-4740-8E88-C7F32402F92A}"/>
              </a:ext>
            </a:extLst>
          </p:cNvPr>
          <p:cNvSpPr txBox="1"/>
          <p:nvPr/>
        </p:nvSpPr>
        <p:spPr>
          <a:xfrm>
            <a:off x="4434648" y="802739"/>
            <a:ext cx="166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Tonzi</a:t>
            </a:r>
            <a:r>
              <a:rPr lang="en-US" dirty="0"/>
              <a:t> Ranch, CA</a:t>
            </a:r>
          </a:p>
        </p:txBody>
      </p:sp>
    </p:spTree>
    <p:extLst>
      <p:ext uri="{BB962C8B-B14F-4D97-AF65-F5344CB8AC3E}">
        <p14:creationId xmlns:p14="http://schemas.microsoft.com/office/powerpoint/2010/main" val="210489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LST&amp;E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I.F. Trigo, S.L. Ermida, J.P.A. Martins, C.M. Gouveia, F.-M. Göttsche, and S.C. Freitas</a:t>
            </a:r>
            <a:r>
              <a:rPr lang="en-GB" sz="2000" dirty="0"/>
              <a:t> (2021), Validation and consistency assessment of land surface temperature from geostationary and polar orbit platforms: SEVIRI/MSG and AVHRR/</a:t>
            </a:r>
            <a:r>
              <a:rPr lang="en-GB" sz="2000" dirty="0" err="1"/>
              <a:t>Metop</a:t>
            </a:r>
            <a:r>
              <a:rPr lang="en-GB" sz="2000" dirty="0"/>
              <a:t>. ISPRS Journal of Photogrammetry and Remote Sensing, Vol. 175, pp. 282-297, </a:t>
            </a:r>
            <a:r>
              <a:rPr lang="en-GB" sz="2000" dirty="0" err="1"/>
              <a:t>doi</a:t>
            </a:r>
            <a:r>
              <a:rPr lang="en-GB" sz="2000" dirty="0"/>
              <a:t>: 10.1016/j.isprsjprs.2021.03.013.</a:t>
            </a:r>
          </a:p>
          <a:p>
            <a:endParaRPr lang="en-GB" sz="2000" dirty="0"/>
          </a:p>
          <a:p>
            <a:r>
              <a:rPr lang="en-GB" sz="2000" dirty="0"/>
              <a:t>G.C. </a:t>
            </a:r>
            <a:r>
              <a:rPr lang="en-GB" sz="2000" dirty="0" err="1"/>
              <a:t>Hulley</a:t>
            </a:r>
            <a:r>
              <a:rPr lang="en-GB" sz="2000" dirty="0"/>
              <a:t>, F. </a:t>
            </a:r>
            <a:r>
              <a:rPr lang="en-GB" sz="2000" dirty="0" err="1"/>
              <a:t>Goettsche</a:t>
            </a:r>
            <a:r>
              <a:rPr lang="en-GB" sz="2000" dirty="0"/>
              <a:t>, G. Rivera, S.J. Hook, R. </a:t>
            </a:r>
            <a:r>
              <a:rPr lang="en-GB" sz="2000" dirty="0" err="1"/>
              <a:t>Freepartner</a:t>
            </a:r>
            <a:r>
              <a:rPr lang="en-GB" sz="2000" dirty="0"/>
              <a:t>, R. </a:t>
            </a:r>
            <a:r>
              <a:rPr lang="en-GB" sz="2000" dirty="0" err="1"/>
              <a:t>Radocinski</a:t>
            </a:r>
            <a:r>
              <a:rPr lang="en-GB" sz="2000" dirty="0"/>
              <a:t>, M. Martin, K. </a:t>
            </a:r>
            <a:r>
              <a:rPr lang="en-GB" sz="2000" dirty="0" err="1"/>
              <a:t>Cawse</a:t>
            </a:r>
            <a:r>
              <a:rPr lang="en-GB" sz="2000" dirty="0"/>
              <a:t>-Nicholson, and W.R. Johnson (2021), Validation and quality assessment of the ECOSTRESS level-2 land surface temperature and emissivity product. </a:t>
            </a:r>
            <a:r>
              <a:rPr lang="en-US" sz="2000" dirty="0"/>
              <a:t>IEEE Transactions on Geoscience and Remote Sensing</a:t>
            </a:r>
            <a:r>
              <a:rPr lang="en-GB" sz="2000" dirty="0"/>
              <a:t>, in press.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BE176-A72B-45CF-888B-1C7DB8A8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 validation stations (KIT instrumented)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5F290-77B5-44FE-A50D-EF4724E9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2A122B1F-8DF2-41F3-8052-27EA098E6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22" y="659898"/>
            <a:ext cx="10518694" cy="5513197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28E0576-CF5A-45B0-855B-7AE9893C70D6}"/>
              </a:ext>
            </a:extLst>
          </p:cNvPr>
          <p:cNvGrpSpPr/>
          <p:nvPr/>
        </p:nvGrpSpPr>
        <p:grpSpPr>
          <a:xfrm>
            <a:off x="6736520" y="6173095"/>
            <a:ext cx="4648839" cy="540000"/>
            <a:chOff x="812800" y="6172196"/>
            <a:chExt cx="4648839" cy="540000"/>
          </a:xfrm>
        </p:grpSpPr>
        <p:pic>
          <p:nvPicPr>
            <p:cNvPr id="45" name="Picture 2" descr="\\IMKMSASHARE0\MSA_Group\Shared\Projects\SAF-CDOP\Logos LSASAF\LSASAFLogo_solid_L.jpg">
              <a:extLst>
                <a:ext uri="{FF2B5EF4-FFF2-40B4-BE49-F238E27FC236}">
                  <a16:creationId xmlns:a16="http://schemas.microsoft.com/office/drawing/2014/main" id="{8AAD0EAB-E9E5-472D-AE2C-744EB3ED6E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2800" y="6172196"/>
              <a:ext cx="1852847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9" descr="KITlogo_4c_frutiger">
              <a:extLst>
                <a:ext uri="{FF2B5EF4-FFF2-40B4-BE49-F238E27FC236}">
                  <a16:creationId xmlns:a16="http://schemas.microsoft.com/office/drawing/2014/main" id="{433AD753-889B-413A-A8A5-5A1110BA1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931" y="6226196"/>
              <a:ext cx="945694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9B98233-6D3E-4502-AA3D-6F97C1E66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5910" y="6172196"/>
              <a:ext cx="1305729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88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73428-FC3A-4AC3-BF73-49AD25A4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In-situ Lake Water Surface Temperature (LWST)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F37AC1-1776-489A-B0D9-D95E44B3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FBE3FD2-B946-4109-9504-962A8071D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41" y="817290"/>
            <a:ext cx="11127121" cy="5136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0A664-B51D-46CB-BD94-4A2273230DE6}"/>
              </a:ext>
            </a:extLst>
          </p:cNvPr>
          <p:cNvSpPr txBox="1"/>
          <p:nvPr/>
        </p:nvSpPr>
        <p:spPr>
          <a:xfrm>
            <a:off x="2604052" y="6134377"/>
            <a:ext cx="739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Standard instrument package on car ferry ‘Friedrichshafen’,</a:t>
            </a:r>
            <a:r>
              <a:rPr lang="en-US" dirty="0"/>
              <a:t> Lake Constance.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36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1"/>
            <a:ext cx="8229600" cy="581023"/>
          </a:xfrm>
        </p:spPr>
        <p:txBody>
          <a:bodyPr/>
          <a:lstStyle/>
          <a:p>
            <a:r>
              <a:rPr lang="en-US" dirty="0"/>
              <a:t>Lake Constance inter-comparison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C4608-CC7A-4963-B2C0-F6490060436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BE8470-14B4-4B4B-ABC7-3DFCDCF2A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669" y="3240157"/>
            <a:ext cx="6450649" cy="3473427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A35165E-C1D3-4E69-8961-271BCA0934F1}"/>
              </a:ext>
            </a:extLst>
          </p:cNvPr>
          <p:cNvSpPr txBox="1"/>
          <p:nvPr/>
        </p:nvSpPr>
        <p:spPr>
          <a:xfrm>
            <a:off x="1017648" y="3961207"/>
            <a:ext cx="4124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Difference in-situ ST KT15.85 – ISAR:</a:t>
            </a:r>
          </a:p>
          <a:p>
            <a:r>
              <a:rPr lang="en-US" sz="2000" dirty="0"/>
              <a:t>Bias = -0.09 K</a:t>
            </a:r>
          </a:p>
          <a:p>
            <a:r>
              <a:rPr lang="en-US" sz="2000" dirty="0" err="1"/>
              <a:t>Stddev</a:t>
            </a:r>
            <a:r>
              <a:rPr lang="en-US" sz="2000" dirty="0"/>
              <a:t> = 0.09 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81599-4AF4-422D-BA96-618207350792}"/>
              </a:ext>
            </a:extLst>
          </p:cNvPr>
          <p:cNvSpPr txBox="1"/>
          <p:nvPr/>
        </p:nvSpPr>
        <p:spPr>
          <a:xfrm>
            <a:off x="7381075" y="1440859"/>
            <a:ext cx="420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Heitronics KT15.85  and ISAR onboard BSB ferry </a:t>
            </a:r>
            <a:r>
              <a:rPr lang="en-US" sz="2000" i="1" dirty="0"/>
              <a:t>Friedrichshafen </a:t>
            </a:r>
            <a:r>
              <a:rPr lang="en-US" sz="2000" dirty="0"/>
              <a:t>during field </a:t>
            </a:r>
            <a:br>
              <a:rPr lang="en-US" sz="2000" dirty="0"/>
            </a:br>
            <a:r>
              <a:rPr lang="en-US" sz="2000" dirty="0"/>
              <a:t>experiment (01.-24. September 2020)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99" y="657223"/>
            <a:ext cx="6541758" cy="2986456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237D87E-9C18-4909-A538-D03F68BED42D}"/>
              </a:ext>
            </a:extLst>
          </p:cNvPr>
          <p:cNvGrpSpPr/>
          <p:nvPr/>
        </p:nvGrpSpPr>
        <p:grpSpPr>
          <a:xfrm>
            <a:off x="1411943" y="5294398"/>
            <a:ext cx="3336147" cy="1147488"/>
            <a:chOff x="1096320" y="5294398"/>
            <a:chExt cx="3336147" cy="1147488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8169781-8521-4D7B-A26A-53CB84CB3D51}"/>
                </a:ext>
              </a:extLst>
            </p:cNvPr>
            <p:cNvSpPr txBox="1"/>
            <p:nvPr/>
          </p:nvSpPr>
          <p:spPr>
            <a:xfrm>
              <a:off x="2581063" y="5668087"/>
              <a:ext cx="18514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www.isar.org.uk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5FFD3A1-9D13-4FB9-81F0-CD21058D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6320" y="5294398"/>
              <a:ext cx="1388461" cy="1147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1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CE55E-0C66-4865-B596-2B68BDAA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Validation of LST, AOD, WV (LAW)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4572713-F42D-45F8-8748-F075730CC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307" y="767810"/>
            <a:ext cx="9834578" cy="580059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1CD90E-9D3D-477E-8F48-B0D101AE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83C56A-7CD7-40BE-A4FB-ADB23ABA75A1}"/>
              </a:ext>
            </a:extLst>
          </p:cNvPr>
          <p:cNvGrpSpPr/>
          <p:nvPr/>
        </p:nvGrpSpPr>
        <p:grpSpPr>
          <a:xfrm>
            <a:off x="1205714" y="5170943"/>
            <a:ext cx="3640774" cy="1304714"/>
            <a:chOff x="688881" y="5220638"/>
            <a:chExt cx="3640774" cy="130471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028FE86-5452-4986-8128-1EFB3013348E}"/>
                </a:ext>
              </a:extLst>
            </p:cNvPr>
            <p:cNvSpPr txBox="1"/>
            <p:nvPr/>
          </p:nvSpPr>
          <p:spPr>
            <a:xfrm>
              <a:off x="812800" y="6063687"/>
              <a:ext cx="2561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2060"/>
                  </a:solidFill>
                </a:rPr>
                <a:t>law.acri-st.fr/home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1FF64AE-BF17-43AC-A7D6-B9FF6096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4345" y="5250943"/>
              <a:ext cx="1735310" cy="7200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4D43243-CA03-4C51-B718-11ECE899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81" y="5220638"/>
              <a:ext cx="1935281" cy="774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7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C782C-3259-42D9-8689-5C653F66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Sites with ‘KIT instrumentation’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443E59C-CC04-4700-9C90-B7CE1D5D9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344" y="806113"/>
            <a:ext cx="7099363" cy="571009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B14BE6-BA80-4CF1-ABE2-FC1D913E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2" descr="\\IMKMSASHARE0\MSA_Group\Shared\Projects\SAF-CDOP\Logos LSASAF\LSASAFLogo_solid_L.jpg">
            <a:extLst>
              <a:ext uri="{FF2B5EF4-FFF2-40B4-BE49-F238E27FC236}">
                <a16:creationId xmlns:a16="http://schemas.microsoft.com/office/drawing/2014/main" id="{480E1582-0CB9-40A5-AA4D-4903776B9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2104" y="5470364"/>
            <a:ext cx="1995324" cy="5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KITlogo_4c_frutiger">
            <a:extLst>
              <a:ext uri="{FF2B5EF4-FFF2-40B4-BE49-F238E27FC236}">
                <a16:creationId xmlns:a16="http://schemas.microsoft.com/office/drawing/2014/main" id="{BC77447D-C0C0-450A-969D-BA30EF65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484" y="5494551"/>
            <a:ext cx="1106748" cy="50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294F600-F5D6-4633-93C6-12225CC3B5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697" y="5414891"/>
            <a:ext cx="1476807" cy="612744"/>
          </a:xfrm>
          <a:prstGeom prst="rect">
            <a:avLst/>
          </a:prstGeom>
        </p:spPr>
      </p:pic>
      <p:sp>
        <p:nvSpPr>
          <p:cNvPr id="11" name="Multiply 39">
            <a:extLst>
              <a:ext uri="{FF2B5EF4-FFF2-40B4-BE49-F238E27FC236}">
                <a16:creationId xmlns:a16="http://schemas.microsoft.com/office/drawing/2014/main" id="{3AF5E2C8-33E5-4DAF-B87D-567A6749CF1E}"/>
              </a:ext>
            </a:extLst>
          </p:cNvPr>
          <p:cNvSpPr/>
          <p:nvPr/>
        </p:nvSpPr>
        <p:spPr>
          <a:xfrm>
            <a:off x="3287688" y="2922136"/>
            <a:ext cx="360040" cy="3553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9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AA60D-8704-478F-A9A1-18503E0B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project: </a:t>
            </a:r>
            <a:r>
              <a:rPr lang="en-US" dirty="0" err="1"/>
              <a:t>netCDF</a:t>
            </a:r>
            <a:r>
              <a:rPr lang="en-US" dirty="0"/>
              <a:t> in-situ data (KIT-Forest)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A96E9-9893-4AB2-B93C-8AB4FB6E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6803C28-8750-4E75-BC02-B9AA9FFB76AF}"/>
              </a:ext>
            </a:extLst>
          </p:cNvPr>
          <p:cNvGrpSpPr/>
          <p:nvPr/>
        </p:nvGrpSpPr>
        <p:grpSpPr>
          <a:xfrm>
            <a:off x="1146931" y="749885"/>
            <a:ext cx="10343638" cy="5880343"/>
            <a:chOff x="729488" y="749885"/>
            <a:chExt cx="10343638" cy="5880343"/>
          </a:xfrm>
        </p:grpSpPr>
        <p:pic>
          <p:nvPicPr>
            <p:cNvPr id="5" name="Inhaltsplatzhalter 4">
              <a:extLst>
                <a:ext uri="{FF2B5EF4-FFF2-40B4-BE49-F238E27FC236}">
                  <a16:creationId xmlns:a16="http://schemas.microsoft.com/office/drawing/2014/main" id="{1B0C7825-000D-424A-BF28-B48D10B4F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29488" y="749885"/>
              <a:ext cx="7540416" cy="2607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24D2EB1-DFB9-467B-BAA2-AAB84F113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170"/>
            <a:stretch/>
          </p:blipFill>
          <p:spPr>
            <a:xfrm>
              <a:off x="2041453" y="3429000"/>
              <a:ext cx="5935870" cy="3201228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40F4586-B957-4396-B82F-1F6BC52B48BE}"/>
                </a:ext>
              </a:extLst>
            </p:cNvPr>
            <p:cNvSpPr txBox="1"/>
            <p:nvPr/>
          </p:nvSpPr>
          <p:spPr>
            <a:xfrm>
              <a:off x="8410409" y="1591773"/>
              <a:ext cx="26627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Raw data logger files (csv) </a:t>
              </a:r>
              <a:br>
                <a:rPr lang="en-GB" dirty="0"/>
              </a:br>
              <a:r>
                <a:rPr lang="en-GB" dirty="0"/>
                <a:t>converted to </a:t>
              </a:r>
              <a:r>
                <a:rPr lang="en-GB" dirty="0" err="1"/>
                <a:t>netCDF</a:t>
              </a:r>
              <a:r>
                <a:rPr lang="en-GB" dirty="0"/>
                <a:t> </a:t>
              </a:r>
              <a:br>
                <a:rPr lang="en-GB" dirty="0"/>
              </a:br>
              <a:r>
                <a:rPr lang="en-GB" dirty="0"/>
                <a:t>(ESA </a:t>
              </a:r>
              <a:r>
                <a:rPr lang="en-GB" dirty="0" err="1"/>
                <a:t>GlobTemperature</a:t>
              </a:r>
              <a:r>
                <a:rPr lang="en-GB" dirty="0"/>
                <a:t>)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AB56194-6EBE-4D4D-A2A2-C309429CC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10409" y="4389985"/>
              <a:ext cx="2133600" cy="885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12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9C6F43E-E4B4-4498-B4EC-981A88184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89" y="687596"/>
            <a:ext cx="3001243" cy="29597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53FC62-3699-4AFB-ADE6-84FE4D5F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111125"/>
            <a:ext cx="10950713" cy="609600"/>
          </a:xfrm>
        </p:spPr>
        <p:txBody>
          <a:bodyPr/>
          <a:lstStyle/>
          <a:p>
            <a:r>
              <a:rPr lang="en-GB" sz="3200" dirty="0" err="1"/>
              <a:t>Trigo</a:t>
            </a:r>
            <a:r>
              <a:rPr lang="en-GB" sz="3200" dirty="0"/>
              <a:t> et al. (2021): in-situ validation &amp; SEVIRI vs AVHRR/</a:t>
            </a:r>
            <a:r>
              <a:rPr lang="en-GB" sz="3200" dirty="0" err="1"/>
              <a:t>Metop</a:t>
            </a:r>
            <a:endParaRPr lang="en-GB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1F4377-3424-42D5-8C46-622271AE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AFD531-880D-4758-B11B-2CD7E6D4E2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21" y="3648397"/>
            <a:ext cx="3036071" cy="29893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9B7C19F-1A38-4916-93FD-61321121F173}"/>
              </a:ext>
            </a:extLst>
          </p:cNvPr>
          <p:cNvSpPr txBox="1"/>
          <p:nvPr/>
        </p:nvSpPr>
        <p:spPr>
          <a:xfrm>
            <a:off x="1232457" y="3216108"/>
            <a:ext cx="1656184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mostly within ±2</a:t>
            </a:r>
            <a:r>
              <a:rPr lang="en-US" sz="1400" b="1" baseline="30000" dirty="0"/>
              <a:t>◦</a:t>
            </a:r>
            <a:r>
              <a:rPr lang="en-US" sz="1400" b="1" dirty="0"/>
              <a:t>C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821E30-1B64-4D7B-AC66-1B38F49E95F5}"/>
              </a:ext>
            </a:extLst>
          </p:cNvPr>
          <p:cNvSpPr txBox="1"/>
          <p:nvPr/>
        </p:nvSpPr>
        <p:spPr>
          <a:xfrm>
            <a:off x="717406" y="5790691"/>
            <a:ext cx="2563612" cy="73866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Arabian Peninsula: AVHRR LST 3</a:t>
            </a:r>
            <a:r>
              <a:rPr lang="en-US" sz="1400" b="1" baseline="30000" dirty="0"/>
              <a:t>◦</a:t>
            </a:r>
            <a:r>
              <a:rPr lang="en-US" sz="1400" b="1" dirty="0"/>
              <a:t>C to 4</a:t>
            </a:r>
            <a:r>
              <a:rPr lang="en-US" sz="1400" b="1" baseline="30000" dirty="0"/>
              <a:t>◦</a:t>
            </a:r>
            <a:r>
              <a:rPr lang="en-US" sz="1400" b="1" dirty="0"/>
              <a:t>C warmer. Desert at l</a:t>
            </a:r>
            <a:r>
              <a:rPr lang="en-US" sz="1400" b="1" dirty="0">
                <a:sym typeface="Wingdings" panose="05000000000000000000" pitchFamily="2" charset="2"/>
              </a:rPr>
              <a:t>arge </a:t>
            </a:r>
            <a:r>
              <a:rPr lang="en-US" sz="1400" b="1" dirty="0"/>
              <a:t>VZA: SEVIRI </a:t>
            </a:r>
            <a:r>
              <a:rPr lang="en-US" sz="1400" b="1" dirty="0" err="1"/>
              <a:t>e</a:t>
            </a:r>
            <a:r>
              <a:rPr lang="en-US" sz="1400" b="1" dirty="0" err="1">
                <a:sym typeface="Wingdings" panose="05000000000000000000" pitchFamily="2" charset="2"/>
              </a:rPr>
              <a:t>mis</a:t>
            </a:r>
            <a:r>
              <a:rPr lang="en-US" sz="1400" b="1" dirty="0">
                <a:sym typeface="Wingdings" panose="05000000000000000000" pitchFamily="2" charset="2"/>
              </a:rPr>
              <a:t> too low</a:t>
            </a:r>
            <a:r>
              <a:rPr lang="en-US" sz="1400" b="1" dirty="0"/>
              <a:t>?</a:t>
            </a:r>
            <a:endParaRPr lang="en-GB" sz="1400" b="1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1A77A6-82C4-435E-A3E0-69F9FE331E60}"/>
              </a:ext>
            </a:extLst>
          </p:cNvPr>
          <p:cNvGrpSpPr/>
          <p:nvPr/>
        </p:nvGrpSpPr>
        <p:grpSpPr>
          <a:xfrm>
            <a:off x="3821048" y="687596"/>
            <a:ext cx="4515014" cy="6008883"/>
            <a:chOff x="3610639" y="725541"/>
            <a:chExt cx="4515014" cy="543976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A231F31-A7D2-4F8E-AC4C-3F945FB6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0639" y="725541"/>
              <a:ext cx="4515014" cy="178740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6CA2B1A-E47E-4C3A-8345-C52A6433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744" y="2601817"/>
              <a:ext cx="4337909" cy="1691279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07DE5F1-85D2-41AC-8E65-F7C970C4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0369" y="4364626"/>
              <a:ext cx="4355284" cy="1800678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BA288E7F-00D1-4903-9FF1-A20789AB5AA6}"/>
              </a:ext>
            </a:extLst>
          </p:cNvPr>
          <p:cNvSpPr txBox="1"/>
          <p:nvPr/>
        </p:nvSpPr>
        <p:spPr>
          <a:xfrm>
            <a:off x="944162" y="1102959"/>
            <a:ext cx="794641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DJF </a:t>
            </a:r>
          </a:p>
          <a:p>
            <a:r>
              <a:rPr lang="en-GB" sz="1400" b="1" dirty="0"/>
              <a:t>daytime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381574C-A3AA-4213-BF61-8E91AC82DAE5}"/>
              </a:ext>
            </a:extLst>
          </p:cNvPr>
          <p:cNvSpPr txBox="1"/>
          <p:nvPr/>
        </p:nvSpPr>
        <p:spPr>
          <a:xfrm>
            <a:off x="915968" y="4092375"/>
            <a:ext cx="794641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JJA </a:t>
            </a:r>
          </a:p>
          <a:p>
            <a:r>
              <a:rPr lang="en-GB" sz="1400" b="1" dirty="0"/>
              <a:t>daytime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91891D-5BFF-4189-AF65-C7F6C1FCF618}"/>
              </a:ext>
            </a:extLst>
          </p:cNvPr>
          <p:cNvSpPr txBox="1"/>
          <p:nvPr/>
        </p:nvSpPr>
        <p:spPr>
          <a:xfrm>
            <a:off x="8468278" y="2540122"/>
            <a:ext cx="356103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LST product inter-comparison: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retrieval algorithm (GSW)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training data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Results for 2015 - 2018</a:t>
            </a:r>
          </a:p>
          <a:p>
            <a:r>
              <a:rPr lang="en-GB" dirty="0">
                <a:sym typeface="Wingdings" panose="05000000000000000000" pitchFamily="2" charset="2"/>
              </a:rPr>
              <a:t> D</a:t>
            </a:r>
            <a:r>
              <a:rPr lang="en-GB" dirty="0"/>
              <a:t>ifferences (mainly) due to </a:t>
            </a:r>
            <a:br>
              <a:rPr lang="en-GB" dirty="0"/>
            </a:br>
            <a:r>
              <a:rPr lang="en-GB" dirty="0"/>
              <a:t>     different viewing geometries</a:t>
            </a:r>
          </a:p>
          <a:p>
            <a:endParaRPr lang="en-GB" dirty="0"/>
          </a:p>
          <a:p>
            <a:r>
              <a:rPr lang="en-GB" dirty="0"/>
              <a:t>Largest differences at very high</a:t>
            </a:r>
            <a:br>
              <a:rPr lang="en-GB" dirty="0"/>
            </a:br>
            <a:r>
              <a:rPr lang="en-GB" dirty="0"/>
              <a:t>SEVIRI angles (edge of disk) over </a:t>
            </a:r>
            <a:br>
              <a:rPr lang="en-GB" dirty="0"/>
            </a:br>
            <a:r>
              <a:rPr lang="en-GB" dirty="0"/>
              <a:t>specific land cover (sand desert) </a:t>
            </a:r>
          </a:p>
          <a:p>
            <a:endParaRPr lang="en-GB" dirty="0"/>
          </a:p>
          <a:p>
            <a:r>
              <a:rPr lang="en-GB" dirty="0"/>
              <a:t>Similar dependence of AVHRR LST</a:t>
            </a:r>
            <a:br>
              <a:rPr lang="en-GB" dirty="0"/>
            </a:br>
            <a:r>
              <a:rPr lang="en-GB" dirty="0"/>
              <a:t>on VZA is observed over KIT </a:t>
            </a:r>
            <a:r>
              <a:rPr lang="en-GB" b="1" dirty="0"/>
              <a:t>sites</a:t>
            </a:r>
          </a:p>
        </p:txBody>
      </p:sp>
      <p:pic>
        <p:nvPicPr>
          <p:cNvPr id="19" name="Picture 2" descr="\\IMKMSASHARE0\MSA_Group\Shared\Projects\SAF-CDOP\Logos LSASAF\LSASAFLogo_solid_L.jpg">
            <a:extLst>
              <a:ext uri="{FF2B5EF4-FFF2-40B4-BE49-F238E27FC236}">
                <a16:creationId xmlns:a16="http://schemas.microsoft.com/office/drawing/2014/main" id="{70F020E9-C670-4730-AFFF-E129F8869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8162" y="1285238"/>
            <a:ext cx="2339676" cy="6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9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ECOSTRESS LST&amp;E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Stage-1 validation of Level-2 LST&amp;E products completed. </a:t>
            </a:r>
          </a:p>
          <a:p>
            <a:r>
              <a:rPr lang="en-US" dirty="0"/>
              <a:t>Paper in press: IEEE TGRS</a:t>
            </a:r>
          </a:p>
          <a:p>
            <a:r>
              <a:rPr lang="en-US" sz="2400" dirty="0"/>
              <a:t>LST accuracy: 1.07 K</a:t>
            </a:r>
          </a:p>
          <a:p>
            <a:r>
              <a:rPr lang="en-US" sz="2400" dirty="0"/>
              <a:t>Emissivity accuracy: 2.14%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C4608-CC7A-4963-B2C0-F6490060436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501" y="3108968"/>
            <a:ext cx="4376371" cy="3637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572" y="1747177"/>
            <a:ext cx="3174034" cy="50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98462"/>
      </p:ext>
    </p:extLst>
  </p:cSld>
  <p:clrMapOvr>
    <a:masterClrMapping/>
  </p:clrMapOvr>
</p:sld>
</file>

<file path=ppt/theme/theme1.xml><?xml version="1.0" encoding="utf-8"?>
<a:theme xmlns:a="http://schemas.openxmlformats.org/drawingml/2006/main" name="LPV_LST_subgroup">
  <a:themeElements>
    <a:clrScheme name="Custom 9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002060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Breitbild</PresentationFormat>
  <Paragraphs>87</Paragraphs>
  <Slides>14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LPV_LST_subgroup</vt:lpstr>
      <vt:lpstr>LST &amp; Emissivity</vt:lpstr>
      <vt:lpstr>LST validation stations (KIT instrumented)</vt:lpstr>
      <vt:lpstr>In-situ Lake Water Surface Temperature (LWST)</vt:lpstr>
      <vt:lpstr>Lake Constance inter-comparison</vt:lpstr>
      <vt:lpstr>Validation of LST, AOD, WV (LAW) </vt:lpstr>
      <vt:lpstr>Sites with ‘KIT instrumentation’</vt:lpstr>
      <vt:lpstr>LAW project: netCDF in-situ data (KIT-Forest)</vt:lpstr>
      <vt:lpstr>Trigo et al. (2021): in-situ validation &amp; SEVIRI vs AVHRR/Metop</vt:lpstr>
      <vt:lpstr>ECOSTRESS LST&amp;E validation</vt:lpstr>
      <vt:lpstr>Urban validation activities: Citizen science</vt:lpstr>
      <vt:lpstr>Landsat 9 validation activities</vt:lpstr>
      <vt:lpstr>Long-term Landsat LST validation at Tahoe/Salton Sea</vt:lpstr>
      <vt:lpstr>Landsat 9 validation planned activities</vt:lpstr>
      <vt:lpstr>Recent LST&amp;E publications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ECOSTRESS LST&amp;E validation</dc:title>
  <dc:creator>Hulley, Glynn C (329G)</dc:creator>
  <cp:lastModifiedBy>Göttsche, Frank-Michael (IMK)</cp:lastModifiedBy>
  <cp:revision>57</cp:revision>
  <dcterms:created xsi:type="dcterms:W3CDTF">2021-05-25T21:06:21Z</dcterms:created>
  <dcterms:modified xsi:type="dcterms:W3CDTF">2021-05-26T14:12:57Z</dcterms:modified>
</cp:coreProperties>
</file>