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0" r:id="rId1"/>
  </p:sldMasterIdLst>
  <p:notesMasterIdLst>
    <p:notesMasterId r:id="rId17"/>
  </p:notesMasterIdLst>
  <p:sldIdLst>
    <p:sldId id="759" r:id="rId2"/>
    <p:sldId id="762" r:id="rId3"/>
    <p:sldId id="764" r:id="rId4"/>
    <p:sldId id="767" r:id="rId5"/>
    <p:sldId id="768" r:id="rId6"/>
    <p:sldId id="769" r:id="rId7"/>
    <p:sldId id="770" r:id="rId8"/>
    <p:sldId id="558" r:id="rId9"/>
    <p:sldId id="776" r:id="rId10"/>
    <p:sldId id="260" r:id="rId11"/>
    <p:sldId id="780" r:id="rId12"/>
    <p:sldId id="779" r:id="rId13"/>
    <p:sldId id="256" r:id="rId14"/>
    <p:sldId id="775" r:id="rId15"/>
    <p:sldId id="773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43"/>
    <p:restoredTop sz="94709"/>
  </p:normalViewPr>
  <p:slideViewPr>
    <p:cSldViewPr snapToGrid="0">
      <p:cViewPr varScale="1">
        <p:scale>
          <a:sx n="92" d="100"/>
          <a:sy n="92" d="100"/>
        </p:scale>
        <p:origin x="69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442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807684" y="4658637"/>
            <a:ext cx="3511215" cy="310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788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7684" y="4314816"/>
            <a:ext cx="3511215" cy="3283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385724" rtl="0" eaLnBrk="1" latinLnBrk="0" hangingPunct="1">
              <a:spcAft>
                <a:spcPts val="254"/>
              </a:spcAft>
              <a:buNone/>
              <a:defRPr lang="en-US" sz="1013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92862" indent="0" algn="ctr">
              <a:buNone/>
              <a:defRPr sz="844"/>
            </a:lvl2pPr>
            <a:lvl3pPr marL="385724" indent="0" algn="ctr">
              <a:buNone/>
              <a:defRPr sz="760"/>
            </a:lvl3pPr>
            <a:lvl4pPr marL="578587" indent="0" algn="ctr">
              <a:buNone/>
              <a:defRPr sz="675"/>
            </a:lvl4pPr>
            <a:lvl5pPr marL="771449" indent="0" algn="ctr">
              <a:buNone/>
              <a:defRPr sz="675"/>
            </a:lvl5pPr>
            <a:lvl6pPr marL="964311" indent="0" algn="ctr">
              <a:buNone/>
              <a:defRPr sz="675"/>
            </a:lvl6pPr>
            <a:lvl7pPr marL="1157172" indent="0" algn="ctr">
              <a:buNone/>
              <a:defRPr sz="675"/>
            </a:lvl7pPr>
            <a:lvl8pPr marL="1350034" indent="0" algn="ctr">
              <a:buNone/>
              <a:defRPr sz="675"/>
            </a:lvl8pPr>
            <a:lvl9pPr marL="1542896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480451" y="1193215"/>
            <a:ext cx="4177964" cy="914400"/>
          </a:xfrm>
        </p:spPr>
        <p:txBody>
          <a:bodyPr>
            <a:noAutofit/>
          </a:bodyPr>
          <a:lstStyle>
            <a:lvl1pPr marL="0" indent="0" algn="ctr">
              <a:buNone/>
              <a:defRPr sz="225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  <a:lvl2pPr marL="128585" indent="0">
              <a:buNone/>
              <a:defRPr/>
            </a:lvl2pPr>
            <a:lvl3pPr marL="257169" indent="0">
              <a:buNone/>
              <a:defRPr/>
            </a:lvl3pPr>
            <a:lvl4pPr marL="385754" indent="0">
              <a:buNone/>
              <a:defRPr/>
            </a:lvl4pPr>
            <a:lvl5pPr marL="514337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134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9" y="6356353"/>
            <a:ext cx="502968" cy="261610"/>
          </a:xfrm>
          <a:prstGeom prst="rect">
            <a:avLst/>
          </a:prstGeom>
        </p:spPr>
        <p:txBody>
          <a:bodyPr/>
          <a:lstStyle>
            <a:lvl1pPr>
              <a:defRPr sz="675">
                <a:solidFill>
                  <a:schemeClr val="tx2"/>
                </a:solidFill>
              </a:defRPr>
            </a:lvl1pPr>
          </a:lstStyle>
          <a:p>
            <a:fld id="{C8E38066-F069-41C9-B38D-47DB557F2632}" type="slidenum">
              <a:rPr lang="en-GB" smtClean="0">
                <a:solidFill>
                  <a:srgbClr val="1F497D"/>
                </a:solidFill>
              </a:rPr>
              <a:pPr/>
              <a:t>‹#›</a:t>
            </a:fld>
            <a:endParaRPr lang="en-GB" dirty="0">
              <a:solidFill>
                <a:srgbClr val="1F497D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530555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4218" y="1479305"/>
            <a:ext cx="8583085" cy="4472234"/>
          </a:xfrm>
        </p:spPr>
        <p:txBody>
          <a:bodyPr/>
          <a:lstStyle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086352" y="6273802"/>
            <a:ext cx="184731" cy="2325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11" dirty="0"/>
          </a:p>
        </p:txBody>
      </p:sp>
    </p:spTree>
    <p:extLst>
      <p:ext uri="{BB962C8B-B14F-4D97-AF65-F5344CB8AC3E}">
        <p14:creationId xmlns:p14="http://schemas.microsoft.com/office/powerpoint/2010/main" val="331670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body" idx="1"/>
          </p:nvPr>
        </p:nvSpPr>
        <p:spPr>
          <a:xfrm>
            <a:off x="76200" y="1219200"/>
            <a:ext cx="8991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body" idx="2"/>
          </p:nvPr>
        </p:nvSpPr>
        <p:spPr>
          <a:xfrm>
            <a:off x="1981200" y="76200"/>
            <a:ext cx="4953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8519109" y="6629409"/>
            <a:ext cx="548700" cy="5250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6957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ED289-1C91-CB43-9B5E-C1858D058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F7C60A-2B36-F34A-9474-78D7993CA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F1D9C-1863-CC43-AD6C-B0AABA27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CE6FD-D6F7-704B-92A0-ACC748C538DF}" type="datetimeFigureOut">
              <a:rPr lang="en-US" smtClean="0"/>
              <a:t>5/26/21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0F3BD-EA3B-2848-A469-DFD7C3D12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C19F3-CEB2-064E-8A6A-D57798093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CD3-D7D7-C64E-81C1-9B6236F75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41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tif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1.png"/><Relationship Id="rId21" Type="http://schemas.openxmlformats.org/officeDocument/2006/relationships/image" Target="../media/image58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40.tiff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24" Type="http://schemas.openxmlformats.org/officeDocument/2006/relationships/image" Target="../media/image61.png"/><Relationship Id="rId32" Type="http://schemas.openxmlformats.org/officeDocument/2006/relationships/image" Target="../media/image68.tiff"/><Relationship Id="rId5" Type="http://schemas.openxmlformats.org/officeDocument/2006/relationships/image" Target="../media/image43.png"/><Relationship Id="rId15" Type="http://schemas.openxmlformats.org/officeDocument/2006/relationships/image" Target="../media/image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8.tiff"/><Relationship Id="rId19" Type="http://schemas.openxmlformats.org/officeDocument/2006/relationships/image" Target="../media/image56.png"/><Relationship Id="rId31" Type="http://schemas.openxmlformats.org/officeDocument/2006/relationships/image" Target="../media/image67.tiff"/><Relationship Id="rId4" Type="http://schemas.openxmlformats.org/officeDocument/2006/relationships/image" Target="../media/image42.jpe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https://act-adapt.org/wp-content/uploads/2017/10/nrcan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emf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617284" y="271897"/>
            <a:ext cx="6200192" cy="685800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CEOS WGCV LPV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Biomass Focus Area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844171"/>
            <a:ext cx="4978098" cy="298657"/>
          </a:xfrm>
        </p:spPr>
        <p:txBody>
          <a:bodyPr/>
          <a:lstStyle/>
          <a:p>
            <a:pPr algn="ctr"/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LPV Biomass Protocol Authors:</a:t>
            </a:r>
          </a:p>
          <a:p>
            <a:pPr algn="ctr"/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Laura Duncanson, John Armston, Mat Disney</a:t>
            </a:r>
          </a:p>
          <a:p>
            <a:pPr algn="ctr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Avitabile, V., Barbier, N., Calders, K., Carter, S., Chave, J., Herold, M., MacBean, N., McRoberts, R., Minor, D., Paul, K., Réjou-Méchain, M., Roxburgh, S., Williams, M., Albinet, C., Baker, T., Bartholomeus, H., Bastin, J.F., Coomes, D., Crowther, T., Davies, S., de Bruin, S., De Kauwe, M., Domke, G., Dubayah, R., Falkowski, M., Fatoyinbo, L., Goetz, S., Jantz, P., Jonckheere, I., Jucker, T., Kay, H., Kellner, J., Labriere, N., Lucas, R., Mitchard, E., Morsdorf, F., Næsset, E., Park, T., Phillips, O.L., Ploton, P., Pultini, S., Quegan, S., Saatchi, S., Schaaf, C., Schepaschenko, D., Scipal, K., Stovall, A., Thiel, C., Wulder, M.A., Camacho, F., Nickeson, J., Román, M., Margolis, H.</a:t>
            </a:r>
          </a:p>
          <a:p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gratefully acknowledge several expert reviewers:</a:t>
            </a:r>
          </a:p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S. Bauwens, M. Hayashi, A. Held, A. Hudak, N. Knapp, S. Maier, C. Patnaik, P. Patterson, A. Rosenqvist, S. Saarela, P. Montesano</a:t>
            </a:r>
          </a:p>
          <a:p>
            <a:pPr algn="ctr"/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62BD965-072B-E541-860B-1264B9F0B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571" y="2142828"/>
            <a:ext cx="4081621" cy="349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6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AEC8A-39CB-A643-A5AC-719F382532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997677-4B0E-1C45-8AA6-BB6669E55D0F}"/>
              </a:ext>
            </a:extLst>
          </p:cNvPr>
          <p:cNvGrpSpPr/>
          <p:nvPr/>
        </p:nvGrpSpPr>
        <p:grpSpPr>
          <a:xfrm>
            <a:off x="1212572" y="2742356"/>
            <a:ext cx="6862546" cy="3162056"/>
            <a:chOff x="2205263" y="1172920"/>
            <a:chExt cx="6862546" cy="316205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2DF2471-E530-964A-9703-3B9D0A02DF3B}"/>
                </a:ext>
              </a:extLst>
            </p:cNvPr>
            <p:cNvSpPr/>
            <p:nvPr/>
          </p:nvSpPr>
          <p:spPr>
            <a:xfrm>
              <a:off x="2246811" y="1238307"/>
              <a:ext cx="6820998" cy="309666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Uncertainties are calculated differently between products, and are scale-dependent. Harmonizing uncertainties will be challenging. </a:t>
              </a:r>
            </a:p>
          </p:txBody>
        </p:sp>
        <p:sp>
          <p:nvSpPr>
            <p:cNvPr id="13" name="Folded Corner 12">
              <a:extLst>
                <a:ext uri="{FF2B5EF4-FFF2-40B4-BE49-F238E27FC236}">
                  <a16:creationId xmlns:a16="http://schemas.microsoft.com/office/drawing/2014/main" id="{827EF492-80A1-AE47-B0EE-DBD3DBB7B4AF}"/>
                </a:ext>
              </a:extLst>
            </p:cNvPr>
            <p:cNvSpPr/>
            <p:nvPr/>
          </p:nvSpPr>
          <p:spPr>
            <a:xfrm rot="5400000">
              <a:off x="4845848" y="1875435"/>
              <a:ext cx="1269704" cy="1184856"/>
            </a:xfrm>
            <a:prstGeom prst="foldedCorne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6F72AE-3417-A343-AB37-E885DF892413}"/>
                </a:ext>
              </a:extLst>
            </p:cNvPr>
            <p:cNvSpPr txBox="1"/>
            <p:nvPr/>
          </p:nvSpPr>
          <p:spPr>
            <a:xfrm>
              <a:off x="5775969" y="3102715"/>
              <a:ext cx="13612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GEDI Biomass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2020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E5AC6D2-949A-2647-8715-A6F6DFAE6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32935" y="1278338"/>
              <a:ext cx="6201970" cy="2552996"/>
            </a:xfrm>
            <a:prstGeom prst="rect">
              <a:avLst/>
            </a:prstGeom>
          </p:spPr>
        </p:pic>
        <p:sp>
          <p:nvSpPr>
            <p:cNvPr id="2" name="Folded Corner 1">
              <a:extLst>
                <a:ext uri="{FF2B5EF4-FFF2-40B4-BE49-F238E27FC236}">
                  <a16:creationId xmlns:a16="http://schemas.microsoft.com/office/drawing/2014/main" id="{FDBBBA0E-3705-6545-BC46-B5BEFA4C0BB0}"/>
                </a:ext>
              </a:extLst>
            </p:cNvPr>
            <p:cNvSpPr/>
            <p:nvPr/>
          </p:nvSpPr>
          <p:spPr>
            <a:xfrm>
              <a:off x="2532935" y="1278338"/>
              <a:ext cx="2561579" cy="2552996"/>
            </a:xfrm>
            <a:prstGeom prst="foldedCorner">
              <a:avLst>
                <a:gd name="adj" fmla="val 50000"/>
              </a:avLst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r>
                <a:rPr lang="en-US" sz="1200" dirty="0">
                  <a:solidFill>
                    <a:schemeClr val="tx1"/>
                  </a:solidFill>
                </a:rPr>
                <a:t>CCI Biomass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      2017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  Standard 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Deviation (%)</a:t>
              </a:r>
            </a:p>
          </p:txBody>
        </p:sp>
        <p:sp>
          <p:nvSpPr>
            <p:cNvPr id="7" name="Folded Corner 6">
              <a:extLst>
                <a:ext uri="{FF2B5EF4-FFF2-40B4-BE49-F238E27FC236}">
                  <a16:creationId xmlns:a16="http://schemas.microsoft.com/office/drawing/2014/main" id="{4FFEBC50-7FD9-9C4F-9E46-A123F2DB8955}"/>
                </a:ext>
              </a:extLst>
            </p:cNvPr>
            <p:cNvSpPr/>
            <p:nvPr/>
          </p:nvSpPr>
          <p:spPr>
            <a:xfrm flipH="1">
              <a:off x="6923313" y="1278338"/>
              <a:ext cx="1816822" cy="2552996"/>
            </a:xfrm>
            <a:prstGeom prst="foldedCorner">
              <a:avLst>
                <a:gd name="adj" fmla="val 50000"/>
              </a:avLst>
            </a:prstGeom>
            <a:blipFill dpi="0" rotWithShape="0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279451" t="-30918" r="-1185" b="-696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28301A-6458-354D-B10C-7F6C335C3753}"/>
                </a:ext>
              </a:extLst>
            </p:cNvPr>
            <p:cNvSpPr txBox="1"/>
            <p:nvPr/>
          </p:nvSpPr>
          <p:spPr>
            <a:xfrm>
              <a:off x="5998380" y="3093424"/>
              <a:ext cx="11913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GEDI 2020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Standard Error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Mg/ha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C04E7B9-F419-C34F-83E0-3CE04103FB56}"/>
                </a:ext>
              </a:extLst>
            </p:cNvPr>
            <p:cNvSpPr txBox="1"/>
            <p:nvPr/>
          </p:nvSpPr>
          <p:spPr>
            <a:xfrm>
              <a:off x="7781845" y="1730748"/>
              <a:ext cx="9605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JPL 2015</a:t>
              </a:r>
            </a:p>
            <a:p>
              <a:pPr algn="ctr"/>
              <a:r>
                <a:rPr lang="en-US" sz="1200" dirty="0"/>
                <a:t>Uncertainty</a:t>
              </a:r>
            </a:p>
            <a:p>
              <a:pPr algn="ctr"/>
              <a:r>
                <a:rPr lang="en-US" sz="1200" dirty="0"/>
                <a:t>Mg/ha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1673F8-D441-9544-938F-5463D90F6E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387801" y="1310947"/>
              <a:ext cx="148261" cy="1386479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A0CA8D2-5D78-1946-B079-513350135DBE}"/>
                </a:ext>
              </a:extLst>
            </p:cNvPr>
            <p:cNvGrpSpPr/>
            <p:nvPr/>
          </p:nvGrpSpPr>
          <p:grpSpPr>
            <a:xfrm rot="16200000">
              <a:off x="8045030" y="1873400"/>
              <a:ext cx="1627369" cy="254572"/>
              <a:chOff x="4233652" y="10163934"/>
              <a:chExt cx="7906535" cy="896017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A23C533-35B9-E346-9657-AB70FE4C03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5845" y="10163934"/>
                <a:ext cx="6892158" cy="46839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DCBFEE9-CE2C-814D-8050-82848917A092}"/>
                  </a:ext>
                </a:extLst>
              </p:cNvPr>
              <p:cNvSpPr txBox="1"/>
              <p:nvPr/>
            </p:nvSpPr>
            <p:spPr>
              <a:xfrm>
                <a:off x="4233652" y="10675995"/>
                <a:ext cx="7906535" cy="383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/>
                  <a:t>0    20     40     60     80      100</a:t>
                </a: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C9EB5C2-C546-3E44-B8A6-5BA20D913B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074085" y="2766784"/>
              <a:ext cx="261202" cy="173688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B140844-E56B-094D-8FD7-9EA329186CFC}"/>
                </a:ext>
              </a:extLst>
            </p:cNvPr>
            <p:cNvSpPr txBox="1"/>
            <p:nvPr/>
          </p:nvSpPr>
          <p:spPr>
            <a:xfrm rot="16200000">
              <a:off x="1446122" y="1932061"/>
              <a:ext cx="1627369" cy="109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/>
                <a:t>0    20     40     60     80      100</a:t>
              </a:r>
            </a:p>
          </p:txBody>
        </p:sp>
      </p:grp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A884C4F-9F1E-1241-BA91-8A64E3924B39}"/>
              </a:ext>
            </a:extLst>
          </p:cNvPr>
          <p:cNvSpPr txBox="1">
            <a:spLocks/>
          </p:cNvSpPr>
          <p:nvPr/>
        </p:nvSpPr>
        <p:spPr>
          <a:xfrm>
            <a:off x="1776548" y="104399"/>
            <a:ext cx="5734594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/>
              <a:t>Biomass Product Harmonization Activity for the UNFCCC GST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CC131-C5D8-CE48-8807-1DC8E629698B}"/>
              </a:ext>
            </a:extLst>
          </p:cNvPr>
          <p:cNvSpPr txBox="1"/>
          <p:nvPr/>
        </p:nvSpPr>
        <p:spPr>
          <a:xfrm>
            <a:off x="99810" y="1238307"/>
            <a:ext cx="8962382" cy="54784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indent="-342900" defTabSz="457200" hangingPunct="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/>
                </a:solidFill>
              </a:rPr>
              <a:t>Open Science activity </a:t>
            </a:r>
            <a:r>
              <a:rPr lang="en-US" sz="1800" dirty="0">
                <a:solidFill>
                  <a:schemeClr val="bg2"/>
                </a:solidFill>
              </a:rPr>
              <a:t>proposed to use ESA-NASA Multi Mission Algorithm and Analysis Platform (MAAP) for inter-comparison and harmonization of biomass products for the GST. </a:t>
            </a:r>
          </a:p>
          <a:p>
            <a:pPr marL="342900" indent="-342900" defTabSz="457200" hangingPunct="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Products will be assessed </a:t>
            </a:r>
            <a:r>
              <a:rPr lang="en-US" sz="1800" b="1" dirty="0">
                <a:solidFill>
                  <a:schemeClr val="bg2"/>
                </a:solidFill>
              </a:rPr>
              <a:t>following the WGCV LPV biomass protocol </a:t>
            </a:r>
            <a:r>
              <a:rPr lang="en-US" sz="1800" dirty="0">
                <a:solidFill>
                  <a:schemeClr val="bg2"/>
                </a:solidFill>
              </a:rPr>
              <a:t>using </a:t>
            </a:r>
            <a:r>
              <a:rPr lang="en-US" sz="1800" b="1" dirty="0">
                <a:solidFill>
                  <a:schemeClr val="bg2"/>
                </a:solidFill>
              </a:rPr>
              <a:t>available reference data</a:t>
            </a:r>
            <a:r>
              <a:rPr lang="en-US" sz="1800" dirty="0">
                <a:solidFill>
                  <a:schemeClr val="bg2"/>
                </a:solidFill>
              </a:rPr>
              <a:t> in pilot USGS </a:t>
            </a:r>
            <a:r>
              <a:rPr lang="en-US" sz="1800" dirty="0" err="1">
                <a:solidFill>
                  <a:schemeClr val="bg2"/>
                </a:solidFill>
              </a:rPr>
              <a:t>Silvacarbon</a:t>
            </a:r>
            <a:r>
              <a:rPr lang="en-US" sz="1800" dirty="0">
                <a:solidFill>
                  <a:schemeClr val="bg2"/>
                </a:solidFill>
              </a:rPr>
              <a:t> countries</a:t>
            </a:r>
          </a:p>
          <a:p>
            <a:pPr marL="342900" indent="-342900" defTabSz="457200" hangingPunct="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/>
              </a:solidFill>
            </a:endParaRPr>
          </a:p>
          <a:p>
            <a:pPr marL="342900" indent="-342900" defTabSz="457200" hangingPunct="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/>
              </a:solidFill>
            </a:endParaRPr>
          </a:p>
          <a:p>
            <a:pPr marL="342900" indent="-342900" defTabSz="457200" hangingPunct="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/>
              </a:solidFill>
            </a:endParaRPr>
          </a:p>
          <a:p>
            <a:pPr marL="342900" indent="-342900" defTabSz="457200" hangingPunct="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/>
              </a:solidFill>
            </a:endParaRPr>
          </a:p>
          <a:p>
            <a:pPr marL="342900" indent="-342900" defTabSz="457200" hangingPunct="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/>
              </a:solidFill>
            </a:endParaRPr>
          </a:p>
          <a:p>
            <a:pPr marL="342900" indent="-342900" defTabSz="457200" hangingPunct="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/>
              </a:solidFill>
            </a:endParaRPr>
          </a:p>
          <a:p>
            <a:pPr marL="342900" indent="-342900" defTabSz="457200" hangingPunct="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/>
              </a:solidFill>
            </a:endParaRPr>
          </a:p>
          <a:p>
            <a:pPr marL="342900" indent="-342900" defTabSz="457200" hangingPunct="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/>
              </a:solidFill>
            </a:endParaRPr>
          </a:p>
          <a:p>
            <a:pPr marL="342900" indent="-342900" defTabSz="457200" hangingPunct="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/>
              </a:solidFill>
            </a:endParaRPr>
          </a:p>
          <a:p>
            <a:pPr marL="342900" indent="-342900" defTabSz="457200" hangingPunct="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/>
              </a:solidFill>
            </a:endParaRPr>
          </a:p>
          <a:p>
            <a:pPr defTabSz="457200" hangingPunct="0"/>
            <a:endParaRPr lang="en-US" sz="2000" dirty="0">
              <a:solidFill>
                <a:schemeClr val="bg2"/>
              </a:solidFill>
            </a:endParaRPr>
          </a:p>
          <a:p>
            <a:pPr algn="ctr" defTabSz="457200" hangingPunct="0"/>
            <a:r>
              <a:rPr lang="en-US" sz="2000" b="1" dirty="0">
                <a:solidFill>
                  <a:schemeClr val="bg2"/>
                </a:solidFill>
              </a:rPr>
              <a:t>The first goal is to have a pilot harmonization framework (and product) by COP-26 (Nov 2021).</a:t>
            </a:r>
          </a:p>
        </p:txBody>
      </p:sp>
    </p:spTree>
    <p:extLst>
      <p:ext uri="{BB962C8B-B14F-4D97-AF65-F5344CB8AC3E}">
        <p14:creationId xmlns:p14="http://schemas.microsoft.com/office/powerpoint/2010/main" val="3550158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BFD41-FF21-9C4E-8321-5F16BF9EA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F0E778-3993-A844-87BB-4FF9A2429FFC}"/>
              </a:ext>
            </a:extLst>
          </p:cNvPr>
          <p:cNvSpPr txBox="1">
            <a:spLocks/>
          </p:cNvSpPr>
          <p:nvPr/>
        </p:nvSpPr>
        <p:spPr>
          <a:xfrm>
            <a:off x="1878951" y="0"/>
            <a:ext cx="5768163" cy="87718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algn="l" defTabSz="685732" rtl="0" eaLnBrk="1" latinLnBrk="0" hangingPunct="1">
              <a:lnSpc>
                <a:spcPts val="1951"/>
              </a:lnSpc>
              <a:spcBef>
                <a:spcPct val="0"/>
              </a:spcBef>
              <a:buNone/>
              <a:defRPr lang="en-US" sz="3200" b="1" kern="1000" spc="-8" baseline="0" dirty="0">
                <a:solidFill>
                  <a:schemeClr val="bg1"/>
                </a:solidFill>
                <a:latin typeface="Trebuchet MS" charset="0"/>
                <a:ea typeface="+mn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2400" dirty="0">
                <a:latin typeface="+mj-lt"/>
              </a:rPr>
              <a:t>BRIX2 Activity: Launched April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5134F3-EACC-0040-ACCF-026E39E70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7299"/>
            <a:ext cx="5462954" cy="5560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83C609-B08B-2F4D-B64A-E703C2E27239}"/>
              </a:ext>
            </a:extLst>
          </p:cNvPr>
          <p:cNvSpPr txBox="1"/>
          <p:nvPr/>
        </p:nvSpPr>
        <p:spPr>
          <a:xfrm>
            <a:off x="5603631" y="1671372"/>
            <a:ext cx="35403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Launch meeting April 28-29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Compares biomass algorithms over tropical forests in Gabon (</a:t>
            </a:r>
            <a:r>
              <a:rPr lang="en-US" sz="1600" dirty="0" err="1"/>
              <a:t>AfriSAR</a:t>
            </a:r>
            <a:r>
              <a:rPr lang="en-US" sz="1600" dirty="0"/>
              <a:t> sites)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Uses recommendations from the LPV biomass protocol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Focused on lidar and SAR data (particularly for GEDI, ICESat-2, L-band and P-band SAR)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Airborne lidar biomass maps and high quality field plots used as reference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All algorithms will be made open</a:t>
            </a:r>
          </a:p>
        </p:txBody>
      </p:sp>
    </p:spTree>
    <p:extLst>
      <p:ext uri="{BB962C8B-B14F-4D97-AF65-F5344CB8AC3E}">
        <p14:creationId xmlns:p14="http://schemas.microsoft.com/office/powerpoint/2010/main" val="57812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6328C-F504-D44B-B1A2-9F818BF33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677BBB-07CC-9B44-A313-302849A37115}"/>
              </a:ext>
            </a:extLst>
          </p:cNvPr>
          <p:cNvSpPr txBox="1">
            <a:spLocks/>
          </p:cNvSpPr>
          <p:nvPr/>
        </p:nvSpPr>
        <p:spPr>
          <a:xfrm>
            <a:off x="1871361" y="119928"/>
            <a:ext cx="5768163" cy="87718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algn="l" defTabSz="685732" rtl="0" eaLnBrk="1" latinLnBrk="0" hangingPunct="1">
              <a:lnSpc>
                <a:spcPts val="1951"/>
              </a:lnSpc>
              <a:spcBef>
                <a:spcPct val="0"/>
              </a:spcBef>
              <a:buNone/>
              <a:defRPr lang="en-US" sz="3200" b="1" kern="1000" spc="-8" baseline="0" dirty="0">
                <a:solidFill>
                  <a:schemeClr val="bg1"/>
                </a:solidFill>
                <a:latin typeface="Trebuchet MS" charset="0"/>
                <a:ea typeface="+mn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2400" dirty="0">
                <a:latin typeface="+mj-lt"/>
              </a:rPr>
              <a:t>BRIX2 vs. Harmonization Activities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D01B64-8044-1E49-810E-B400D0FE235D}"/>
              </a:ext>
            </a:extLst>
          </p:cNvPr>
          <p:cNvSpPr txBox="1"/>
          <p:nvPr/>
        </p:nvSpPr>
        <p:spPr>
          <a:xfrm>
            <a:off x="296213" y="1455313"/>
            <a:ext cx="8564451" cy="357020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BRIX2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Inter-comparison of algorithms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Lidar SAR fusion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Focused on new mission datasets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Focused on </a:t>
            </a:r>
            <a:r>
              <a:rPr lang="en-US" sz="1800" dirty="0" err="1"/>
              <a:t>AfriSAR</a:t>
            </a:r>
            <a:r>
              <a:rPr lang="en-US" sz="1800" dirty="0"/>
              <a:t> sites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Heavy use of airborne campaign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Testing new methods / algorithms, learning as a community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Organized by ESA/NASA</a:t>
            </a:r>
          </a:p>
          <a:p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b="1" dirty="0">
                <a:solidFill>
                  <a:srgbClr val="002060"/>
                </a:solidFill>
              </a:rPr>
              <a:t>Biomass Harmonization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Inter-comparison of products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Continental to Global scale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Attempt to combine / harmonize outputs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Policy application (UNFCCC’s 2023 Global </a:t>
            </a:r>
            <a:r>
              <a:rPr lang="en-US" sz="1800" dirty="0" err="1"/>
              <a:t>Stocktake</a:t>
            </a:r>
            <a:r>
              <a:rPr lang="en-US" sz="18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Organized by CEOS AFOLU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5F21C710-2E72-B840-8E2D-1C376AA0B460}"/>
              </a:ext>
            </a:extLst>
          </p:cNvPr>
          <p:cNvSpPr/>
          <p:nvPr/>
        </p:nvSpPr>
        <p:spPr>
          <a:xfrm rot="16200000">
            <a:off x="4098704" y="1323300"/>
            <a:ext cx="689015" cy="7160653"/>
          </a:xfrm>
          <a:prstGeom prst="leftBrace">
            <a:avLst>
              <a:gd name="adj1" fmla="val 111192"/>
              <a:gd name="adj2" fmla="val 50482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91F037-B9EE-674A-ACC3-19A1E6E9633E}"/>
              </a:ext>
            </a:extLst>
          </p:cNvPr>
          <p:cNvSpPr txBox="1"/>
          <p:nvPr/>
        </p:nvSpPr>
        <p:spPr>
          <a:xfrm>
            <a:off x="1871361" y="5429525"/>
            <a:ext cx="5589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Use the MAAP Platform – Open Science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Follow recommendations from CEOS protocol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Result in notebooks for validation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Inform future development of missions / products</a:t>
            </a:r>
          </a:p>
        </p:txBody>
      </p:sp>
    </p:spTree>
    <p:extLst>
      <p:ext uri="{BB962C8B-B14F-4D97-AF65-F5344CB8AC3E}">
        <p14:creationId xmlns:p14="http://schemas.microsoft.com/office/powerpoint/2010/main" val="92768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285BFB-C1BF-0345-991B-A117398F729E}"/>
              </a:ext>
            </a:extLst>
          </p:cNvPr>
          <p:cNvGrpSpPr/>
          <p:nvPr/>
        </p:nvGrpSpPr>
        <p:grpSpPr>
          <a:xfrm>
            <a:off x="5557957" y="1429434"/>
            <a:ext cx="3533244" cy="2094454"/>
            <a:chOff x="1485704" y="1037264"/>
            <a:chExt cx="8719098" cy="4800600"/>
          </a:xfrm>
          <a:noFill/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25F1A60-45AD-5E46-A298-F41B8BBE54F2}"/>
                </a:ext>
              </a:extLst>
            </p:cNvPr>
            <p:cNvSpPr/>
            <p:nvPr/>
          </p:nvSpPr>
          <p:spPr>
            <a:xfrm>
              <a:off x="4444082" y="1037264"/>
              <a:ext cx="5760720" cy="4800600"/>
            </a:xfrm>
            <a:prstGeom prst="ellipse">
              <a:avLst/>
            </a:prstGeom>
            <a:grpFill/>
            <a:ln w="3492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44">
                <a:solidFill>
                  <a:prstClr val="white"/>
                </a:solidFill>
                <a:latin typeface="Baghdad" pitchFamily="2" charset="-78"/>
                <a:cs typeface="Baghdad" pitchFamily="2" charset="-78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7131931-FD22-8D42-9B4C-3212FEBF4847}"/>
                </a:ext>
              </a:extLst>
            </p:cNvPr>
            <p:cNvSpPr/>
            <p:nvPr/>
          </p:nvSpPr>
          <p:spPr>
            <a:xfrm>
              <a:off x="1485704" y="1039421"/>
              <a:ext cx="5760720" cy="4796286"/>
            </a:xfrm>
            <a:prstGeom prst="ellipse">
              <a:avLst/>
            </a:prstGeom>
            <a:grp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44">
                <a:solidFill>
                  <a:prstClr val="white"/>
                </a:solidFill>
                <a:latin typeface="Baghdad" pitchFamily="2" charset="-78"/>
                <a:cs typeface="Baghdad" pitchFamily="2" charset="-78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7B7777-BDDD-F446-8747-ADABD7654E59}"/>
                </a:ext>
              </a:extLst>
            </p:cNvPr>
            <p:cNvSpPr txBox="1"/>
            <p:nvPr/>
          </p:nvSpPr>
          <p:spPr>
            <a:xfrm>
              <a:off x="4862822" y="2609638"/>
              <a:ext cx="2052371" cy="7985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Baghdad" pitchFamily="2" charset="-78"/>
                  <a:cs typeface="Baghdad" pitchFamily="2" charset="-78"/>
                </a:rPr>
                <a:t>MAAP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5A09A4-4B4D-A049-BFD8-FF3B72B07B78}"/>
                </a:ext>
              </a:extLst>
            </p:cNvPr>
            <p:cNvSpPr txBox="1"/>
            <p:nvPr/>
          </p:nvSpPr>
          <p:spPr>
            <a:xfrm>
              <a:off x="4901940" y="3148116"/>
              <a:ext cx="2176924" cy="176427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44" dirty="0">
                  <a:solidFill>
                    <a:prstClr val="black"/>
                  </a:solidFill>
                  <a:latin typeface="Baghdad" pitchFamily="2" charset="-78"/>
                  <a:cs typeface="Baghdad" pitchFamily="2" charset="-78"/>
                </a:rPr>
                <a:t>Joint access to data and algorithms</a:t>
              </a:r>
            </a:p>
          </p:txBody>
        </p:sp>
        <p:pic>
          <p:nvPicPr>
            <p:cNvPr id="9" name="Picture 8" descr="NASA Meatball.png">
              <a:extLst>
                <a:ext uri="{FF2B5EF4-FFF2-40B4-BE49-F238E27FC236}">
                  <a16:creationId xmlns:a16="http://schemas.microsoft.com/office/drawing/2014/main" id="{36243468-4399-C14A-967E-661862A41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1066" y="2317310"/>
              <a:ext cx="1432912" cy="12176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 descr="ESA_logo_address_French_word">
              <a:extLst>
                <a:ext uri="{FF2B5EF4-FFF2-40B4-BE49-F238E27FC236}">
                  <a16:creationId xmlns:a16="http://schemas.microsoft.com/office/drawing/2014/main" id="{5C87BC96-A159-6A47-9A79-9F8A40A518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7280" y="2781914"/>
              <a:ext cx="1798895" cy="7324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27D447-15E9-3A4A-A331-32577DA65DF5}"/>
                </a:ext>
              </a:extLst>
            </p:cNvPr>
            <p:cNvSpPr txBox="1"/>
            <p:nvPr/>
          </p:nvSpPr>
          <p:spPr>
            <a:xfrm>
              <a:off x="1485704" y="3670779"/>
              <a:ext cx="2550874" cy="10152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44" dirty="0">
                  <a:solidFill>
                    <a:prstClr val="black"/>
                  </a:solidFill>
                  <a:latin typeface="Baghdad" pitchFamily="2" charset="-78"/>
                  <a:cs typeface="Baghdad" pitchFamily="2" charset="-78"/>
                </a:rPr>
                <a:t>Data and Computing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889650-EBA2-A84A-B89F-940DEE72BDF8}"/>
                </a:ext>
              </a:extLst>
            </p:cNvPr>
            <p:cNvSpPr txBox="1"/>
            <p:nvPr/>
          </p:nvSpPr>
          <p:spPr>
            <a:xfrm>
              <a:off x="7727672" y="3670779"/>
              <a:ext cx="2309571" cy="10152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44" dirty="0">
                  <a:solidFill>
                    <a:prstClr val="black"/>
                  </a:solidFill>
                  <a:latin typeface="Baghdad" pitchFamily="2" charset="-78"/>
                  <a:cs typeface="Baghdad" pitchFamily="2" charset="-78"/>
                </a:rPr>
                <a:t>Data and Computing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D7920BB-D53E-9842-AEFB-5C35DCDBE752}"/>
              </a:ext>
            </a:extLst>
          </p:cNvPr>
          <p:cNvSpPr txBox="1"/>
          <p:nvPr/>
        </p:nvSpPr>
        <p:spPr>
          <a:xfrm>
            <a:off x="152562" y="4125669"/>
            <a:ext cx="40005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latin typeface="Baghdad" pitchFamily="2" charset="-78"/>
                <a:cs typeface="Baghdad" pitchFamily="2" charset="-78"/>
              </a:rPr>
              <a:t>Bilateral platform between ESA and NASA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latin typeface="Baghdad" pitchFamily="2" charset="-78"/>
                <a:cs typeface="Baghdad" pitchFamily="2" charset="-78"/>
              </a:rPr>
              <a:t>Designed for collaborative open science, algorithm and product development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latin typeface="Baghdad" pitchFamily="2" charset="-78"/>
                <a:cs typeface="Baghdad" pitchFamily="2" charset="-78"/>
              </a:rPr>
              <a:t>Processing in the cloud (AWS)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latin typeface="Baghdad" pitchFamily="2" charset="-78"/>
                <a:cs typeface="Baghdad" pitchFamily="2" charset="-78"/>
              </a:rPr>
              <a:t>Linked to Earth Data Search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A0F9F9-1F60-BD4D-A607-8A0347C7634D}"/>
              </a:ext>
            </a:extLst>
          </p:cNvPr>
          <p:cNvSpPr txBox="1"/>
          <p:nvPr/>
        </p:nvSpPr>
        <p:spPr>
          <a:xfrm>
            <a:off x="1750096" y="26584"/>
            <a:ext cx="6008055" cy="138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ghdad" pitchFamily="2" charset="-78"/>
                <a:cs typeface="Baghdad" pitchFamily="2" charset="-78"/>
              </a:rPr>
              <a:t>New open science platform - the Multi-Mission Algorithm and Analysis Platform </a:t>
            </a:r>
            <a:r>
              <a:rPr lang="en-US" sz="2400" b="1" dirty="0">
                <a:solidFill>
                  <a:schemeClr val="bg1"/>
                </a:solidFill>
                <a:latin typeface="Baghdad" pitchFamily="2" charset="-78"/>
                <a:cs typeface="Baghdad" pitchFamily="2" charset="-78"/>
              </a:rPr>
              <a:t>(MAAP)</a:t>
            </a:r>
          </a:p>
          <a:p>
            <a:endParaRPr lang="en-US" sz="1215" dirty="0">
              <a:latin typeface="Baghdad" pitchFamily="2" charset="-78"/>
              <a:cs typeface="Baghdad" pitchFamily="2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157243-4A9B-BB47-8123-435A7DA2C7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51649"/>
            <a:ext cx="5481885" cy="25415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2C376F-49DC-0C4C-AD97-FCCD4C7AB0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062" y="3862671"/>
            <a:ext cx="4946211" cy="2842257"/>
          </a:xfrm>
          <a:prstGeom prst="rect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32045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1A714-6252-2349-8E6B-9F4E0AB9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24BEC61-7CF4-204D-98CF-44A4EAA5B4F8}"/>
              </a:ext>
            </a:extLst>
          </p:cNvPr>
          <p:cNvSpPr txBox="1">
            <a:spLocks/>
          </p:cNvSpPr>
          <p:nvPr/>
        </p:nvSpPr>
        <p:spPr>
          <a:xfrm>
            <a:off x="1997206" y="138756"/>
            <a:ext cx="5768163" cy="87718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algn="l" defTabSz="685732" rtl="0" eaLnBrk="1" latinLnBrk="0" hangingPunct="1">
              <a:lnSpc>
                <a:spcPts val="1951"/>
              </a:lnSpc>
              <a:spcBef>
                <a:spcPct val="0"/>
              </a:spcBef>
              <a:buNone/>
              <a:defRPr lang="en-US" sz="3200" b="1" kern="1000" spc="-8" baseline="0" dirty="0">
                <a:solidFill>
                  <a:schemeClr val="bg1"/>
                </a:solidFill>
                <a:latin typeface="Trebuchet MS" charset="0"/>
                <a:ea typeface="+mn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2400" dirty="0">
                <a:latin typeface="+mj-lt"/>
              </a:rPr>
              <a:t>Updated Reference Data Remain Critically Important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4579835E-BCD4-E948-A100-1C6B7324AAF2}"/>
              </a:ext>
            </a:extLst>
          </p:cNvPr>
          <p:cNvSpPr txBox="1">
            <a:spLocks/>
          </p:cNvSpPr>
          <p:nvPr/>
        </p:nvSpPr>
        <p:spPr>
          <a:xfrm>
            <a:off x="816864" y="6356352"/>
            <a:ext cx="670624" cy="276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C8E38066-F069-41C9-B38D-47DB557F2632}" type="slidenum">
              <a:rPr lang="en-GB" smtClean="0">
                <a:solidFill>
                  <a:srgbClr val="1F497D"/>
                </a:solidFill>
              </a:rPr>
              <a:pPr/>
              <a:t>14</a:t>
            </a:fld>
            <a:endParaRPr lang="en-GB" dirty="0">
              <a:solidFill>
                <a:srgbClr val="1F497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3503DF-7DC7-C748-9032-60CCB13DDE8D}"/>
              </a:ext>
            </a:extLst>
          </p:cNvPr>
          <p:cNvSpPr txBox="1"/>
          <p:nvPr/>
        </p:nvSpPr>
        <p:spPr>
          <a:xfrm>
            <a:off x="103031" y="1196087"/>
            <a:ext cx="8937938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457200" hangingPunct="0"/>
            <a:r>
              <a:rPr lang="en-US" sz="2000" b="1" dirty="0">
                <a:solidFill>
                  <a:srgbClr val="002569"/>
                </a:solidFill>
              </a:rPr>
              <a:t>New GEO activity: Forest Biomass Reference System for Tree-by-Tree Inventory Data (GEO-TREES). </a:t>
            </a:r>
            <a:r>
              <a:rPr lang="en-US" sz="2000" dirty="0">
                <a:solidFill>
                  <a:srgbClr val="002569"/>
                </a:solidFill>
              </a:rPr>
              <a:t>Supporting coordinated collection of new high-quality reference measurements for validation of biomass products.</a:t>
            </a:r>
            <a:endParaRPr lang="en-US" sz="2000" b="1" dirty="0">
              <a:solidFill>
                <a:srgbClr val="002569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14389C6-89DC-D540-8BF0-5A97CF989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0297" y="2248587"/>
            <a:ext cx="6454964" cy="33157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9107F1A-8453-F34D-A7C1-E92B52239F6B}"/>
              </a:ext>
            </a:extLst>
          </p:cNvPr>
          <p:cNvGrpSpPr/>
          <p:nvPr/>
        </p:nvGrpSpPr>
        <p:grpSpPr>
          <a:xfrm>
            <a:off x="57130" y="3217042"/>
            <a:ext cx="2566446" cy="2247313"/>
            <a:chOff x="0" y="1506404"/>
            <a:chExt cx="5845863" cy="451693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0A3B78-55D1-2246-BE2A-82822ED9D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506404"/>
              <a:ext cx="2366891" cy="45169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A7E846-0503-2141-A32D-D11049A75E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835258" y="1031604"/>
              <a:ext cx="2535805" cy="34854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B22409-0FA4-A145-A63B-C7F41D570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0459" y="3400863"/>
              <a:ext cx="3485404" cy="26140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42115C4-E952-D543-842B-F927D9B9A5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48094"/>
            <a:ext cx="2623576" cy="19378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F1A18FF-E628-3E45-B9C7-C8199F8C90D8}"/>
              </a:ext>
            </a:extLst>
          </p:cNvPr>
          <p:cNvSpPr txBox="1"/>
          <p:nvPr/>
        </p:nvSpPr>
        <p:spPr>
          <a:xfrm>
            <a:off x="2987899" y="4475520"/>
            <a:ext cx="181474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Potential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Reference Sites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490668-A360-EB46-AC4F-6AD8DDF3DF95}"/>
              </a:ext>
            </a:extLst>
          </p:cNvPr>
          <p:cNvSpPr txBox="1"/>
          <p:nvPr/>
        </p:nvSpPr>
        <p:spPr>
          <a:xfrm>
            <a:off x="2987899" y="5562032"/>
            <a:ext cx="5898524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457200" hangingPunct="0"/>
            <a:r>
              <a:rPr lang="en-US" sz="1800" dirty="0">
                <a:solidFill>
                  <a:srgbClr val="002569"/>
                </a:solidFill>
              </a:rPr>
              <a:t>We encourage CEOS agencies to coordinate on data collection for biomass validation following recommendations from the biomass protocol (open high-quality field, TLS, and airborne lidar).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0422836-19A2-D64B-9DA1-DE4CB03ABB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30" y="5364036"/>
            <a:ext cx="2558038" cy="14808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296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9B190E64-7CD4-FA45-8A0D-44236AD2042E}"/>
              </a:ext>
            </a:extLst>
          </p:cNvPr>
          <p:cNvSpPr/>
          <p:nvPr/>
        </p:nvSpPr>
        <p:spPr>
          <a:xfrm>
            <a:off x="232698" y="1513376"/>
            <a:ext cx="4712845" cy="4962204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8574" tIns="28574" rIns="28574" bIns="28574" numCol="1" spcCol="38100" rtlCol="0" anchor="ctr">
            <a:spAutoFit/>
          </a:bodyPr>
          <a:lstStyle/>
          <a:p>
            <a:pPr defTabSz="285750" latinLnBrk="1" hangingPunct="0">
              <a:buClrTx/>
            </a:pPr>
            <a:endParaRPr lang="en-US" sz="1125" dirty="0">
              <a:solidFill>
                <a:srgbClr val="002569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777151" y="98828"/>
            <a:ext cx="5935466" cy="685800"/>
          </a:xfrm>
        </p:spPr>
        <p:txBody>
          <a:bodyPr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Thank you to the many protocol co-authors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and supporting CEOS Agencies.</a:t>
            </a:r>
          </a:p>
          <a:p>
            <a:pPr algn="ctr"/>
            <a:r>
              <a:rPr lang="en-US" sz="1800" b="1" dirty="0">
                <a:solidFill>
                  <a:srgbClr val="FFFF00"/>
                </a:solidFill>
              </a:rPr>
              <a:t>This is a community-driven activity!</a:t>
            </a:r>
          </a:p>
        </p:txBody>
      </p:sp>
      <p:pic>
        <p:nvPicPr>
          <p:cNvPr id="43" name="Picture 11">
            <a:extLst>
              <a:ext uri="{FF2B5EF4-FFF2-40B4-BE49-F238E27FC236}">
                <a16:creationId xmlns:a16="http://schemas.microsoft.com/office/drawing/2014/main" id="{3B4B3942-6C80-E944-BD53-8DB7F1DD1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527" y="2282336"/>
            <a:ext cx="1211522" cy="36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>
            <a:extLst>
              <a:ext uri="{FF2B5EF4-FFF2-40B4-BE49-F238E27FC236}">
                <a16:creationId xmlns:a16="http://schemas.microsoft.com/office/drawing/2014/main" id="{DC430D7F-C5DF-7442-9D82-FA1332C4C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71" y="4611342"/>
            <a:ext cx="1831763" cy="53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2">
            <a:extLst>
              <a:ext uri="{FF2B5EF4-FFF2-40B4-BE49-F238E27FC236}">
                <a16:creationId xmlns:a16="http://schemas.microsoft.com/office/drawing/2014/main" id="{A078C6FA-F33A-1448-B110-55A12A8BA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96" y="3312125"/>
            <a:ext cx="2441472" cy="40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4BFB86-C6CE-1043-8837-BE3254A1D8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2552" y="5628314"/>
            <a:ext cx="777722" cy="748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B5A579-5957-7247-AA10-5EBFDEF2AB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972" y="1581063"/>
            <a:ext cx="565108" cy="814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AC0FC7-3BFE-4847-B716-9F99722667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463" y="4557958"/>
            <a:ext cx="1270000" cy="6270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46AA0BA-340F-F748-BF5B-9138A3334B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7734" y="2373691"/>
            <a:ext cx="1824684" cy="52844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8E7FCC0-5DA1-0649-821B-78AC1C26DD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799" y="3576884"/>
            <a:ext cx="889000" cy="889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FAB3014-44FE-7244-96BE-F71E628AE0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27" y="1588166"/>
            <a:ext cx="1515326" cy="620056"/>
          </a:xfrm>
          <a:prstGeom prst="rect">
            <a:avLst/>
          </a:prstGeom>
        </p:spPr>
      </p:pic>
      <p:pic>
        <p:nvPicPr>
          <p:cNvPr id="55" name="Picture 5" descr="ESA_logo_address_French_word">
            <a:extLst>
              <a:ext uri="{FF2B5EF4-FFF2-40B4-BE49-F238E27FC236}">
                <a16:creationId xmlns:a16="http://schemas.microsoft.com/office/drawing/2014/main" id="{C1E71073-FAC9-5343-8CA2-2B461E0CD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22" y="5263612"/>
            <a:ext cx="1314509" cy="57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 descr="JAXA-logo-English.pdf">
            <a:extLst>
              <a:ext uri="{FF2B5EF4-FFF2-40B4-BE49-F238E27FC236}">
                <a16:creationId xmlns:a16="http://schemas.microsoft.com/office/drawing/2014/main" id="{EBD8FB44-9832-A648-84F6-BADE09DF2DF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416" y="1622284"/>
            <a:ext cx="1152046" cy="679707"/>
          </a:xfrm>
          <a:prstGeom prst="rect">
            <a:avLst/>
          </a:prstGeom>
        </p:spPr>
      </p:pic>
      <p:pic>
        <p:nvPicPr>
          <p:cNvPr id="58" name="Picture 57" descr="A close up of a flag&#10;&#10;Description automatically generated">
            <a:extLst>
              <a:ext uri="{FF2B5EF4-FFF2-40B4-BE49-F238E27FC236}">
                <a16:creationId xmlns:a16="http://schemas.microsoft.com/office/drawing/2014/main" id="{2585F79D-E495-D144-B78C-AF933F3ADE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926" y="2492915"/>
            <a:ext cx="1006475" cy="100476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D3D985B-24D8-9141-AFBE-BAFC9BA306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30073" y="3635661"/>
            <a:ext cx="542679" cy="54267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52EE1C6-0391-A449-90A2-677F6F13E17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543" y="1883036"/>
            <a:ext cx="4081621" cy="349961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742EC3C-48BE-1D4C-8BA4-35CCD31D801D}"/>
              </a:ext>
            </a:extLst>
          </p:cNvPr>
          <p:cNvSpPr txBox="1"/>
          <p:nvPr/>
        </p:nvSpPr>
        <p:spPr>
          <a:xfrm>
            <a:off x="6044548" y="3632841"/>
            <a:ext cx="187444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50" b="1" dirty="0">
                <a:solidFill>
                  <a:schemeClr val="bg1"/>
                </a:solidFill>
              </a:rPr>
              <a:t>Thank you! </a:t>
            </a:r>
          </a:p>
        </p:txBody>
      </p:sp>
      <p:pic>
        <p:nvPicPr>
          <p:cNvPr id="23" name="image35.png">
            <a:extLst>
              <a:ext uri="{FF2B5EF4-FFF2-40B4-BE49-F238E27FC236}">
                <a16:creationId xmlns:a16="http://schemas.microsoft.com/office/drawing/2014/main" id="{9518397D-ADFF-ED4D-94D4-E832059BD163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27330" y="3609937"/>
            <a:ext cx="573314" cy="606860"/>
          </a:xfrm>
          <a:prstGeom prst="rect">
            <a:avLst/>
          </a:prstGeom>
          <a:ln/>
        </p:spPr>
      </p:pic>
      <p:pic>
        <p:nvPicPr>
          <p:cNvPr id="24" name="image3.png">
            <a:extLst>
              <a:ext uri="{FF2B5EF4-FFF2-40B4-BE49-F238E27FC236}">
                <a16:creationId xmlns:a16="http://schemas.microsoft.com/office/drawing/2014/main" id="{862883B9-B718-E34E-9432-A498989B2C8C}"/>
              </a:ext>
            </a:extLst>
          </p:cNvPr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3134" y="4355371"/>
            <a:ext cx="628082" cy="508468"/>
          </a:xfrm>
          <a:prstGeom prst="rect">
            <a:avLst/>
          </a:prstGeom>
          <a:ln/>
        </p:spPr>
      </p:pic>
      <p:pic>
        <p:nvPicPr>
          <p:cNvPr id="25" name="image22.png">
            <a:extLst>
              <a:ext uri="{FF2B5EF4-FFF2-40B4-BE49-F238E27FC236}">
                <a16:creationId xmlns:a16="http://schemas.microsoft.com/office/drawing/2014/main" id="{72656F31-DA93-7E43-BA06-FB338DAF93E7}"/>
              </a:ext>
            </a:extLst>
          </p:cNvPr>
          <p:cNvPicPr/>
          <p:nvPr/>
        </p:nvPicPr>
        <p:blipFill>
          <a:blip r:embed="rId18"/>
          <a:srcRect/>
          <a:stretch>
            <a:fillRect/>
          </a:stretch>
        </p:blipFill>
        <p:spPr>
          <a:xfrm>
            <a:off x="1363273" y="3806874"/>
            <a:ext cx="784860" cy="579120"/>
          </a:xfrm>
          <a:prstGeom prst="rect">
            <a:avLst/>
          </a:prstGeom>
          <a:ln/>
        </p:spPr>
      </p:pic>
      <p:pic>
        <p:nvPicPr>
          <p:cNvPr id="26" name="image12.png">
            <a:extLst>
              <a:ext uri="{FF2B5EF4-FFF2-40B4-BE49-F238E27FC236}">
                <a16:creationId xmlns:a16="http://schemas.microsoft.com/office/drawing/2014/main" id="{661A3F31-874A-1940-80B5-CCBF0A1D241A}"/>
              </a:ext>
            </a:extLst>
          </p:cNvPr>
          <p:cNvPicPr/>
          <p:nvPr/>
        </p:nvPicPr>
        <p:blipFill>
          <a:blip r:embed="rId19"/>
          <a:srcRect/>
          <a:stretch>
            <a:fillRect/>
          </a:stretch>
        </p:blipFill>
        <p:spPr>
          <a:xfrm>
            <a:off x="4171650" y="5730545"/>
            <a:ext cx="641003" cy="604466"/>
          </a:xfrm>
          <a:prstGeom prst="rect">
            <a:avLst/>
          </a:prstGeom>
          <a:ln/>
        </p:spPr>
      </p:pic>
      <p:pic>
        <p:nvPicPr>
          <p:cNvPr id="27" name="image24.png">
            <a:extLst>
              <a:ext uri="{FF2B5EF4-FFF2-40B4-BE49-F238E27FC236}">
                <a16:creationId xmlns:a16="http://schemas.microsoft.com/office/drawing/2014/main" id="{13239059-D474-7548-BE27-53E05BFA1D1D}"/>
              </a:ext>
            </a:extLst>
          </p:cNvPr>
          <p:cNvPicPr/>
          <p:nvPr/>
        </p:nvPicPr>
        <p:blipFill>
          <a:blip r:embed="rId20"/>
          <a:srcRect/>
          <a:stretch>
            <a:fillRect/>
          </a:stretch>
        </p:blipFill>
        <p:spPr>
          <a:xfrm>
            <a:off x="434413" y="5844177"/>
            <a:ext cx="1138555" cy="537845"/>
          </a:xfrm>
          <a:prstGeom prst="rect">
            <a:avLst/>
          </a:prstGeom>
          <a:ln/>
        </p:spPr>
      </p:pic>
      <p:pic>
        <p:nvPicPr>
          <p:cNvPr id="28" name="image32.png">
            <a:extLst>
              <a:ext uri="{FF2B5EF4-FFF2-40B4-BE49-F238E27FC236}">
                <a16:creationId xmlns:a16="http://schemas.microsoft.com/office/drawing/2014/main" id="{DF51356F-883F-6B42-8509-A19238D960CB}"/>
              </a:ext>
            </a:extLst>
          </p:cNvPr>
          <p:cNvPicPr/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35"/>
          <a:stretch/>
        </p:blipFill>
        <p:spPr bwMode="auto">
          <a:xfrm>
            <a:off x="656539" y="3635991"/>
            <a:ext cx="585470" cy="581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image4.png">
            <a:extLst>
              <a:ext uri="{FF2B5EF4-FFF2-40B4-BE49-F238E27FC236}">
                <a16:creationId xmlns:a16="http://schemas.microsoft.com/office/drawing/2014/main" id="{4488CBE0-A071-304B-A2DB-A8A923EC177B}"/>
              </a:ext>
            </a:extLst>
          </p:cNvPr>
          <p:cNvPicPr/>
          <p:nvPr/>
        </p:nvPicPr>
        <p:blipFill>
          <a:blip r:embed="rId22"/>
          <a:srcRect/>
          <a:stretch>
            <a:fillRect/>
          </a:stretch>
        </p:blipFill>
        <p:spPr>
          <a:xfrm>
            <a:off x="1785328" y="5810579"/>
            <a:ext cx="1049655" cy="543560"/>
          </a:xfrm>
          <a:prstGeom prst="rect">
            <a:avLst/>
          </a:prstGeom>
          <a:ln/>
        </p:spPr>
      </p:pic>
      <p:pic>
        <p:nvPicPr>
          <p:cNvPr id="30" name="image5.png">
            <a:extLst>
              <a:ext uri="{FF2B5EF4-FFF2-40B4-BE49-F238E27FC236}">
                <a16:creationId xmlns:a16="http://schemas.microsoft.com/office/drawing/2014/main" id="{1BB7B576-92D6-F846-9A12-0DFD72D7B7A1}"/>
              </a:ext>
            </a:extLst>
          </p:cNvPr>
          <p:cNvPicPr/>
          <p:nvPr/>
        </p:nvPicPr>
        <p:blipFill>
          <a:blip r:embed="rId23"/>
          <a:srcRect/>
          <a:stretch>
            <a:fillRect/>
          </a:stretch>
        </p:blipFill>
        <p:spPr>
          <a:xfrm>
            <a:off x="2867433" y="5180267"/>
            <a:ext cx="1014730" cy="539750"/>
          </a:xfrm>
          <a:prstGeom prst="rect">
            <a:avLst/>
          </a:prstGeom>
          <a:ln/>
        </p:spPr>
      </p:pic>
      <p:pic>
        <p:nvPicPr>
          <p:cNvPr id="31" name="image31.png">
            <a:extLst>
              <a:ext uri="{FF2B5EF4-FFF2-40B4-BE49-F238E27FC236}">
                <a16:creationId xmlns:a16="http://schemas.microsoft.com/office/drawing/2014/main" id="{5C952CE2-7B96-E447-863C-3371634F99F7}"/>
              </a:ext>
            </a:extLst>
          </p:cNvPr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1707" y="2825844"/>
            <a:ext cx="537845" cy="400050"/>
          </a:xfrm>
          <a:prstGeom prst="rect">
            <a:avLst/>
          </a:prstGeom>
          <a:ln/>
        </p:spPr>
      </p:pic>
      <p:pic>
        <p:nvPicPr>
          <p:cNvPr id="32" name="image45.png">
            <a:extLst>
              <a:ext uri="{FF2B5EF4-FFF2-40B4-BE49-F238E27FC236}">
                <a16:creationId xmlns:a16="http://schemas.microsoft.com/office/drawing/2014/main" id="{4798A29A-70F5-8B4C-B228-089154227E39}"/>
              </a:ext>
            </a:extLst>
          </p:cNvPr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021" y="5109007"/>
            <a:ext cx="899795" cy="487680"/>
          </a:xfrm>
          <a:prstGeom prst="rect">
            <a:avLst/>
          </a:prstGeom>
          <a:ln/>
        </p:spPr>
      </p:pic>
      <p:pic>
        <p:nvPicPr>
          <p:cNvPr id="33" name="image47.png">
            <a:extLst>
              <a:ext uri="{FF2B5EF4-FFF2-40B4-BE49-F238E27FC236}">
                <a16:creationId xmlns:a16="http://schemas.microsoft.com/office/drawing/2014/main" id="{E5301F2F-7F94-6B44-88B8-D63B4861D593}"/>
              </a:ext>
            </a:extLst>
          </p:cNvPr>
          <p:cNvPicPr/>
          <p:nvPr/>
        </p:nvPicPr>
        <p:blipFill>
          <a:blip r:embed="rId26"/>
          <a:srcRect/>
          <a:stretch>
            <a:fillRect/>
          </a:stretch>
        </p:blipFill>
        <p:spPr>
          <a:xfrm>
            <a:off x="2996372" y="3046205"/>
            <a:ext cx="476250" cy="567055"/>
          </a:xfrm>
          <a:prstGeom prst="rect">
            <a:avLst/>
          </a:prstGeom>
          <a:ln/>
        </p:spPr>
      </p:pic>
      <p:pic>
        <p:nvPicPr>
          <p:cNvPr id="34" name="image37.png">
            <a:extLst>
              <a:ext uri="{FF2B5EF4-FFF2-40B4-BE49-F238E27FC236}">
                <a16:creationId xmlns:a16="http://schemas.microsoft.com/office/drawing/2014/main" id="{9ABE3D46-B6DC-AC4B-BB62-79CA9ABE72D0}"/>
              </a:ext>
            </a:extLst>
          </p:cNvPr>
          <p:cNvPicPr/>
          <p:nvPr/>
        </p:nvPicPr>
        <p:blipFill>
          <a:blip r:embed="rId27"/>
          <a:srcRect/>
          <a:stretch>
            <a:fillRect/>
          </a:stretch>
        </p:blipFill>
        <p:spPr>
          <a:xfrm>
            <a:off x="1729131" y="5214734"/>
            <a:ext cx="1162050" cy="585470"/>
          </a:xfrm>
          <a:prstGeom prst="rect">
            <a:avLst/>
          </a:prstGeom>
          <a:ln/>
        </p:spPr>
      </p:pic>
      <p:pic>
        <p:nvPicPr>
          <p:cNvPr id="35" name="image53.png">
            <a:extLst>
              <a:ext uri="{FF2B5EF4-FFF2-40B4-BE49-F238E27FC236}">
                <a16:creationId xmlns:a16="http://schemas.microsoft.com/office/drawing/2014/main" id="{1C670FD1-DE2A-D341-BCE3-044E0040EAC0}"/>
              </a:ext>
            </a:extLst>
          </p:cNvPr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884" b="33057"/>
          <a:stretch>
            <a:fillRect/>
          </a:stretch>
        </p:blipFill>
        <p:spPr>
          <a:xfrm>
            <a:off x="3495794" y="4250380"/>
            <a:ext cx="1403985" cy="271145"/>
          </a:xfrm>
          <a:prstGeom prst="rect">
            <a:avLst/>
          </a:prstGeom>
          <a:ln/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9024E87-FE5F-FA4E-AA31-27E64EBE1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9217" name="Picture 63" descr="Natural Resources Canada – Climate Change Adaptation – 2017 Call for  Proposals | ACT - Adaptation to Climate Change Team">
            <a:extLst>
              <a:ext uri="{FF2B5EF4-FFF2-40B4-BE49-F238E27FC236}">
                <a16:creationId xmlns:a16="http://schemas.microsoft.com/office/drawing/2014/main" id="{281736A8-E8D6-E34D-9E9D-166D20E1C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r:link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7" y="4629530"/>
            <a:ext cx="1414451" cy="3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EB179F-3EC9-1946-A1FC-1874A6489D35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501" y="1612203"/>
            <a:ext cx="758624" cy="732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AA5B31-357D-6440-AD00-E9FD0EB9FB7A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0303" y="2862620"/>
            <a:ext cx="1422400" cy="43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4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853514" y="198181"/>
            <a:ext cx="58694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spcAft>
                <a:spcPts val="45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Many Upcoming Missions will Provide Data Used to Map Biomass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59B4B62-299D-6A41-8BE5-5F2200B47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884402"/>
              </p:ext>
            </p:extLst>
          </p:nvPr>
        </p:nvGraphicFramePr>
        <p:xfrm>
          <a:off x="1" y="1128555"/>
          <a:ext cx="9143999" cy="5729445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1090847">
                  <a:extLst>
                    <a:ext uri="{9D8B030D-6E8A-4147-A177-3AD203B41FA5}">
                      <a16:colId xmlns:a16="http://schemas.microsoft.com/office/drawing/2014/main" val="264740050"/>
                    </a:ext>
                  </a:extLst>
                </a:gridCol>
                <a:gridCol w="791229">
                  <a:extLst>
                    <a:ext uri="{9D8B030D-6E8A-4147-A177-3AD203B41FA5}">
                      <a16:colId xmlns:a16="http://schemas.microsoft.com/office/drawing/2014/main" val="277522447"/>
                    </a:ext>
                  </a:extLst>
                </a:gridCol>
                <a:gridCol w="1187157">
                  <a:extLst>
                    <a:ext uri="{9D8B030D-6E8A-4147-A177-3AD203B41FA5}">
                      <a16:colId xmlns:a16="http://schemas.microsoft.com/office/drawing/2014/main" val="3616232062"/>
                    </a:ext>
                  </a:extLst>
                </a:gridCol>
                <a:gridCol w="1216112">
                  <a:extLst>
                    <a:ext uri="{9D8B030D-6E8A-4147-A177-3AD203B41FA5}">
                      <a16:colId xmlns:a16="http://schemas.microsoft.com/office/drawing/2014/main" val="394412294"/>
                    </a:ext>
                  </a:extLst>
                </a:gridCol>
                <a:gridCol w="1245067">
                  <a:extLst>
                    <a:ext uri="{9D8B030D-6E8A-4147-A177-3AD203B41FA5}">
                      <a16:colId xmlns:a16="http://schemas.microsoft.com/office/drawing/2014/main" val="2624708626"/>
                    </a:ext>
                  </a:extLst>
                </a:gridCol>
                <a:gridCol w="1082917">
                  <a:extLst>
                    <a:ext uri="{9D8B030D-6E8A-4147-A177-3AD203B41FA5}">
                      <a16:colId xmlns:a16="http://schemas.microsoft.com/office/drawing/2014/main" val="4278886537"/>
                    </a:ext>
                  </a:extLst>
                </a:gridCol>
                <a:gridCol w="1242171">
                  <a:extLst>
                    <a:ext uri="{9D8B030D-6E8A-4147-A177-3AD203B41FA5}">
                      <a16:colId xmlns:a16="http://schemas.microsoft.com/office/drawing/2014/main" val="1965463661"/>
                    </a:ext>
                  </a:extLst>
                </a:gridCol>
                <a:gridCol w="1288499">
                  <a:extLst>
                    <a:ext uri="{9D8B030D-6E8A-4147-A177-3AD203B41FA5}">
                      <a16:colId xmlns:a16="http://schemas.microsoft.com/office/drawing/2014/main" val="3393061370"/>
                    </a:ext>
                  </a:extLst>
                </a:gridCol>
              </a:tblGrid>
              <a:tr h="4511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Mission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Funding Agency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Launch Date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(Expected)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Data Type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Measurement resolution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Biomass map Resolution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Geographic Domain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Accuracy Requirement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055276"/>
                  </a:ext>
                </a:extLst>
              </a:tr>
              <a:tr h="4511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ICESat-2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NASA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09/2018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532 nm photon counting lidar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13m footprint aggregated to 100-m transect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Global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9247647"/>
                  </a:ext>
                </a:extLst>
              </a:tr>
              <a:tr h="4511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SAOCOM 1A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CONAE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10/2018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 band SAR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10-100m depending on mode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Global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2266674"/>
                  </a:ext>
                </a:extLst>
              </a:tr>
              <a:tr h="6015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GEDI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NASA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12/2018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1064 nm waveform lidar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25 m circular footprint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 km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ISS (+/- ~51.6°)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&lt;20% standard error for 80% of forested 1 km cells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8420757"/>
                  </a:ext>
                </a:extLst>
              </a:tr>
              <a:tr h="4511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SAOCOM 1B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CONAE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08/2020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 band SAR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10-100m depending on mode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Global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1359908"/>
                  </a:ext>
                </a:extLst>
              </a:tr>
              <a:tr h="4511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ALOS-4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JAXA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(2022)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L-band SAR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1-25 m depending on mode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Global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825314"/>
                  </a:ext>
                </a:extLst>
              </a:tr>
              <a:tr h="4511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NISAR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NASA/ISRO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(2023)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L-band SAR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3 - 10 m  (depends on mode)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 ha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Global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&lt;20% RMSE for &lt;100 Mg/ha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6532032"/>
                  </a:ext>
                </a:extLst>
              </a:tr>
              <a:tr h="7519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BIOMASS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ESA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(2023)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P-band SAR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60 x 50 m with &gt;6 looks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 ha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Global except western Europe and North America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&lt;20% RMSE for AGB &gt;50 Mg/ha;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 Mg/ha for AGB ≤50 Mg/ha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43042464"/>
                  </a:ext>
                </a:extLst>
              </a:tr>
              <a:tr h="3007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MOLI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JAXA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(2023)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1064 nm waveform lidar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25 m circular footprint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250 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ISS (+/- ~51.6°)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 Mg/ha for &lt; 100 Mg/ha; 25% for &gt;100 Mg/ha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5932073"/>
                  </a:ext>
                </a:extLst>
              </a:tr>
              <a:tr h="3007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TanDEM-L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DLR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(2023)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L-band SAR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TBD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 ha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Global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20% accuracy or 20 Mg/ha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2101930"/>
                  </a:ext>
                </a:extLst>
              </a:tr>
              <a:tr h="4511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Copernicus HPCM ROSE-L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ESA/EC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(2027)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L-band SAR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TBD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 ha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Global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TBD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61055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139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2533" y="225279"/>
            <a:ext cx="5858933" cy="371475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WGCV LPV Biomass Protocol 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and Endorsed by CEOS!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66624" y="1235466"/>
            <a:ext cx="67232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500" b="1" i="1" dirty="0">
                <a:solidFill>
                  <a:srgbClr val="002060"/>
                </a:solidFill>
              </a:rPr>
              <a:t>The protocol is a good practices guide to biomass model calibration and product validation at a global (or near global) scale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537123-108E-2A48-955B-4AE982D2A035}"/>
              </a:ext>
            </a:extLst>
          </p:cNvPr>
          <p:cNvSpPr txBox="1"/>
          <p:nvPr/>
        </p:nvSpPr>
        <p:spPr>
          <a:xfrm>
            <a:off x="4011385" y="2261222"/>
            <a:ext cx="486591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Guidance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Map producers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how to estimate, propagate and report errors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Map users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how to interpret errors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to collect reference data (field and airborne lidar)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to use reference data to conduct independent biomass product validation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Summary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State of knowledge of biomass mapping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Community identified research and tool development priorities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Recommendations for protocol implementation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7021C1-00F8-8E46-803C-A9094923CC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045" y="1882907"/>
            <a:ext cx="3701254" cy="48503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5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267" y="188712"/>
            <a:ext cx="5701710" cy="371475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n-lt"/>
              </a:rPr>
              <a:t>Recommendations for Field Measurements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9732" y="1319194"/>
            <a:ext cx="8607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600" b="1" i="1" dirty="0">
                <a:solidFill>
                  <a:srgbClr val="FF0000"/>
                </a:solidFill>
              </a:rPr>
              <a:t>Field Measurements and derived estimates are not truth – there can be large errors.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64330C-A639-8F4B-8724-AD67BFEA67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75" y="4989108"/>
            <a:ext cx="2409584" cy="177983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89E05AE-3C70-4647-8B7F-463487CF659F}"/>
              </a:ext>
            </a:extLst>
          </p:cNvPr>
          <p:cNvGrpSpPr/>
          <p:nvPr/>
        </p:nvGrpSpPr>
        <p:grpSpPr>
          <a:xfrm>
            <a:off x="3768810" y="2261287"/>
            <a:ext cx="5088143" cy="3841171"/>
            <a:chOff x="0" y="1506404"/>
            <a:chExt cx="5845863" cy="45169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482816-A67F-7548-AC35-930235B7E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506404"/>
              <a:ext cx="2366891" cy="45169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99BA193-7F97-424B-80A8-6A0789DBB0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835258" y="1031604"/>
              <a:ext cx="2535805" cy="34854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24C14C3-E7B8-1245-922C-B53D32263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0459" y="3400863"/>
              <a:ext cx="3485404" cy="26140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9AA35C7-5B9A-C145-A776-045BA4841836}"/>
              </a:ext>
            </a:extLst>
          </p:cNvPr>
          <p:cNvSpPr txBox="1"/>
          <p:nvPr/>
        </p:nvSpPr>
        <p:spPr>
          <a:xfrm>
            <a:off x="89102" y="1664909"/>
            <a:ext cx="354378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chemeClr val="bg2"/>
                </a:solidFill>
              </a:rPr>
              <a:t>Need transparent handling and reporting of errors, consistent definitions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n-US" sz="1500" b="1" dirty="0">
              <a:solidFill>
                <a:schemeClr val="bg2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chemeClr val="bg2"/>
                </a:solidFill>
              </a:rPr>
              <a:t>Recommendations for measurements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n-US" sz="1500" b="1" dirty="0">
              <a:solidFill>
                <a:schemeClr val="bg2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chemeClr val="bg2"/>
                </a:solidFill>
              </a:rPr>
              <a:t>Summary of uncertainties in allometric models, recommendations for improving allometries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n-US" sz="1500" b="1" dirty="0">
              <a:solidFill>
                <a:schemeClr val="bg2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chemeClr val="bg2"/>
                </a:solidFill>
              </a:rPr>
              <a:t>Terrestrial Laser Scanning (TLS) where possible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n-US" sz="1500" b="1" dirty="0">
              <a:solidFill>
                <a:schemeClr val="bg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CC2381-1428-0943-9EFE-2EEE6A7EC827}"/>
              </a:ext>
            </a:extLst>
          </p:cNvPr>
          <p:cNvSpPr txBox="1"/>
          <p:nvPr/>
        </p:nvSpPr>
        <p:spPr>
          <a:xfrm>
            <a:off x="4301545" y="6398220"/>
            <a:ext cx="3887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Jerome Chave, Kim Calders, Keryn Paul et al.</a:t>
            </a:r>
          </a:p>
        </p:txBody>
      </p:sp>
    </p:spTree>
    <p:extLst>
      <p:ext uri="{BB962C8B-B14F-4D97-AF65-F5344CB8AC3E}">
        <p14:creationId xmlns:p14="http://schemas.microsoft.com/office/powerpoint/2010/main" val="252073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15.png">
            <a:extLst>
              <a:ext uri="{FF2B5EF4-FFF2-40B4-BE49-F238E27FC236}">
                <a16:creationId xmlns:a16="http://schemas.microsoft.com/office/drawing/2014/main" id="{4DE53FE0-A825-6D42-97F3-E3EA6F836B1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0295" y="4423719"/>
            <a:ext cx="3426094" cy="2403990"/>
          </a:xfrm>
          <a:prstGeom prst="rect">
            <a:avLst/>
          </a:prstGeom>
          <a:ln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810" y="194335"/>
            <a:ext cx="5736824" cy="991096"/>
          </a:xfrm>
        </p:spPr>
        <p:txBody>
          <a:bodyPr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Recommend Large Plots in Closed Canopy Forests (Especially in Tropics)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9A709F-1EE0-164F-8770-1FE3516A2BE9}"/>
              </a:ext>
            </a:extLst>
          </p:cNvPr>
          <p:cNvSpPr txBox="1"/>
          <p:nvPr/>
        </p:nvSpPr>
        <p:spPr>
          <a:xfrm>
            <a:off x="0" y="1554191"/>
            <a:ext cx="379167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bg2"/>
                </a:solidFill>
              </a:rPr>
              <a:t>Small plots with poor geolocation are not useful for validation at the pixel-level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bg2"/>
                </a:solidFill>
              </a:rPr>
              <a:t>Large plots reduce errors, particularly from large crowns/edge effects and geolocation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bg2"/>
              </a:solidFill>
            </a:endParaRPr>
          </a:p>
          <a:p>
            <a:pPr>
              <a:defRPr/>
            </a:pPr>
            <a:endParaRPr lang="en-US" sz="1500" b="1" dirty="0">
              <a:solidFill>
                <a:schemeClr val="accent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n-US" sz="1500" b="1" dirty="0">
              <a:solidFill>
                <a:schemeClr val="accent6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F3A550-B811-C544-9EC1-AE0DCE6F338F}"/>
              </a:ext>
            </a:extLst>
          </p:cNvPr>
          <p:cNvGrpSpPr/>
          <p:nvPr/>
        </p:nvGrpSpPr>
        <p:grpSpPr>
          <a:xfrm>
            <a:off x="3791672" y="1510498"/>
            <a:ext cx="5194526" cy="3648208"/>
            <a:chOff x="6066674" y="2240497"/>
            <a:chExt cx="8311241" cy="5837132"/>
          </a:xfrm>
        </p:grpSpPr>
        <p:pic>
          <p:nvPicPr>
            <p:cNvPr id="8" name="image4.jpg">
              <a:extLst>
                <a:ext uri="{FF2B5EF4-FFF2-40B4-BE49-F238E27FC236}">
                  <a16:creationId xmlns:a16="http://schemas.microsoft.com/office/drawing/2014/main" id="{7C9667FF-CEDA-B244-A0AA-2C53D57042E3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66674" y="5383412"/>
              <a:ext cx="8311241" cy="2694217"/>
            </a:xfrm>
            <a:prstGeom prst="rect">
              <a:avLst/>
            </a:prstGeom>
            <a:ln/>
          </p:spPr>
        </p:pic>
        <p:pic>
          <p:nvPicPr>
            <p:cNvPr id="9" name="image4.jpg">
              <a:extLst>
                <a:ext uri="{FF2B5EF4-FFF2-40B4-BE49-F238E27FC236}">
                  <a16:creationId xmlns:a16="http://schemas.microsoft.com/office/drawing/2014/main" id="{404801A6-C9D8-0843-BD90-330BC229F182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66674" y="2676282"/>
              <a:ext cx="8311241" cy="2694216"/>
            </a:xfrm>
            <a:prstGeom prst="rect">
              <a:avLst/>
            </a:prstGeom>
            <a:ln/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D35E8A-15FC-9E43-BF67-7B6BFDFF22FA}"/>
                </a:ext>
              </a:extLst>
            </p:cNvPr>
            <p:cNvSpPr txBox="1"/>
            <p:nvPr/>
          </p:nvSpPr>
          <p:spPr>
            <a:xfrm>
              <a:off x="6534685" y="2240497"/>
              <a:ext cx="1993693" cy="517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20 m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8072C5-CD7D-8940-8AA3-1CA23EC9F203}"/>
                </a:ext>
              </a:extLst>
            </p:cNvPr>
            <p:cNvSpPr txBox="1"/>
            <p:nvPr/>
          </p:nvSpPr>
          <p:spPr>
            <a:xfrm>
              <a:off x="9922520" y="2253411"/>
              <a:ext cx="1993693" cy="517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50 m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C66E5F-9AFB-404B-A439-259DC3A0803A}"/>
                </a:ext>
              </a:extLst>
            </p:cNvPr>
            <p:cNvSpPr txBox="1"/>
            <p:nvPr/>
          </p:nvSpPr>
          <p:spPr>
            <a:xfrm>
              <a:off x="11916213" y="2240497"/>
              <a:ext cx="1993693" cy="517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1 ha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D92246E-E3DA-BD45-B191-BEF677CC06AB}"/>
              </a:ext>
            </a:extLst>
          </p:cNvPr>
          <p:cNvSpPr txBox="1"/>
          <p:nvPr/>
        </p:nvSpPr>
        <p:spPr>
          <a:xfrm>
            <a:off x="3791672" y="5116019"/>
            <a:ext cx="52076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ctr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bg2"/>
                </a:solidFill>
              </a:rPr>
              <a:t>0.25 ha – 1 ha in tropics; smaller (~25 m) sufficient in temperate/boreal assuming good geolocation</a:t>
            </a:r>
          </a:p>
          <a:p>
            <a:pPr marL="214313" indent="-214313" algn="ctr">
              <a:buFont typeface="Arial" panose="020B0604020202020204" pitchFamily="34" charset="0"/>
              <a:buChar char="•"/>
              <a:defRPr/>
            </a:pPr>
            <a:endParaRPr lang="en-US" sz="1500" b="1" dirty="0">
              <a:solidFill>
                <a:schemeClr val="accent6"/>
              </a:solidFill>
            </a:endParaRPr>
          </a:p>
          <a:p>
            <a:pPr marL="214313" indent="-214313" algn="ctr">
              <a:buFont typeface="Arial" panose="020B0604020202020204" pitchFamily="34" charset="0"/>
              <a:buChar char="•"/>
              <a:defRPr/>
            </a:pPr>
            <a:endParaRPr lang="en-US" sz="1500" b="1" dirty="0">
              <a:solidFill>
                <a:schemeClr val="accent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8EAFB1-FBEA-794A-ADA0-0A47D860B24C}"/>
              </a:ext>
            </a:extLst>
          </p:cNvPr>
          <p:cNvSpPr txBox="1"/>
          <p:nvPr/>
        </p:nvSpPr>
        <p:spPr>
          <a:xfrm>
            <a:off x="4435515" y="6339628"/>
            <a:ext cx="3906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Maxime Réjou Méchain, Nicholas Barbier et al.</a:t>
            </a:r>
          </a:p>
        </p:txBody>
      </p:sp>
    </p:spTree>
    <p:extLst>
      <p:ext uri="{BB962C8B-B14F-4D97-AF65-F5344CB8AC3E}">
        <p14:creationId xmlns:p14="http://schemas.microsoft.com/office/powerpoint/2010/main" val="210992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A0B1518-B68F-6143-A8BF-0E60734563A5}"/>
              </a:ext>
            </a:extLst>
          </p:cNvPr>
          <p:cNvSpPr/>
          <p:nvPr/>
        </p:nvSpPr>
        <p:spPr>
          <a:xfrm>
            <a:off x="0" y="2626629"/>
            <a:ext cx="9144000" cy="4231371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8574" tIns="28574" rIns="28574" bIns="28574" numCol="1" spcCol="38100" rtlCol="0" anchor="ctr">
            <a:spAutoFit/>
          </a:bodyPr>
          <a:lstStyle/>
          <a:p>
            <a:pPr defTabSz="285750" latinLnBrk="1" hangingPunct="0">
              <a:buClrTx/>
              <a:defRPr/>
            </a:pPr>
            <a:endParaRPr lang="en-US" sz="1125" kern="1200" dirty="0">
              <a:solidFill>
                <a:srgbClr val="002569"/>
              </a:solidFill>
              <a:latin typeface="Avenir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877" y="130731"/>
            <a:ext cx="5794745" cy="37147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Airborne Lidar is Critical for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Multi-mission Validation and Fusion</a:t>
            </a:r>
          </a:p>
        </p:txBody>
      </p:sp>
      <p:pic>
        <p:nvPicPr>
          <p:cNvPr id="1026" name="Picture 2" descr="https://lh6.googleusercontent.com/pmvGFHLWK4hW6XH6cDZl-KJ4z0_UqgpRZHw0isJl0T19TSxiGHzTt7LjMwEGwjWTkMz4LuZwrzJm56dwEcU0xRUF-JgtX_uYFXf6EOLvW68FBDll15G646Yv90WreezPbwLxO-s">
            <a:extLst>
              <a:ext uri="{FF2B5EF4-FFF2-40B4-BE49-F238E27FC236}">
                <a16:creationId xmlns:a16="http://schemas.microsoft.com/office/drawing/2014/main" id="{F2F59A00-B3E3-9A4F-A813-3CA0C403A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06"/>
          <a:stretch/>
        </p:blipFill>
        <p:spPr bwMode="auto">
          <a:xfrm>
            <a:off x="197531" y="4586622"/>
            <a:ext cx="6279576" cy="16868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8" name="Picture 4" descr="https://lh6.googleusercontent.com/F1i3Sgi9xJr41eRYq-OFkQp_RLlJrDD545wLkJpmTqr8pWLAI0u2BhKr8nDhQzUkNs6aJzuW0LKTAJ_kLJBKyf19SCLnEqNJWzKMPWCUuNMSUXeK1WAKHtqtzL4zXxPIQnqldFQ">
            <a:extLst>
              <a:ext uri="{FF2B5EF4-FFF2-40B4-BE49-F238E27FC236}">
                <a16:creationId xmlns:a16="http://schemas.microsoft.com/office/drawing/2014/main" id="{7DC1BB9B-F761-A54E-886A-2AB08C620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776" y="2891481"/>
            <a:ext cx="6201266" cy="173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https://docs.google.com/drawings/u/1/d/sLPqurx3s1AU_fHdxj-cieA/image?w=270&amp;h=278&amp;rev=1&amp;ac=1&amp;parent=1hGvxqBtlI1dDzQ2-BEXdiispxTs_kBPR">
            <a:extLst>
              <a:ext uri="{FF2B5EF4-FFF2-40B4-BE49-F238E27FC236}">
                <a16:creationId xmlns:a16="http://schemas.microsoft.com/office/drawing/2014/main" id="{4C275908-A2A9-F14E-BAF4-EC73688F6E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00438" y="2325688"/>
            <a:ext cx="2143125" cy="22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n-US" sz="875" dirty="0"/>
          </a:p>
        </p:txBody>
      </p:sp>
      <p:sp>
        <p:nvSpPr>
          <p:cNvPr id="9" name="AutoShape 8" descr="https://docs.google.com/drawings/u/1/d/sLPqurx3s1AU_fHdxj-cieA/image?w=270&amp;h=278&amp;rev=1&amp;ac=1&amp;parent=1hGvxqBtlI1dDzQ2-BEXdiispxTs_kBPR">
            <a:extLst>
              <a:ext uri="{FF2B5EF4-FFF2-40B4-BE49-F238E27FC236}">
                <a16:creationId xmlns:a16="http://schemas.microsoft.com/office/drawing/2014/main" id="{8AB7AE94-DD39-B845-AEB6-DD660FC771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95688" y="2420938"/>
            <a:ext cx="2143125" cy="22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n-US" sz="875" dirty="0"/>
          </a:p>
        </p:txBody>
      </p:sp>
      <p:sp>
        <p:nvSpPr>
          <p:cNvPr id="10" name="AutoShape 10" descr="https://docs.google.com/drawings/u/1/d/sLPqurx3s1AU_fHdxj-cieA/image?w=270&amp;h=278&amp;rev=1&amp;ac=1&amp;parent=1hGvxqBtlI1dDzQ2-BEXdiispxTs_kBPR">
            <a:extLst>
              <a:ext uri="{FF2B5EF4-FFF2-40B4-BE49-F238E27FC236}">
                <a16:creationId xmlns:a16="http://schemas.microsoft.com/office/drawing/2014/main" id="{DA00F22B-604C-2E4E-9FD1-937AA19F89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96745" y="2566349"/>
            <a:ext cx="2143125" cy="22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n-US" sz="875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9B62AF-6B75-B346-A73F-CADA10C5B0E5}"/>
              </a:ext>
            </a:extLst>
          </p:cNvPr>
          <p:cNvGrpSpPr/>
          <p:nvPr/>
        </p:nvGrpSpPr>
        <p:grpSpPr>
          <a:xfrm>
            <a:off x="6621111" y="2566521"/>
            <a:ext cx="2039817" cy="2075598"/>
            <a:chOff x="4058220" y="2293331"/>
            <a:chExt cx="2575560" cy="28106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334D853-D726-8F4D-BB03-96FCB7D39D53}"/>
                </a:ext>
              </a:extLst>
            </p:cNvPr>
            <p:cNvGrpSpPr/>
            <p:nvPr/>
          </p:nvGrpSpPr>
          <p:grpSpPr>
            <a:xfrm>
              <a:off x="4058220" y="2293331"/>
              <a:ext cx="2575560" cy="2810644"/>
              <a:chOff x="0" y="-147400"/>
              <a:chExt cx="2289810" cy="254643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096B9B9-C84D-9D49-90FF-5EBBB6E0AF2A}"/>
                  </a:ext>
                </a:extLst>
              </p:cNvPr>
              <p:cNvSpPr/>
              <p:nvPr/>
            </p:nvSpPr>
            <p:spPr>
              <a:xfrm>
                <a:off x="0" y="0"/>
                <a:ext cx="2289800" cy="2399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7141" tIns="57141" rIns="57141" bIns="57141" anchor="ctr" anchorCtr="0">
                <a:noAutofit/>
              </a:bodyPr>
              <a:lstStyle/>
              <a:p>
                <a:r>
                  <a:rPr lang="en-US" sz="750" dirty="0">
                    <a:latin typeface="Calibri" panose="020F0502020204030204" pitchFamily="34" charset="0"/>
                    <a:ea typeface="Calibri" panose="020F0502020204030204" pitchFamily="34" charset="0"/>
                  </a:rPr>
                  <a:t> </a:t>
                </a: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A0BEFD7-79B9-924E-A8C7-CD8D1C75A467}"/>
                  </a:ext>
                </a:extLst>
              </p:cNvPr>
              <p:cNvGrpSpPr/>
              <p:nvPr/>
            </p:nvGrpSpPr>
            <p:grpSpPr>
              <a:xfrm>
                <a:off x="0" y="361950"/>
                <a:ext cx="2289810" cy="2037080"/>
                <a:chOff x="0" y="0"/>
                <a:chExt cx="2289810" cy="2037080"/>
              </a:xfrm>
            </p:grpSpPr>
            <p:pic>
              <p:nvPicPr>
                <p:cNvPr id="18" name="Shape 18">
                  <a:extLst>
                    <a:ext uri="{FF2B5EF4-FFF2-40B4-BE49-F238E27FC236}">
                      <a16:creationId xmlns:a16="http://schemas.microsoft.com/office/drawing/2014/main" id="{146F44CD-7BF7-B846-9706-AA42A8AC1AF5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0" y="0"/>
                  <a:ext cx="2289810" cy="203708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72FD59C0-F457-E141-B5B1-764A262401A6}"/>
                    </a:ext>
                  </a:extLst>
                </p:cNvPr>
                <p:cNvSpPr/>
                <p:nvPr/>
              </p:nvSpPr>
              <p:spPr>
                <a:xfrm>
                  <a:off x="304800" y="9525"/>
                  <a:ext cx="1231900" cy="50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7141" tIns="28563" rIns="57141" bIns="28563" anchor="t" anchorCtr="0">
                  <a:noAutofit/>
                </a:bodyPr>
                <a:lstStyle/>
                <a:p>
                  <a:r>
                    <a:rPr lang="en-US" sz="875" dirty="0">
                      <a:latin typeface="Calibri" panose="020F0502020204030204" pitchFamily="34" charset="0"/>
                      <a:ea typeface="Calibri" panose="020F0502020204030204" pitchFamily="34" charset="0"/>
                    </a:rPr>
                    <a:t>R</a:t>
                  </a:r>
                  <a:r>
                    <a:rPr lang="en-US" sz="875" baseline="30000" dirty="0">
                      <a:latin typeface="Calibri" panose="020F0502020204030204" pitchFamily="34" charset="0"/>
                      <a:ea typeface="Calibri" panose="020F0502020204030204" pitchFamily="34" charset="0"/>
                    </a:rPr>
                    <a:t>2</a:t>
                  </a:r>
                  <a:r>
                    <a:rPr lang="en-US" sz="875" dirty="0">
                      <a:latin typeface="Calibri" panose="020F0502020204030204" pitchFamily="34" charset="0"/>
                      <a:ea typeface="Calibri" panose="020F0502020204030204" pitchFamily="34" charset="0"/>
                    </a:rPr>
                    <a:t> = 0.72</a:t>
                  </a:r>
                  <a:br>
                    <a:rPr lang="en-US" sz="875" dirty="0">
                      <a:latin typeface="Calibri" panose="020F0502020204030204" pitchFamily="34" charset="0"/>
                      <a:ea typeface="Calibri" panose="020F0502020204030204" pitchFamily="34" charset="0"/>
                    </a:rPr>
                  </a:br>
                  <a:r>
                    <a:rPr lang="en-US" sz="875" dirty="0">
                      <a:latin typeface="Calibri" panose="020F0502020204030204" pitchFamily="34" charset="0"/>
                      <a:ea typeface="Calibri" panose="020F0502020204030204" pitchFamily="34" charset="0"/>
                    </a:rPr>
                    <a:t>RMSE = 114.07</a:t>
                  </a:r>
                  <a:endParaRPr lang="en-US" sz="750" dirty="0">
                    <a:latin typeface="Calibri" panose="020F0502020204030204" pitchFamily="34" charset="0"/>
                    <a:ea typeface="Calibri" panose="020F0502020204030204" pitchFamily="34" charset="0"/>
                  </a:endParaRP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0F0D2BF-DFAB-A54B-ACA6-D9D10B387A7C}"/>
                  </a:ext>
                </a:extLst>
              </p:cNvPr>
              <p:cNvSpPr/>
              <p:nvPr/>
            </p:nvSpPr>
            <p:spPr>
              <a:xfrm>
                <a:off x="355545" y="-147400"/>
                <a:ext cx="1881905" cy="4454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7141" tIns="28563" rIns="57141" bIns="28563" anchor="t" anchorCtr="0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750"/>
                  </a:spcBef>
                </a:pP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</a:rPr>
                  <a:t>0.25 ha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16463D-97E0-CF49-97A6-B2D2E343DFEA}"/>
              </a:ext>
            </a:extLst>
          </p:cNvPr>
          <p:cNvGrpSpPr/>
          <p:nvPr/>
        </p:nvGrpSpPr>
        <p:grpSpPr>
          <a:xfrm>
            <a:off x="6586229" y="4578447"/>
            <a:ext cx="2109591" cy="2086667"/>
            <a:chOff x="4098225" y="2392195"/>
            <a:chExt cx="2495550" cy="271178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743C455-FA2A-B141-A10A-56516A1EFC52}"/>
                </a:ext>
              </a:extLst>
            </p:cNvPr>
            <p:cNvGrpSpPr/>
            <p:nvPr/>
          </p:nvGrpSpPr>
          <p:grpSpPr>
            <a:xfrm>
              <a:off x="4098225" y="2392195"/>
              <a:ext cx="2495550" cy="2711780"/>
              <a:chOff x="0" y="-58059"/>
              <a:chExt cx="2289810" cy="2466614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DDC683A-11D8-7B41-95CF-0424D228B74C}"/>
                  </a:ext>
                </a:extLst>
              </p:cNvPr>
              <p:cNvSpPr/>
              <p:nvPr/>
            </p:nvSpPr>
            <p:spPr>
              <a:xfrm>
                <a:off x="0" y="0"/>
                <a:ext cx="2289800" cy="2408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7141" tIns="57141" rIns="57141" bIns="57141" anchor="ctr" anchorCtr="0">
                <a:noAutofit/>
              </a:bodyPr>
              <a:lstStyle/>
              <a:p>
                <a:r>
                  <a:rPr lang="en-US" sz="750" dirty="0">
                    <a:latin typeface="Calibri" panose="020F0502020204030204" pitchFamily="34" charset="0"/>
                    <a:ea typeface="Calibri" panose="020F0502020204030204" pitchFamily="34" charset="0"/>
                  </a:rPr>
                  <a:t> 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5C71D5D-38BC-EC4C-A980-8D3A69CC0FB0}"/>
                  </a:ext>
                </a:extLst>
              </p:cNvPr>
              <p:cNvGrpSpPr/>
              <p:nvPr/>
            </p:nvGrpSpPr>
            <p:grpSpPr>
              <a:xfrm>
                <a:off x="0" y="371475"/>
                <a:ext cx="2289810" cy="2037080"/>
                <a:chOff x="0" y="0"/>
                <a:chExt cx="2289810" cy="2037080"/>
              </a:xfrm>
            </p:grpSpPr>
            <p:pic>
              <p:nvPicPr>
                <p:cNvPr id="25" name="Shape 8">
                  <a:extLst>
                    <a:ext uri="{FF2B5EF4-FFF2-40B4-BE49-F238E27FC236}">
                      <a16:creationId xmlns:a16="http://schemas.microsoft.com/office/drawing/2014/main" id="{2195D1D7-BEDB-8C4A-B7AD-FEB5FABF0F3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5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0" y="0"/>
                  <a:ext cx="2289810" cy="203708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1FFB6E2-423D-B747-94F6-92798E86FDD8}"/>
                    </a:ext>
                  </a:extLst>
                </p:cNvPr>
                <p:cNvSpPr/>
                <p:nvPr/>
              </p:nvSpPr>
              <p:spPr>
                <a:xfrm>
                  <a:off x="333375" y="9525"/>
                  <a:ext cx="1362075" cy="50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7141" tIns="28563" rIns="57141" bIns="28563" anchor="t" anchorCtr="0">
                  <a:noAutofit/>
                </a:bodyPr>
                <a:lstStyle/>
                <a:p>
                  <a:r>
                    <a:rPr lang="en-US" sz="875" dirty="0">
                      <a:latin typeface="Calibri" panose="020F0502020204030204" pitchFamily="34" charset="0"/>
                      <a:ea typeface="Calibri" panose="020F0502020204030204" pitchFamily="34" charset="0"/>
                    </a:rPr>
                    <a:t>R</a:t>
                  </a:r>
                  <a:r>
                    <a:rPr lang="en-US" sz="875" baseline="30000" dirty="0">
                      <a:latin typeface="Calibri" panose="020F0502020204030204" pitchFamily="34" charset="0"/>
                      <a:ea typeface="Calibri" panose="020F0502020204030204" pitchFamily="34" charset="0"/>
                    </a:rPr>
                    <a:t>2</a:t>
                  </a:r>
                  <a:r>
                    <a:rPr lang="en-US" sz="875" dirty="0">
                      <a:latin typeface="Calibri" panose="020F0502020204030204" pitchFamily="34" charset="0"/>
                      <a:ea typeface="Calibri" panose="020F0502020204030204" pitchFamily="34" charset="0"/>
                    </a:rPr>
                    <a:t> = 0.82</a:t>
                  </a:r>
                  <a:endParaRPr lang="en-US" sz="750" dirty="0">
                    <a:latin typeface="Calibri" panose="020F0502020204030204" pitchFamily="34" charset="0"/>
                    <a:ea typeface="Calibri" panose="020F0502020204030204" pitchFamily="34" charset="0"/>
                  </a:endParaRPr>
                </a:p>
                <a:p>
                  <a:r>
                    <a:rPr lang="en-US" sz="875" dirty="0">
                      <a:latin typeface="Calibri" panose="020F0502020204030204" pitchFamily="34" charset="0"/>
                      <a:ea typeface="Calibri" panose="020F0502020204030204" pitchFamily="34" charset="0"/>
                    </a:rPr>
                    <a:t>RMSE = 84.94</a:t>
                  </a:r>
                  <a:endParaRPr lang="en-US" sz="750" dirty="0">
                    <a:latin typeface="Calibri" panose="020F0502020204030204" pitchFamily="34" charset="0"/>
                    <a:ea typeface="Calibri" panose="020F0502020204030204" pitchFamily="34" charset="0"/>
                  </a:endParaRPr>
                </a:p>
              </p:txBody>
            </p:sp>
          </p:grp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0C853E0-0E56-9B49-9255-2D9CCE815494}"/>
                  </a:ext>
                </a:extLst>
              </p:cNvPr>
              <p:cNvSpPr/>
              <p:nvPr/>
            </p:nvSpPr>
            <p:spPr>
              <a:xfrm>
                <a:off x="597829" y="-58059"/>
                <a:ext cx="1414985" cy="4454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7141" tIns="28563" rIns="57141" bIns="28563" anchor="t" anchorCtr="0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750"/>
                  </a:spcBef>
                </a:pP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</a:rPr>
                  <a:t>1 ha</a:t>
                </a:r>
              </a:p>
            </p:txBody>
          </p: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CDE15FA-0B32-8448-914D-8FF3E7238CFE}"/>
              </a:ext>
            </a:extLst>
          </p:cNvPr>
          <p:cNvSpPr/>
          <p:nvPr/>
        </p:nvSpPr>
        <p:spPr>
          <a:xfrm>
            <a:off x="0" y="117759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chemeClr val="bg2"/>
                </a:solidFill>
              </a:rPr>
              <a:t>Airborne lidar maps can provide multi-resolution validation (provided they are calibrated with local high-quality field plots over the range of environmental conditions covered by the lidar)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183A8A-CDAC-284E-847A-E505448FFA7F}"/>
              </a:ext>
            </a:extLst>
          </p:cNvPr>
          <p:cNvSpPr txBox="1"/>
          <p:nvPr/>
        </p:nvSpPr>
        <p:spPr>
          <a:xfrm>
            <a:off x="1931887" y="6352858"/>
            <a:ext cx="1954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John Armston et al.</a:t>
            </a:r>
          </a:p>
        </p:txBody>
      </p:sp>
    </p:spTree>
    <p:extLst>
      <p:ext uri="{BB962C8B-B14F-4D97-AF65-F5344CB8AC3E}">
        <p14:creationId xmlns:p14="http://schemas.microsoft.com/office/powerpoint/2010/main" val="135097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877" y="130731"/>
            <a:ext cx="5794745" cy="37147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Uncertainties and Errors Should be Estimated as Consistently as Possible</a:t>
            </a:r>
          </a:p>
        </p:txBody>
      </p:sp>
      <p:sp>
        <p:nvSpPr>
          <p:cNvPr id="8" name="AutoShape 6" descr="https://docs.google.com/drawings/u/1/d/sLPqurx3s1AU_fHdxj-cieA/image?w=270&amp;h=278&amp;rev=1&amp;ac=1&amp;parent=1hGvxqBtlI1dDzQ2-BEXdiispxTs_kBPR">
            <a:extLst>
              <a:ext uri="{FF2B5EF4-FFF2-40B4-BE49-F238E27FC236}">
                <a16:creationId xmlns:a16="http://schemas.microsoft.com/office/drawing/2014/main" id="{4C275908-A2A9-F14E-BAF4-EC73688F6E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00438" y="2325688"/>
            <a:ext cx="2143125" cy="22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n-US" sz="875" dirty="0"/>
          </a:p>
        </p:txBody>
      </p:sp>
      <p:sp>
        <p:nvSpPr>
          <p:cNvPr id="9" name="AutoShape 8" descr="https://docs.google.com/drawings/u/1/d/sLPqurx3s1AU_fHdxj-cieA/image?w=270&amp;h=278&amp;rev=1&amp;ac=1&amp;parent=1hGvxqBtlI1dDzQ2-BEXdiispxTs_kBPR">
            <a:extLst>
              <a:ext uri="{FF2B5EF4-FFF2-40B4-BE49-F238E27FC236}">
                <a16:creationId xmlns:a16="http://schemas.microsoft.com/office/drawing/2014/main" id="{8AB7AE94-DD39-B845-AEB6-DD660FC771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95688" y="2420938"/>
            <a:ext cx="2143125" cy="22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n-US" sz="875" dirty="0"/>
          </a:p>
        </p:txBody>
      </p:sp>
      <p:sp>
        <p:nvSpPr>
          <p:cNvPr id="10" name="AutoShape 10" descr="https://docs.google.com/drawings/u/1/d/sLPqurx3s1AU_fHdxj-cieA/image?w=270&amp;h=278&amp;rev=1&amp;ac=1&amp;parent=1hGvxqBtlI1dDzQ2-BEXdiispxTs_kBPR">
            <a:extLst>
              <a:ext uri="{FF2B5EF4-FFF2-40B4-BE49-F238E27FC236}">
                <a16:creationId xmlns:a16="http://schemas.microsoft.com/office/drawing/2014/main" id="{DA00F22B-604C-2E4E-9FD1-937AA19F89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96745" y="2566349"/>
            <a:ext cx="2143125" cy="22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n-US" sz="875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DE15FA-0B32-8448-914D-8FF3E7238CFE}"/>
              </a:ext>
            </a:extLst>
          </p:cNvPr>
          <p:cNvSpPr/>
          <p:nvPr/>
        </p:nvSpPr>
        <p:spPr>
          <a:xfrm>
            <a:off x="0" y="1905506"/>
            <a:ext cx="52449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chemeClr val="bg2"/>
                </a:solidFill>
              </a:rPr>
              <a:t>Error reporting should comply with IPCC Good Practices Guidelines and GFOI Methods and Guidance Documents.</a:t>
            </a:r>
          </a:p>
          <a:p>
            <a:pPr lvl="0" algn="ctr">
              <a:defRPr/>
            </a:pPr>
            <a:endParaRPr lang="en-US" sz="2400" dirty="0">
              <a:solidFill>
                <a:schemeClr val="bg2"/>
              </a:solidFill>
            </a:endParaRPr>
          </a:p>
          <a:p>
            <a:pPr lvl="0" algn="ctr">
              <a:defRPr/>
            </a:pPr>
            <a:r>
              <a:rPr lang="en-US" sz="2400" dirty="0">
                <a:solidFill>
                  <a:schemeClr val="bg2"/>
                </a:solidFill>
              </a:rPr>
              <a:t> Measurement and modeling errors should be estimated following appropriate inference methods and propagated to mapped products (both reference and satellite)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183A8A-CDAC-284E-847A-E505448FFA7F}"/>
              </a:ext>
            </a:extLst>
          </p:cNvPr>
          <p:cNvSpPr txBox="1"/>
          <p:nvPr/>
        </p:nvSpPr>
        <p:spPr>
          <a:xfrm>
            <a:off x="734764" y="5797210"/>
            <a:ext cx="3775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Stephen Roxburgh and Ron McRoberts</a:t>
            </a:r>
          </a:p>
        </p:txBody>
      </p:sp>
      <p:pic>
        <p:nvPicPr>
          <p:cNvPr id="7170" name="Picture 2" descr="https://lh6.googleusercontent.com/m7y2mqN8ZkTNb72vh6FbW7pN17xhqHijjc9Pw11-ILFAMZBVHWix2Dx9ayPIPhAqita6VruNs9SJzQQY6xadkZYFcOTZbPZU3cHNe0SHoTyfpiSaLkLAcSOhM7TweqrF_QgJGK6H">
            <a:extLst>
              <a:ext uri="{FF2B5EF4-FFF2-40B4-BE49-F238E27FC236}">
                <a16:creationId xmlns:a16="http://schemas.microsoft.com/office/drawing/2014/main" id="{58C7D83F-C06A-C142-B023-D7230433F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9441" y="1156041"/>
            <a:ext cx="4075845" cy="570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76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A98B2-3A8F-B044-8848-6A6D47D1E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76" y="311317"/>
            <a:ext cx="8591549" cy="371475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What’s New, What’s Next?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C98C46-3012-C84F-928F-B9DE5B927F24}"/>
              </a:ext>
            </a:extLst>
          </p:cNvPr>
          <p:cNvSpPr/>
          <p:nvPr/>
        </p:nvSpPr>
        <p:spPr>
          <a:xfrm>
            <a:off x="6781854" y="2226996"/>
            <a:ext cx="2080260" cy="123444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Updated Reference Datasets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94A929-073B-FE4A-A96B-9F600B60C162}"/>
              </a:ext>
            </a:extLst>
          </p:cNvPr>
          <p:cNvSpPr/>
          <p:nvPr/>
        </p:nvSpPr>
        <p:spPr>
          <a:xfrm>
            <a:off x="6781854" y="4490136"/>
            <a:ext cx="2080260" cy="105156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Validation Tools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8334CC14-4C98-064E-A1E0-AE1147C5F148}"/>
              </a:ext>
            </a:extLst>
          </p:cNvPr>
          <p:cNvSpPr/>
          <p:nvPr/>
        </p:nvSpPr>
        <p:spPr>
          <a:xfrm rot="10800000">
            <a:off x="6210354" y="2444166"/>
            <a:ext cx="571500" cy="2857500"/>
          </a:xfrm>
          <a:prstGeom prst="rightBrace">
            <a:avLst>
              <a:gd name="adj1" fmla="val 41666"/>
              <a:gd name="adj2" fmla="val 51844"/>
            </a:avLst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15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F91C0F-0CF0-2846-A83D-BBDDE76638CF}"/>
              </a:ext>
            </a:extLst>
          </p:cNvPr>
          <p:cNvSpPr/>
          <p:nvPr/>
        </p:nvSpPr>
        <p:spPr>
          <a:xfrm>
            <a:off x="3367140" y="3004236"/>
            <a:ext cx="2843214" cy="187993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CEOS Endorsed Biomass Product Validation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E41D363-718F-3F4C-B0C6-C84B4AEC6845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832787" y="3941496"/>
            <a:ext cx="534354" cy="2707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43A991C-5B70-B54A-876A-A3CBC75DDD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04" y="2127543"/>
            <a:ext cx="2672082" cy="36279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75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1A714-6252-2349-8E6B-9F4E0AB9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7E741D-313F-774A-A057-5D6FCE37F311}"/>
              </a:ext>
            </a:extLst>
          </p:cNvPr>
          <p:cNvSpPr/>
          <p:nvPr/>
        </p:nvSpPr>
        <p:spPr>
          <a:xfrm>
            <a:off x="115910" y="1247520"/>
            <a:ext cx="8912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schemeClr val="bg2"/>
                </a:solidFill>
              </a:rPr>
              <a:t>As new biomass products come online, the protocol can serve as a guide for their uncertainty estimation, validation, and even harmonization.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6F7C07-1C23-524E-ADEF-265452C45938}"/>
              </a:ext>
            </a:extLst>
          </p:cNvPr>
          <p:cNvGrpSpPr/>
          <p:nvPr/>
        </p:nvGrpSpPr>
        <p:grpSpPr>
          <a:xfrm>
            <a:off x="115910" y="1955407"/>
            <a:ext cx="8899509" cy="4902594"/>
            <a:chOff x="2754616" y="1238303"/>
            <a:chExt cx="6346786" cy="322078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F3E6E4-9E67-8646-A4C8-C72D00BBB340}"/>
                </a:ext>
              </a:extLst>
            </p:cNvPr>
            <p:cNvSpPr/>
            <p:nvPr/>
          </p:nvSpPr>
          <p:spPr>
            <a:xfrm>
              <a:off x="2754616" y="1238303"/>
              <a:ext cx="6346786" cy="32207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Aboveground Biomass Density (Mg/ha)</a:t>
              </a:r>
            </a:p>
          </p:txBody>
        </p:sp>
        <p:sp>
          <p:nvSpPr>
            <p:cNvPr id="14" name="Folded Corner 13">
              <a:extLst>
                <a:ext uri="{FF2B5EF4-FFF2-40B4-BE49-F238E27FC236}">
                  <a16:creationId xmlns:a16="http://schemas.microsoft.com/office/drawing/2014/main" id="{4EA55EF6-9C79-9841-B7C8-3123BEFC3E2C}"/>
                </a:ext>
              </a:extLst>
            </p:cNvPr>
            <p:cNvSpPr/>
            <p:nvPr/>
          </p:nvSpPr>
          <p:spPr>
            <a:xfrm rot="5400000">
              <a:off x="5133231" y="1875435"/>
              <a:ext cx="1269704" cy="1184856"/>
            </a:xfrm>
            <a:prstGeom prst="foldedCorne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0FA96B1-124D-4541-AC5F-AC1E18866F15}"/>
                </a:ext>
              </a:extLst>
            </p:cNvPr>
            <p:cNvGrpSpPr/>
            <p:nvPr/>
          </p:nvGrpSpPr>
          <p:grpSpPr>
            <a:xfrm>
              <a:off x="2754616" y="1238303"/>
              <a:ext cx="6267672" cy="2493967"/>
              <a:chOff x="2797858" y="4139421"/>
              <a:chExt cx="3660595" cy="126970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40212A9-DCE7-3B48-B76E-91A0866EEC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97858" y="4139425"/>
                <a:ext cx="3569432" cy="1269702"/>
              </a:xfrm>
              <a:prstGeom prst="rect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</p:pic>
          <p:sp>
            <p:nvSpPr>
              <p:cNvPr id="21" name="Folded Corner 20">
                <a:extLst>
                  <a:ext uri="{FF2B5EF4-FFF2-40B4-BE49-F238E27FC236}">
                    <a16:creationId xmlns:a16="http://schemas.microsoft.com/office/drawing/2014/main" id="{8A989CA4-CD99-7144-BCC6-D196AE724327}"/>
                  </a:ext>
                </a:extLst>
              </p:cNvPr>
              <p:cNvSpPr/>
              <p:nvPr/>
            </p:nvSpPr>
            <p:spPr>
              <a:xfrm flipH="1">
                <a:off x="5281131" y="4139421"/>
                <a:ext cx="1177322" cy="1269706"/>
              </a:xfrm>
              <a:prstGeom prst="foldedCorner">
                <a:avLst>
                  <a:gd name="adj" fmla="val 50000"/>
                </a:avLst>
              </a:prstGeom>
              <a:blipFill dpi="0" rotWithShape="0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-267537" t="-46666" r="-2" b="-6796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              JPL Biomass</a:t>
                </a:r>
              </a:p>
              <a:p>
                <a:pPr algn="ctr"/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              2015</a:t>
                </a:r>
              </a:p>
            </p:txBody>
          </p:sp>
          <p:sp>
            <p:nvSpPr>
              <p:cNvPr id="22" name="Folded Corner 21">
                <a:extLst>
                  <a:ext uri="{FF2B5EF4-FFF2-40B4-BE49-F238E27FC236}">
                    <a16:creationId xmlns:a16="http://schemas.microsoft.com/office/drawing/2014/main" id="{3EE4E13F-5B75-614C-9D67-E196A3ACEABC}"/>
                  </a:ext>
                </a:extLst>
              </p:cNvPr>
              <p:cNvSpPr/>
              <p:nvPr/>
            </p:nvSpPr>
            <p:spPr>
              <a:xfrm>
                <a:off x="2797858" y="4139423"/>
                <a:ext cx="1492168" cy="1269704"/>
              </a:xfrm>
              <a:prstGeom prst="foldedCorner">
                <a:avLst>
                  <a:gd name="adj" fmla="val 44903"/>
                </a:avLst>
              </a:prstGeom>
              <a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r>
                  <a:rPr lang="en-US" dirty="0"/>
                  <a:t>CCI Biomass</a:t>
                </a:r>
              </a:p>
              <a:p>
                <a:r>
                  <a:rPr lang="en-US" dirty="0"/>
                  <a:t>     2017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3AEA90-CA3F-A641-939A-43571E52F613}"/>
                </a:ext>
              </a:extLst>
            </p:cNvPr>
            <p:cNvSpPr txBox="1"/>
            <p:nvPr/>
          </p:nvSpPr>
          <p:spPr>
            <a:xfrm>
              <a:off x="6063352" y="3102715"/>
              <a:ext cx="13612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GEDI Biomass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2020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C5E30B-DCD4-2F42-B45F-BB01AAF0F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687841" y="3088350"/>
              <a:ext cx="316109" cy="179618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05CC849-EFA2-B34A-ACB3-771742CE0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715" t="75016" r="22542" b="12378"/>
            <a:stretch/>
          </p:blipFill>
          <p:spPr>
            <a:xfrm>
              <a:off x="7018330" y="3790024"/>
              <a:ext cx="2003958" cy="28643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E1990B-4B33-A14C-A60B-22C28AE38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616344" y="3017937"/>
              <a:ext cx="366836" cy="1911010"/>
            </a:xfrm>
            <a:prstGeom prst="rect">
              <a:avLst/>
            </a:prstGeom>
          </p:spPr>
        </p:pic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F3E3929-86F1-C545-A42E-6D55DA97DC3B}"/>
              </a:ext>
            </a:extLst>
          </p:cNvPr>
          <p:cNvCxnSpPr>
            <a:cxnSpLocks/>
          </p:cNvCxnSpPr>
          <p:nvPr/>
        </p:nvCxnSpPr>
        <p:spPr>
          <a:xfrm>
            <a:off x="8659789" y="1945023"/>
            <a:ext cx="2446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1022A7B-83EE-2643-A859-888A96EC7087}"/>
              </a:ext>
            </a:extLst>
          </p:cNvPr>
          <p:cNvSpPr txBox="1">
            <a:spLocks/>
          </p:cNvSpPr>
          <p:nvPr/>
        </p:nvSpPr>
        <p:spPr>
          <a:xfrm>
            <a:off x="1776548" y="104399"/>
            <a:ext cx="5734594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/>
              <a:t>Biomass Product Harmonization Activity for the UNFCCC GST</a:t>
            </a:r>
          </a:p>
        </p:txBody>
      </p:sp>
    </p:spTree>
    <p:extLst>
      <p:ext uri="{BB962C8B-B14F-4D97-AF65-F5344CB8AC3E}">
        <p14:creationId xmlns:p14="http://schemas.microsoft.com/office/powerpoint/2010/main" val="20239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faul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</TotalTime>
  <Words>1415</Words>
  <Application>Microsoft Macintosh PowerPoint</Application>
  <PresentationFormat>On-screen Show (4:3)</PresentationFormat>
  <Paragraphs>299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Times New Roman</vt:lpstr>
      <vt:lpstr>Avenir Roman</vt:lpstr>
      <vt:lpstr>Calibri</vt:lpstr>
      <vt:lpstr>Arial</vt:lpstr>
      <vt:lpstr>Helvetica Neue</vt:lpstr>
      <vt:lpstr>Courier New</vt:lpstr>
      <vt:lpstr>Baghdad</vt:lpstr>
      <vt:lpstr>Noto Sans Symbols</vt:lpstr>
      <vt:lpstr>Avenir</vt:lpstr>
      <vt:lpstr>Default</vt:lpstr>
      <vt:lpstr>PowerPoint Presentation</vt:lpstr>
      <vt:lpstr>PowerPoint Presentation</vt:lpstr>
      <vt:lpstr>WGCV LPV Biomass Protocol  Completed and Endorsed by CEOS!</vt:lpstr>
      <vt:lpstr>Recommendations for Field Measurements</vt:lpstr>
      <vt:lpstr>We Recommend Large Plots in Closed Canopy Forests (Especially in Tropics)</vt:lpstr>
      <vt:lpstr>Airborne Lidar is Critical for Multi-mission Validation and Fusion</vt:lpstr>
      <vt:lpstr>Uncertainties and Errors Should be Estimated as Consistently as Possible</vt:lpstr>
      <vt:lpstr>What’s New, What’s Next?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cp:lastModifiedBy>Laura Duncanson</cp:lastModifiedBy>
  <cp:revision>89</cp:revision>
  <cp:lastPrinted>2021-05-26T22:12:33Z</cp:lastPrinted>
  <dcterms:modified xsi:type="dcterms:W3CDTF">2021-05-26T22:16:46Z</dcterms:modified>
</cp:coreProperties>
</file>