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71" r:id="rId4"/>
    <p:sldId id="267" r:id="rId5"/>
    <p:sldId id="259" r:id="rId6"/>
    <p:sldId id="269" r:id="rId7"/>
    <p:sldId id="268" r:id="rId8"/>
    <p:sldId id="265" r:id="rId9"/>
    <p:sldId id="266" r:id="rId10"/>
    <p:sldId id="263" r:id="rId11"/>
    <p:sldId id="264" r:id="rId12"/>
    <p:sldId id="270" r:id="rId13"/>
    <p:sldId id="274" r:id="rId14"/>
    <p:sldId id="26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30" autoAdjust="0"/>
    <p:restoredTop sz="94660"/>
  </p:normalViewPr>
  <p:slideViewPr>
    <p:cSldViewPr snapToGrid="0">
      <p:cViewPr>
        <p:scale>
          <a:sx n="100" d="100"/>
          <a:sy n="100" d="100"/>
        </p:scale>
        <p:origin x="2160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7C69-C746-439E-90CE-E580D5279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E767C-7DC3-46CE-8E6A-E3112FDF8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1A918-CD16-443F-95A3-1B42A41F2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7ADF3-DEFF-4B5B-AC6D-2CECB87B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9CE0F-B88B-47C7-8130-2F1A46C2C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1753-68C9-4589-9521-E4B46B74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00FEC-9932-4A11-8609-9BA411EBE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5C4C5-E4A1-4485-B1BF-3F5FEAF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DA402-E12C-4836-9858-41E447D6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2FC50-7EAF-4887-8C9F-1FE919D3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5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0A76DF-27DF-44B6-BED5-9FE97F92E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93E1C-B1E6-49B7-84A2-2C8C91256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5CEBF-99C4-497B-BB5F-6F455781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559B2-47C6-451F-9ACF-9AEAE77F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3C58D-FAA4-49ED-9143-955D92F4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865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82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0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9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88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10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02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9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0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37B9-2E8E-4DB7-B9A3-E709C647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5203-23B8-4625-8F3A-5782C56B4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AE623-01EE-460B-81E5-5CCA02C47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EAC5-CF91-4A60-BF3C-9A1C3771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D81F1-3A36-4035-9D91-C4CE2C57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129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88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22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6D8A-340E-4D87-83E8-2962BAB6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B3DD-F349-43F7-9C3C-C2738BB4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CD88-6FCF-401D-A42C-D8F36E31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94BFE-E3E2-403A-A1AE-AC999D63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BA53F-2725-483E-AA01-9BD27567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973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537D7-7104-4173-B4DD-208D6E42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5DF4D-FD00-457B-9AE1-C850C8441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F401F-F343-428E-B843-D0E0A5530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78852-E1FC-4EF2-B4B4-C8BACFD9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86579-62B8-47F8-BC36-BB0D8A16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22F35-3D66-4414-A469-52C17BD5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9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6EDD-069E-49CF-BE70-53A508F8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E4E7F-DBC8-424B-B6CF-393ABF257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0DE1D-3046-42EB-990D-15B7DCC75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51F78-82CD-41CA-BA71-ACEBB6AC8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DAC2E-A045-4A8B-A4F0-59B3C8C77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78CFAA-6D80-4AFC-8CD5-9EE2D52AC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7E010-43EE-4415-A867-9681BD52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7C45F8-7C1E-46CA-9AD7-898444B9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7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E4A7-558C-43FF-BCC1-591A7820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A42307-C76B-4187-A880-E103DB4E4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25195-44D8-4560-BBA3-A91591F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AC9F-100B-4EB8-A57A-C25DBE3E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74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6B69B-ACBC-42C7-A7F9-A3271303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864BF-B683-4FC8-B880-BEA648CB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210BD-1341-44AC-AF6C-E93DC7EF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9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395D-1E19-485A-BFE9-8F923707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8251B-9043-4015-BDC4-FD438D449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982DB-C15E-4419-9834-6F91FB5F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26CF-DC1B-4885-B4B9-A63CFC4D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9C96A-D601-41EF-B006-FA8F9B01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9A544-7979-433E-8D73-5D09033B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32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B1F2-9C18-4F15-94D2-2927BD3E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647916-619D-4817-B1CF-29FB84EA34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4055E-D27C-4D7D-BC59-5D3BB632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B33CD-7C2D-47AC-81CA-0D8159D24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E679E-2147-4B7E-A39F-787F076B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4625E-68F1-4307-B3B8-7119CAC1D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339D4-1795-4CA7-AA5B-D6D8FA84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78402-72C2-450E-8B53-D918AAB0A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54EC6-CD81-4FBC-B452-2E31ECA07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DA069-F4BF-420F-B93B-80D6B4D22DF4}" type="datetimeFigureOut">
              <a:rPr lang="en-GB" smtClean="0"/>
              <a:t>26/05/2021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A1A7B-33A9-4A2E-8F4A-C68F38B45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B2895-1B51-470F-97B4-BEAF6531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FE9AF-9565-4A50-8A10-5A3E674287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5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5D99F-9F65-40B9-8926-F1D71E4FE1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09863-7536-42DB-AE06-156BEAFFD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9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98A05-4E01-4572-8ADE-1E4635FF7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933428" y="3721457"/>
            <a:ext cx="110013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CEOS LPV : Fire Disturbance </a:t>
            </a:r>
          </a:p>
          <a:p>
            <a:pPr algn="ctr"/>
            <a:r>
              <a:rPr lang="en-GB" sz="3600" b="1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Gareth Roberts (</a:t>
            </a:r>
            <a:r>
              <a:rPr lang="en-GB" sz="3600" b="1" dirty="0" err="1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UoS</a:t>
            </a:r>
            <a:r>
              <a:rPr lang="en-GB" sz="3600" b="1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)</a:t>
            </a:r>
          </a:p>
          <a:p>
            <a:pPr algn="ctr"/>
            <a:r>
              <a:rPr lang="en-GB" sz="3600" b="1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Louis Giglio (UMD)</a:t>
            </a:r>
          </a:p>
          <a:p>
            <a:pPr algn="ctr"/>
            <a:r>
              <a:rPr lang="en-GB" sz="3600" b="1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26</a:t>
            </a:r>
            <a:r>
              <a:rPr lang="en-GB" sz="3600" b="1" baseline="30000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th</a:t>
            </a:r>
            <a:r>
              <a:rPr lang="en-GB" sz="3600" b="1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 – 27</a:t>
            </a:r>
            <a:r>
              <a:rPr lang="en-GB" sz="3600" b="1" baseline="30000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th</a:t>
            </a:r>
            <a:r>
              <a:rPr lang="en-GB" sz="3600" b="1" dirty="0">
                <a:solidFill>
                  <a:srgbClr val="FF0000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 May (2021)</a:t>
            </a:r>
          </a:p>
        </p:txBody>
      </p:sp>
    </p:spTree>
    <p:extLst>
      <p:ext uri="{BB962C8B-B14F-4D97-AF65-F5344CB8AC3E}">
        <p14:creationId xmlns:p14="http://schemas.microsoft.com/office/powerpoint/2010/main" val="76787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057899-F11F-4B3D-B1BD-8B201F5E0D7E}"/>
              </a:ext>
            </a:extLst>
          </p:cNvPr>
          <p:cNvSpPr/>
          <p:nvPr/>
        </p:nvSpPr>
        <p:spPr>
          <a:xfrm>
            <a:off x="66686" y="782527"/>
            <a:ext cx="66960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Good agreement between camera and SLSTR FRP retrievals</a:t>
            </a:r>
          </a:p>
          <a:p>
            <a:pPr lvl="1"/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SEVIRI overestimates FRP at low magnitudes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also evident in intercomparison activities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Validation impacted by (e.g.) location of fire in pixel, canopy cover, viewing geometry etc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7755FD81-0749-42C4-8E3B-A9DDE5899511}"/>
              </a:ext>
            </a:extLst>
          </p:cNvPr>
          <p:cNvPicPr/>
          <p:nvPr/>
        </p:nvPicPr>
        <p:blipFill rotWithShape="1">
          <a:blip r:embed="rId2"/>
          <a:srcRect l="7973" r="2947"/>
          <a:stretch/>
        </p:blipFill>
        <p:spPr>
          <a:xfrm rot="10800000">
            <a:off x="6762761" y="841307"/>
            <a:ext cx="5200646" cy="26957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40FB81-7EA0-47AE-9284-36CAFAA76C04}"/>
              </a:ext>
            </a:extLst>
          </p:cNvPr>
          <p:cNvSpPr/>
          <p:nvPr/>
        </p:nvSpPr>
        <p:spPr>
          <a:xfrm>
            <a:off x="7230350" y="3406464"/>
            <a:ext cx="4637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LWIR/MWIR camera and SEVIRI FRP retrievals</a:t>
            </a:r>
            <a:endParaRPr lang="en-GB" sz="1600" dirty="0"/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07AB580F-1CCE-449A-8C5A-D8C43044FA5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3279" y="3911873"/>
            <a:ext cx="5762721" cy="2578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7989F3-A3CF-43D5-8905-643E58BBFA53}"/>
              </a:ext>
            </a:extLst>
          </p:cNvPr>
          <p:cNvSpPr/>
          <p:nvPr/>
        </p:nvSpPr>
        <p:spPr>
          <a:xfrm>
            <a:off x="104775" y="6370525"/>
            <a:ext cx="7953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SEVIRI (MSG4) and SEVIRI (MSG1) per-pixel and fire cluster comparison</a:t>
            </a:r>
            <a:endParaRPr lang="en-GB" sz="1600" dirty="0"/>
          </a:p>
        </p:txBody>
      </p:sp>
      <p:graphicFrame>
        <p:nvGraphicFramePr>
          <p:cNvPr id="7" name="Table 13">
            <a:extLst>
              <a:ext uri="{FF2B5EF4-FFF2-40B4-BE49-F238E27FC236}">
                <a16:creationId xmlns:a16="http://schemas.microsoft.com/office/drawing/2014/main" id="{4AE9BC8E-8948-44EC-8839-162B1B1BC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070749"/>
              </p:ext>
            </p:extLst>
          </p:nvPr>
        </p:nvGraphicFramePr>
        <p:xfrm>
          <a:off x="6889748" y="4086293"/>
          <a:ext cx="4978410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82">
                  <a:extLst>
                    <a:ext uri="{9D8B030D-6E8A-4147-A177-3AD203B41FA5}">
                      <a16:colId xmlns:a16="http://schemas.microsoft.com/office/drawing/2014/main" val="3169300305"/>
                    </a:ext>
                  </a:extLst>
                </a:gridCol>
                <a:gridCol w="995682">
                  <a:extLst>
                    <a:ext uri="{9D8B030D-6E8A-4147-A177-3AD203B41FA5}">
                      <a16:colId xmlns:a16="http://schemas.microsoft.com/office/drawing/2014/main" val="2768562729"/>
                    </a:ext>
                  </a:extLst>
                </a:gridCol>
                <a:gridCol w="995682">
                  <a:extLst>
                    <a:ext uri="{9D8B030D-6E8A-4147-A177-3AD203B41FA5}">
                      <a16:colId xmlns:a16="http://schemas.microsoft.com/office/drawing/2014/main" val="1164271116"/>
                    </a:ext>
                  </a:extLst>
                </a:gridCol>
                <a:gridCol w="995682">
                  <a:extLst>
                    <a:ext uri="{9D8B030D-6E8A-4147-A177-3AD203B41FA5}">
                      <a16:colId xmlns:a16="http://schemas.microsoft.com/office/drawing/2014/main" val="3008435247"/>
                    </a:ext>
                  </a:extLst>
                </a:gridCol>
                <a:gridCol w="995682">
                  <a:extLst>
                    <a:ext uri="{9D8B030D-6E8A-4147-A177-3AD203B41FA5}">
                      <a16:colId xmlns:a16="http://schemas.microsoft.com/office/drawing/2014/main" val="1409497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 dirty="0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View Zenith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FRP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MWIR camera FRP (MW)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LWIR Camera FRP (MW)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49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SLSTR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54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SLSTR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9.6°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56301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EE05E59-F4DD-45E9-AD46-16115AA9A020}"/>
              </a:ext>
            </a:extLst>
          </p:cNvPr>
          <p:cNvSpPr txBox="1"/>
          <p:nvPr/>
        </p:nvSpPr>
        <p:spPr>
          <a:xfrm>
            <a:off x="1669185" y="-21223"/>
            <a:ext cx="9963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FRP validation activities : Kruger National Park </a:t>
            </a:r>
          </a:p>
        </p:txBody>
      </p:sp>
    </p:spTree>
    <p:extLst>
      <p:ext uri="{BB962C8B-B14F-4D97-AF65-F5344CB8AC3E}">
        <p14:creationId xmlns:p14="http://schemas.microsoft.com/office/powerpoint/2010/main" val="45501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B55D81-92B4-4AE8-80E6-BD35433E0199}"/>
              </a:ext>
            </a:extLst>
          </p:cNvPr>
          <p:cNvSpPr txBox="1"/>
          <p:nvPr/>
        </p:nvSpPr>
        <p:spPr>
          <a:xfrm>
            <a:off x="2886076" y="95369"/>
            <a:ext cx="819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Burned Area Reference Datasets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42F83-1C6C-4E31-8E0B-2911928BD21F}"/>
              </a:ext>
            </a:extLst>
          </p:cNvPr>
          <p:cNvSpPr/>
          <p:nvPr/>
        </p:nvSpPr>
        <p:spPr>
          <a:xfrm>
            <a:off x="102560" y="928167"/>
            <a:ext cx="112395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Burned area reference datasets 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Database developed using Landsat and Sentinal-2 imagery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2769 reference burned area files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Globally distributed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Burned areas have been visually assessed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GB" sz="2400" dirty="0">
              <a:latin typeface="Georgia" panose="02040502050405020303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dirty="0" err="1">
                <a:latin typeface="Georgia" panose="02040502050405020303" pitchFamily="18" charset="0"/>
              </a:rPr>
              <a:t>Franquesa</a:t>
            </a:r>
            <a:r>
              <a:rPr lang="en-GB" dirty="0">
                <a:latin typeface="Georgia" panose="02040502050405020303" pitchFamily="18" charset="0"/>
              </a:rPr>
              <a:t>, M., Vanderhoof, M.K., </a:t>
            </a:r>
            <a:r>
              <a:rPr lang="en-GB" dirty="0" err="1">
                <a:latin typeface="Georgia" panose="02040502050405020303" pitchFamily="18" charset="0"/>
              </a:rPr>
              <a:t>Libonati</a:t>
            </a:r>
            <a:r>
              <a:rPr lang="en-GB" dirty="0">
                <a:latin typeface="Georgia" panose="02040502050405020303" pitchFamily="18" charset="0"/>
              </a:rPr>
              <a:t>, R., Rodrigues, J.A., Setzer, A.W., </a:t>
            </a:r>
            <a:r>
              <a:rPr lang="en-GB" dirty="0" err="1">
                <a:latin typeface="Georgia" panose="02040502050405020303" pitchFamily="18" charset="0"/>
              </a:rPr>
              <a:t>Stavrakoudis</a:t>
            </a:r>
            <a:r>
              <a:rPr lang="en-GB" dirty="0">
                <a:latin typeface="Georgia" panose="02040502050405020303" pitchFamily="18" charset="0"/>
              </a:rPr>
              <a:t>, D., </a:t>
            </a:r>
            <a:r>
              <a:rPr lang="en-GB" dirty="0" err="1">
                <a:latin typeface="Georgia" panose="02040502050405020303" pitchFamily="18" charset="0"/>
              </a:rPr>
              <a:t>Gitas</a:t>
            </a:r>
            <a:r>
              <a:rPr lang="en-GB" dirty="0">
                <a:latin typeface="Georgia" panose="02040502050405020303" pitchFamily="18" charset="0"/>
              </a:rPr>
              <a:t>, I.Z., </a:t>
            </a:r>
            <a:r>
              <a:rPr lang="en-GB" dirty="0" err="1">
                <a:latin typeface="Georgia" panose="02040502050405020303" pitchFamily="18" charset="0"/>
              </a:rPr>
              <a:t>Roteta</a:t>
            </a:r>
            <a:r>
              <a:rPr lang="en-GB" dirty="0">
                <a:latin typeface="Georgia" panose="02040502050405020303" pitchFamily="18" charset="0"/>
              </a:rPr>
              <a:t>, E., Padilla, M. and </a:t>
            </a:r>
            <a:r>
              <a:rPr lang="en-GB" dirty="0" err="1">
                <a:latin typeface="Georgia" panose="02040502050405020303" pitchFamily="18" charset="0"/>
              </a:rPr>
              <a:t>Chuvieco</a:t>
            </a:r>
            <a:r>
              <a:rPr lang="en-GB" dirty="0">
                <a:latin typeface="Georgia" panose="02040502050405020303" pitchFamily="18" charset="0"/>
              </a:rPr>
              <a:t>, E., 2020. Development of a standard database of reference sites for validating global burned area products. </a:t>
            </a:r>
            <a:r>
              <a:rPr lang="en-GB" i="1" dirty="0">
                <a:latin typeface="Georgia" panose="02040502050405020303" pitchFamily="18" charset="0"/>
              </a:rPr>
              <a:t>Earth System Science Data Discussions</a:t>
            </a:r>
            <a:r>
              <a:rPr lang="en-GB" dirty="0">
                <a:latin typeface="Georgia" panose="02040502050405020303" pitchFamily="18" charset="0"/>
              </a:rPr>
              <a:t>, pp.1-20.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GB" sz="2000" dirty="0"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Landsat Level-3 burned area product (over CONUS only)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Analysis ready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1984 – present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Burn Probability and burn classification</a:t>
            </a:r>
            <a:endParaRPr lang="en-GB" sz="11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269" y="6499706"/>
            <a:ext cx="119824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Hall, J. V., et al., 2021. Environmental and political implications of underestimated cropland burning in Ukraine. 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Research Letters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0693" y="582615"/>
            <a:ext cx="5061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Cropland residue burning banned in Ukraine yet practice is widespread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Exhaustively mapped burned cropland (wheat + maize) at 7 sites (~43,000 fields) in 2016 and 2017 using Landsat-8 + Sentinel-2 + 3-m Planet imagery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local expert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Extrapolated results using 375-m VIIRS fire data to produce country-wide estimates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4942F-A3EA-684B-B4AD-E2897F9155C4}"/>
              </a:ext>
            </a:extLst>
          </p:cNvPr>
          <p:cNvSpPr txBox="1"/>
          <p:nvPr/>
        </p:nvSpPr>
        <p:spPr>
          <a:xfrm>
            <a:off x="1002830" y="-56296"/>
            <a:ext cx="1151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Burned area validation activities: Ukraine Cropland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6E5FA-3487-0D44-AA8F-4604340BF8DA}"/>
              </a:ext>
            </a:extLst>
          </p:cNvPr>
          <p:cNvGrpSpPr/>
          <p:nvPr/>
        </p:nvGrpSpPr>
        <p:grpSpPr>
          <a:xfrm>
            <a:off x="104774" y="682380"/>
            <a:ext cx="6575741" cy="4620761"/>
            <a:chOff x="104775" y="602868"/>
            <a:chExt cx="6455718" cy="43645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" y="602868"/>
              <a:ext cx="6455718" cy="4364509"/>
            </a:xfrm>
            <a:prstGeom prst="rect">
              <a:avLst/>
            </a:prstGeom>
            <a:ln w="9525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8024AB-54B5-3846-AE68-2BB0CA51C2D5}"/>
                </a:ext>
              </a:extLst>
            </p:cNvPr>
            <p:cNvSpPr txBox="1"/>
            <p:nvPr/>
          </p:nvSpPr>
          <p:spPr>
            <a:xfrm>
              <a:off x="618635" y="2735571"/>
              <a:ext cx="1285566" cy="37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Spring - 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0A31E5-7E38-2A48-B0E9-C4EA6A943DFE}"/>
                </a:ext>
              </a:extLst>
            </p:cNvPr>
            <p:cNvSpPr txBox="1"/>
            <p:nvPr/>
          </p:nvSpPr>
          <p:spPr>
            <a:xfrm>
              <a:off x="5013465" y="643190"/>
              <a:ext cx="1514966" cy="37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Summer - G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94C4BAC-ED3E-284B-8AC7-61DCD466C9FF}"/>
              </a:ext>
            </a:extLst>
          </p:cNvPr>
          <p:cNvSpPr/>
          <p:nvPr/>
        </p:nvSpPr>
        <p:spPr>
          <a:xfrm>
            <a:off x="104775" y="5409158"/>
            <a:ext cx="6161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25400" dir="2700000" algn="tl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definitely burned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dist="25400" dir="2700000" algn="tl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definitely unburned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>
                  <a:outerShdw dist="25400" dir="2700000" algn="tl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definitely burned	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outerShdw dist="25400" dir="2700000" algn="tl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non-cropland/field too small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C00"/>
                </a:solidFill>
                <a:effectLst>
                  <a:outerShdw dist="25400" dir="2700000" algn="tl" rotWithShape="0">
                    <a:prstClr val="black"/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possibly burned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C00"/>
              </a:solidFill>
              <a:effectLst>
                <a:outerShdw dist="25400" dir="2700000" algn="tl" rotWithShape="0">
                  <a:prstClr val="black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7CEDE4-319C-3D43-A54F-060C3D47B517}"/>
              </a:ext>
            </a:extLst>
          </p:cNvPr>
          <p:cNvGrpSpPr/>
          <p:nvPr/>
        </p:nvGrpSpPr>
        <p:grpSpPr>
          <a:xfrm>
            <a:off x="6799785" y="3187388"/>
            <a:ext cx="5337138" cy="3329416"/>
            <a:chOff x="6799785" y="2980557"/>
            <a:chExt cx="5337138" cy="33294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8E68AB8-0625-2A48-83D5-F7C7B0C9F81E}"/>
                </a:ext>
              </a:extLst>
            </p:cNvPr>
            <p:cNvGrpSpPr/>
            <p:nvPr/>
          </p:nvGrpSpPr>
          <p:grpSpPr>
            <a:xfrm>
              <a:off x="6799785" y="2980557"/>
              <a:ext cx="5292680" cy="2876902"/>
              <a:chOff x="6799785" y="2980557"/>
              <a:chExt cx="5292680" cy="287690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47"/>
              <a:stretch/>
            </p:blipFill>
            <p:spPr>
              <a:xfrm>
                <a:off x="6799785" y="2980557"/>
                <a:ext cx="5292680" cy="2876902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1F2F88-B957-3342-B564-ED3D074AE902}"/>
                  </a:ext>
                </a:extLst>
              </p:cNvPr>
              <p:cNvSpPr txBox="1"/>
              <p:nvPr/>
            </p:nvSpPr>
            <p:spPr>
              <a:xfrm>
                <a:off x="8109858" y="2992760"/>
                <a:ext cx="3537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Annual Cropland Burned Area (km</a:t>
                </a:r>
                <a:r>
                  <a:rPr kumimoji="0" lang="en-U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DB13F5-D5F3-3644-9E36-68847FB29564}"/>
                </a:ext>
              </a:extLst>
            </p:cNvPr>
            <p:cNvSpPr txBox="1"/>
            <p:nvPr/>
          </p:nvSpPr>
          <p:spPr>
            <a:xfrm>
              <a:off x="10826850" y="5953553"/>
              <a:ext cx="1310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STUDY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6D7395-A494-FE42-A7AA-53D03600318F}"/>
                </a:ext>
              </a:extLst>
            </p:cNvPr>
            <p:cNvSpPr txBox="1"/>
            <p:nvPr/>
          </p:nvSpPr>
          <p:spPr>
            <a:xfrm>
              <a:off x="9250643" y="5959647"/>
              <a:ext cx="11452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MCD64A1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27C422-0B7E-7B49-B1DF-F2D3AA5A81A7}"/>
                </a:ext>
              </a:extLst>
            </p:cNvPr>
            <p:cNvSpPr txBox="1"/>
            <p:nvPr/>
          </p:nvSpPr>
          <p:spPr>
            <a:xfrm>
              <a:off x="7627484" y="5971419"/>
              <a:ext cx="11452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UNFCCC</a:t>
              </a:r>
            </a:p>
          </p:txBody>
        </p:sp>
      </p:grpSp>
      <p:sp>
        <p:nvSpPr>
          <p:cNvPr id="19" name="Left Brace 18">
            <a:extLst>
              <a:ext uri="{FF2B5EF4-FFF2-40B4-BE49-F238E27FC236}">
                <a16:creationId xmlns:a16="http://schemas.microsoft.com/office/drawing/2014/main" id="{20501D56-4ADF-4C46-BF76-7F1CE4F768C9}"/>
              </a:ext>
            </a:extLst>
          </p:cNvPr>
          <p:cNvSpPr/>
          <p:nvPr/>
        </p:nvSpPr>
        <p:spPr>
          <a:xfrm rot="16200000">
            <a:off x="8059408" y="5450637"/>
            <a:ext cx="91440" cy="1371600"/>
          </a:xfrm>
          <a:prstGeom prst="leftBrac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89B01A5C-3AC5-FF4B-BD37-A0FE03AE0612}"/>
              </a:ext>
            </a:extLst>
          </p:cNvPr>
          <p:cNvSpPr/>
          <p:nvPr/>
        </p:nvSpPr>
        <p:spPr>
          <a:xfrm rot="16200000">
            <a:off x="9685713" y="5456710"/>
            <a:ext cx="91440" cy="1371600"/>
          </a:xfrm>
          <a:prstGeom prst="leftBrac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69E3BC57-BAED-C347-A327-5799051D0E93}"/>
              </a:ext>
            </a:extLst>
          </p:cNvPr>
          <p:cNvSpPr/>
          <p:nvPr/>
        </p:nvSpPr>
        <p:spPr>
          <a:xfrm rot="16200000">
            <a:off x="11339986" y="5496357"/>
            <a:ext cx="91440" cy="1280160"/>
          </a:xfrm>
          <a:prstGeom prst="leftBrac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578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2733937" y="0"/>
            <a:ext cx="7324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Fire Disturbance Focus Area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0F7BB-F7E6-46E8-8E07-B1861D604254}"/>
              </a:ext>
            </a:extLst>
          </p:cNvPr>
          <p:cNvSpPr txBox="1"/>
          <p:nvPr/>
        </p:nvSpPr>
        <p:spPr>
          <a:xfrm>
            <a:off x="291937" y="896451"/>
            <a:ext cx="104510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Focus area website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validation stage updates based on validation activities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burned area and active fire @ stage 3; FRP @ stage 1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GB" sz="2400" dirty="0"/>
              <a:t>Giglio, L., Schroeder, W. and Justice, C.O., 2016. The collection 6 MODIS active fire detection algorithm and fire products. </a:t>
            </a:r>
            <a:r>
              <a:rPr lang="en-GB" sz="2400" i="1" dirty="0"/>
              <a:t>Remote Sensing of Environment</a:t>
            </a:r>
            <a:r>
              <a:rPr lang="en-GB" sz="2400" dirty="0"/>
              <a:t>, </a:t>
            </a:r>
            <a:r>
              <a:rPr lang="en-GB" sz="2400" i="1" dirty="0"/>
              <a:t>178</a:t>
            </a:r>
            <a:r>
              <a:rPr lang="en-GB" sz="2400" dirty="0"/>
              <a:t>, pp.31-41.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GB" sz="2400" dirty="0" err="1"/>
              <a:t>Boschetti</a:t>
            </a:r>
            <a:r>
              <a:rPr lang="en-GB" sz="2400" dirty="0"/>
              <a:t>, L., Roy, D.P., Giglio, L., Huang, H., Zubkova, M. and Humber, M.L., 2019. Global validation of the collection 6 MODIS burned area product. </a:t>
            </a:r>
            <a:r>
              <a:rPr lang="en-GB" sz="2400" i="1" dirty="0"/>
              <a:t>Remote sensing of environment</a:t>
            </a:r>
            <a:r>
              <a:rPr lang="en-GB" sz="2400" dirty="0"/>
              <a:t>, </a:t>
            </a:r>
            <a:r>
              <a:rPr lang="en-GB" sz="2400" i="1" dirty="0"/>
              <a:t>235</a:t>
            </a:r>
            <a:r>
              <a:rPr lang="en-GB" sz="2400" dirty="0"/>
              <a:t>, p.111490.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New reference datasets included and obsolete datasets removed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Burned area/active fire products up to date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List-</a:t>
            </a:r>
            <a:r>
              <a:rPr lang="en-GB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serv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user list needs updating</a:t>
            </a:r>
          </a:p>
        </p:txBody>
      </p:sp>
    </p:spTree>
    <p:extLst>
      <p:ext uri="{BB962C8B-B14F-4D97-AF65-F5344CB8AC3E}">
        <p14:creationId xmlns:p14="http://schemas.microsoft.com/office/powerpoint/2010/main" val="1715522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2733937" y="0"/>
            <a:ext cx="7324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Fire Disturbance Focus Area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0F7BB-F7E6-46E8-8E07-B1861D604254}"/>
              </a:ext>
            </a:extLst>
          </p:cNvPr>
          <p:cNvSpPr txBox="1"/>
          <p:nvPr/>
        </p:nvSpPr>
        <p:spPr>
          <a:xfrm>
            <a:off x="270776" y="646331"/>
            <a:ext cx="1143544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Validation protocol documents have been delayed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Start process at next GOFC Fire IT meeting (provisionally this fall)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Fire IT community well placed to engage in protocol development</a:t>
            </a:r>
          </a:p>
          <a:p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Active Fire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Need formal protocol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Detection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Existing opportunistic approaches using Landsat, etc., are extremely biased with respect to time-of-day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FRP</a:t>
            </a:r>
          </a:p>
          <a:p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Burned Area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CCI “long” validation units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Cropland fire caveats + protocol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Rigorous validation in this biome is extremely costly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Course resolution burned area products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9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1810012" y="12526"/>
            <a:ext cx="950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CEOS LPV Plenary (May 2021) : Fire Disturbance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00659-39C8-4019-A478-6BF44F6F6639}"/>
              </a:ext>
            </a:extLst>
          </p:cNvPr>
          <p:cNvSpPr txBox="1"/>
          <p:nvPr/>
        </p:nvSpPr>
        <p:spPr>
          <a:xfrm>
            <a:off x="426501" y="1445882"/>
            <a:ext cx="7868464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Outline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8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Fire validation background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Recent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Active Fire activities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FRP activities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Burned area activities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Focus Area Updates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1200150" lvl="2" indent="-285750">
              <a:buFont typeface="Wingdings" panose="05000000000000000000" pitchFamily="2" charset="2"/>
              <a:buChar char="q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95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1810012" y="12526"/>
            <a:ext cx="9507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CEOS LPV Plenary (May 2021) : Fire Disturbance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C173B-F203-AF43-88E9-FA65545A34BD}"/>
              </a:ext>
            </a:extLst>
          </p:cNvPr>
          <p:cNvSpPr/>
          <p:nvPr/>
        </p:nvSpPr>
        <p:spPr>
          <a:xfrm>
            <a:off x="185912" y="1172439"/>
            <a:ext cx="63777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Active Fire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Capture fire presence/characteristics at time of satellite overpass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Detection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Fire radiative power (FRP)</a:t>
            </a:r>
          </a:p>
          <a:p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Burned Area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i="1" dirty="0">
                <a:latin typeface="Georgia" panose="02040502050405020303" pitchFamily="18" charset="0"/>
              </a:rPr>
              <a:t>Retrospective mapping of cumulative fire extent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Typically include date of burn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5AB462-3E11-4B1E-A739-8298DE0C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39" y="3573339"/>
            <a:ext cx="2854378" cy="310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40B969-1FE2-4842-BB86-D1CE6D49CBBE}"/>
              </a:ext>
            </a:extLst>
          </p:cNvPr>
          <p:cNvSpPr/>
          <p:nvPr/>
        </p:nvSpPr>
        <p:spPr>
          <a:xfrm>
            <a:off x="9544050" y="5510594"/>
            <a:ext cx="22383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Roy, D.P., </a:t>
            </a:r>
            <a:r>
              <a:rPr lang="en-GB" sz="1000" dirty="0" err="1"/>
              <a:t>Boschetti</a:t>
            </a:r>
            <a:r>
              <a:rPr lang="en-GB" sz="1000" dirty="0"/>
              <a:t>, L., Justice, C.O. and Ju, J., 2008. The collection 5 MODIS burned area product—Global evaluation by comparison with the MODIS active fire product. </a:t>
            </a:r>
            <a:r>
              <a:rPr lang="en-GB" sz="1000" i="1" dirty="0"/>
              <a:t>Remote sensing of Environment</a:t>
            </a:r>
            <a:r>
              <a:rPr lang="en-GB" sz="1000" dirty="0"/>
              <a:t>, </a:t>
            </a:r>
            <a:r>
              <a:rPr lang="en-GB" sz="1000" i="1" dirty="0"/>
              <a:t>112</a:t>
            </a:r>
            <a:r>
              <a:rPr lang="en-GB" sz="1000" dirty="0"/>
              <a:t>(9), pp.3690-3707.</a:t>
            </a:r>
            <a:endParaRPr lang="en-GB" sz="7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B06067D-82D1-48A8-B26A-C7170D94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39" y="789741"/>
            <a:ext cx="3407435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8697CD-CA8B-40E6-B480-B7EA1E4EA733}"/>
              </a:ext>
            </a:extLst>
          </p:cNvPr>
          <p:cNvSpPr/>
          <p:nvPr/>
        </p:nvSpPr>
        <p:spPr>
          <a:xfrm>
            <a:off x="9971074" y="2761560"/>
            <a:ext cx="15732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https://viirsfire.geog.umd.edu/viirs-af-products</a:t>
            </a:r>
          </a:p>
        </p:txBody>
      </p:sp>
    </p:spTree>
    <p:extLst>
      <p:ext uri="{BB962C8B-B14F-4D97-AF65-F5344CB8AC3E}">
        <p14:creationId xmlns:p14="http://schemas.microsoft.com/office/powerpoint/2010/main" val="2828929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1943100" y="0"/>
            <a:ext cx="8791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Fire Disturbance : Validation Background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65619D-0A81-40A1-9FBE-7745192BDA3A}"/>
              </a:ext>
            </a:extLst>
          </p:cNvPr>
          <p:cNvSpPr/>
          <p:nvPr/>
        </p:nvSpPr>
        <p:spPr>
          <a:xfrm>
            <a:off x="86697" y="856357"/>
            <a:ext cx="73064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Validation of burned area and active fire\FRP is challenging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fire activity has strong diurnal &amp; seasonal variability </a:t>
            </a:r>
          </a:p>
          <a:p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Validation typically involves intercomparison between satellite products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Higher/lower spatial resolution assessment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omission/commission errors 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FRP difficult fire parameter to validate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requires temporally coincident data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limited number of validation studies using surface/airborne measurements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logistically challenging </a:t>
            </a:r>
          </a:p>
          <a:p>
            <a:pPr lvl="1"/>
            <a:endParaRPr lang="en-GB" sz="2400" dirty="0">
              <a:latin typeface="Georgia" panose="02040502050405020303" pitchFamily="18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0FE2282-2CB2-4E53-AD34-8E7FBCE65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8285" r="1524" b="4040"/>
          <a:stretch/>
        </p:blipFill>
        <p:spPr>
          <a:xfrm>
            <a:off x="7145079" y="770462"/>
            <a:ext cx="4960224" cy="2385561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A959D6B9-B47A-4F7D-8C5C-194DE08FE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04" y="3357230"/>
            <a:ext cx="3903315" cy="32215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7ECA6-3124-407F-80C3-453C755715C4}"/>
              </a:ext>
            </a:extLst>
          </p:cNvPr>
          <p:cNvSpPr/>
          <p:nvPr/>
        </p:nvSpPr>
        <p:spPr>
          <a:xfrm>
            <a:off x="10348226" y="6578828"/>
            <a:ext cx="18437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Roberts et al., (2018;2021)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1189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B55D81-92B4-4AE8-80E6-BD35433E0199}"/>
              </a:ext>
            </a:extLst>
          </p:cNvPr>
          <p:cNvSpPr txBox="1"/>
          <p:nvPr/>
        </p:nvSpPr>
        <p:spPr>
          <a:xfrm>
            <a:off x="3290129" y="-35039"/>
            <a:ext cx="8477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Active Fire developments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5685D-90E7-486E-953F-2079CAF67752}"/>
              </a:ext>
            </a:extLst>
          </p:cNvPr>
          <p:cNvSpPr txBox="1"/>
          <p:nvPr/>
        </p:nvSpPr>
        <p:spPr>
          <a:xfrm>
            <a:off x="47603" y="629262"/>
            <a:ext cx="7124149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dirty="0">
                <a:latin typeface="Georgia" panose="02040502050405020303" pitchFamily="18" charset="0"/>
              </a:rPr>
              <a:t>Polar-Orbit sensors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GB" sz="2200" dirty="0">
                <a:latin typeface="Georgia" panose="02040502050405020303" pitchFamily="18" charset="0"/>
              </a:rPr>
              <a:t>Sentinel-3 Active Fire and FRP product released (2020) 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GB" sz="2200" dirty="0">
                <a:latin typeface="Georgia" panose="02040502050405020303" pitchFamily="18" charset="0"/>
              </a:rPr>
              <a:t>FRP retrievals from S3-A and S3-B (10:00 and 22:00 )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en-GB" sz="2200" dirty="0">
                <a:latin typeface="Georgia" panose="02040502050405020303" pitchFamily="18" charset="0"/>
              </a:rPr>
              <a:t>Night-time only detections at present (daytime alg. planned 2021)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GB" sz="2200" dirty="0">
                <a:latin typeface="Georgia" panose="02040502050405020303" pitchFamily="18" charset="0"/>
              </a:rPr>
              <a:t>1-km product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GB" sz="2200" dirty="0">
                <a:latin typeface="Georgia" panose="02040502050405020303" pitchFamily="18" charset="0"/>
              </a:rPr>
              <a:t>continues Terra MODIS heritage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2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Geostationary </a:t>
            </a:r>
            <a:r>
              <a:rPr lang="en-GB" sz="2200" dirty="0">
                <a:latin typeface="Georgia" panose="02040502050405020303" pitchFamily="18" charset="0"/>
              </a:rPr>
              <a:t>sensors</a:t>
            </a:r>
            <a:endParaRPr lang="en-GB" sz="22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Near global geostationary active fire detections using </a:t>
            </a:r>
            <a:r>
              <a:rPr lang="en-GB" sz="2200" dirty="0">
                <a:latin typeface="Georgia" panose="02040502050405020303" pitchFamily="18" charset="0"/>
              </a:rPr>
              <a:t>Fire Thermal Anomaly (FTA) algorithm</a:t>
            </a:r>
            <a:endParaRPr lang="en-GB" sz="22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GOES-16 ABI, </a:t>
            </a:r>
            <a:r>
              <a:rPr lang="en-GB" sz="2200" dirty="0">
                <a:latin typeface="Georgia" panose="02040502050405020303" pitchFamily="18" charset="0"/>
              </a:rPr>
              <a:t>MSG SEVIRI, GOES-13 and Himawari-8 AHI</a:t>
            </a: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active fire products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Global ‘merged’ geostationary product under development at UMD</a:t>
            </a:r>
          </a:p>
        </p:txBody>
      </p:sp>
      <p:pic>
        <p:nvPicPr>
          <p:cNvPr id="6" name="Picture 2" descr="Fig. 3">
            <a:extLst>
              <a:ext uri="{FF2B5EF4-FFF2-40B4-BE49-F238E27FC236}">
                <a16:creationId xmlns:a16="http://schemas.microsoft.com/office/drawing/2014/main" id="{30D63339-4D5E-4E5E-A2D5-89B26B32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40" y="2893477"/>
            <a:ext cx="3945693" cy="191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1312CE-2F5F-4347-A752-41839DCDA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953" y="4968724"/>
            <a:ext cx="4033425" cy="1767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2FB0C-F3B5-4E3A-AF11-CE8DA32AFE7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21" y="776381"/>
            <a:ext cx="5183724" cy="14520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261656-C219-40C9-94A3-EC4F34097C05}"/>
              </a:ext>
            </a:extLst>
          </p:cNvPr>
          <p:cNvSpPr/>
          <p:nvPr/>
        </p:nvSpPr>
        <p:spPr>
          <a:xfrm>
            <a:off x="7524640" y="2228419"/>
            <a:ext cx="4161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Georgia" panose="02040502050405020303" pitchFamily="18" charset="0"/>
              </a:rPr>
              <a:t>SLSTR active fire detections (Wooster et al., 2021)</a:t>
            </a:r>
            <a:endParaRPr lang="en-GB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D36BE-8A25-4476-846C-720AE02B3376}"/>
              </a:ext>
            </a:extLst>
          </p:cNvPr>
          <p:cNvSpPr/>
          <p:nvPr/>
        </p:nvSpPr>
        <p:spPr>
          <a:xfrm>
            <a:off x="200024" y="6437650"/>
            <a:ext cx="732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222222"/>
                </a:solidFill>
                <a:latin typeface="Arial" panose="020B0604020202020204" pitchFamily="34" charset="0"/>
              </a:rPr>
              <a:t>Xu, W., Wooster, M.J., He, J. and Zhang, T., 2021. Improvements in high-temporal resolution active fire detection and FRP retrieval over the Americas using GOES-16 ABI with the geostationary Fire Thermal Anomaly (FTA) algorithm. </a:t>
            </a:r>
            <a:r>
              <a:rPr lang="en-GB" sz="900" i="1" dirty="0">
                <a:solidFill>
                  <a:srgbClr val="222222"/>
                </a:solidFill>
                <a:latin typeface="Arial" panose="020B0604020202020204" pitchFamily="34" charset="0"/>
              </a:rPr>
              <a:t>Science of Remote Sensing</a:t>
            </a:r>
            <a:r>
              <a:rPr lang="en-GB" sz="9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GB" sz="900" i="1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GB" sz="900" dirty="0">
                <a:solidFill>
                  <a:srgbClr val="222222"/>
                </a:solidFill>
                <a:latin typeface="Arial" panose="020B0604020202020204" pitchFamily="34" charset="0"/>
              </a:rPr>
              <a:t>, p.100016.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49960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B55D81-92B4-4AE8-80E6-BD35433E0199}"/>
              </a:ext>
            </a:extLst>
          </p:cNvPr>
          <p:cNvSpPr txBox="1"/>
          <p:nvPr/>
        </p:nvSpPr>
        <p:spPr>
          <a:xfrm>
            <a:off x="3105151" y="0"/>
            <a:ext cx="819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Burned Area developments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5EA28A-A642-46F6-A34D-C8FB2C8B530E}"/>
              </a:ext>
            </a:extLst>
          </p:cNvPr>
          <p:cNvSpPr/>
          <p:nvPr/>
        </p:nvSpPr>
        <p:spPr>
          <a:xfrm>
            <a:off x="164587" y="1490008"/>
            <a:ext cx="10227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Burned area product : Copernicus Climate Change Initiative (CCI)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Sentinel-3 OLCI burned area (released November 2020)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300m and 0.25° datasets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Daily temporal resolution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 2017 to present </a:t>
            </a:r>
          </a:p>
        </p:txBody>
      </p:sp>
    </p:spTree>
    <p:extLst>
      <p:ext uri="{BB962C8B-B14F-4D97-AF65-F5344CB8AC3E}">
        <p14:creationId xmlns:p14="http://schemas.microsoft.com/office/powerpoint/2010/main" val="32862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2752725" y="0"/>
            <a:ext cx="11515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FRP validation activities : Canada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057899-F11F-4B3D-B1BD-8B201F5E0D7E}"/>
              </a:ext>
            </a:extLst>
          </p:cNvPr>
          <p:cNvSpPr/>
          <p:nvPr/>
        </p:nvSpPr>
        <p:spPr>
          <a:xfrm>
            <a:off x="80513" y="1003895"/>
            <a:ext cx="67044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SLSTR Active fire and FRP product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currently night-time only (daytime algorithm in 2021)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Airborne validation campaign in Canada (ESA\Kings College London\CFS)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Boreal forest fires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GB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Intercomparison of SLSTR A and B (tandem mission)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Near simultaneous observations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Good agreement between FRP retrievals from both sensors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variation due to the fires subpixel position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C7B6F-2110-4426-B79D-F340BB163DD4}"/>
              </a:ext>
            </a:extLst>
          </p:cNvPr>
          <p:cNvSpPr/>
          <p:nvPr/>
        </p:nvSpPr>
        <p:spPr>
          <a:xfrm>
            <a:off x="7914633" y="6466929"/>
            <a:ext cx="324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SLSTR A and B FRP comparison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2DA53C-AF79-4151-9718-A8B7292EDB5D}"/>
              </a:ext>
            </a:extLst>
          </p:cNvPr>
          <p:cNvPicPr/>
          <p:nvPr/>
        </p:nvPicPr>
        <p:blipFill rotWithShape="1">
          <a:blip r:embed="rId2"/>
          <a:srcRect r="910"/>
          <a:stretch/>
        </p:blipFill>
        <p:spPr>
          <a:xfrm>
            <a:off x="6562725" y="3881813"/>
            <a:ext cx="5548762" cy="2612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77C820-79D1-4F9E-AA67-AF8373A0437C}"/>
              </a:ext>
            </a:extLst>
          </p:cNvPr>
          <p:cNvSpPr/>
          <p:nvPr/>
        </p:nvSpPr>
        <p:spPr>
          <a:xfrm>
            <a:off x="9520387" y="3086167"/>
            <a:ext cx="2066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Work from Wooster et al., (submitted)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E5F57-3809-4A1F-BD14-40E7B88D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87" y="1013467"/>
            <a:ext cx="2066925" cy="2657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B5BC81-EFEB-4A92-8877-596D192F6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387" y="1013467"/>
            <a:ext cx="2066925" cy="12382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7503DC-4A19-44D0-B0E6-9DED7EF6560D}"/>
              </a:ext>
            </a:extLst>
          </p:cNvPr>
          <p:cNvSpPr/>
          <p:nvPr/>
        </p:nvSpPr>
        <p:spPr>
          <a:xfrm>
            <a:off x="9520387" y="2391413"/>
            <a:ext cx="1871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Airborne campaign Canada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85264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2876550" y="8219"/>
            <a:ext cx="6867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FRP validation activities : Canada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057899-F11F-4B3D-B1BD-8B201F5E0D7E}"/>
              </a:ext>
            </a:extLst>
          </p:cNvPr>
          <p:cNvSpPr/>
          <p:nvPr/>
        </p:nvSpPr>
        <p:spPr>
          <a:xfrm>
            <a:off x="150677" y="1580447"/>
            <a:ext cx="60794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Airborne validation campaign in Canada (ESA\Kings College London\CFS)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Boreal forest fires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GB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MWIR camera mounted on aircraft flying during S3 overpass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 validate SLSTR FRP retrievals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Good agreement between airborne and spaceborne FRP retrievals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dirty="0"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27B3E9-2890-4279-9ED7-37FA634A7CBB}"/>
              </a:ext>
            </a:extLst>
          </p:cNvPr>
          <p:cNvSpPr/>
          <p:nvPr/>
        </p:nvSpPr>
        <p:spPr>
          <a:xfrm>
            <a:off x="7498485" y="6494365"/>
            <a:ext cx="3700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SLSTR and Airborne FRP comparison</a:t>
            </a: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B3B49-E9B5-4637-8D5B-DB4F616FC6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84265" y="3842605"/>
            <a:ext cx="5731510" cy="2651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77C820-79D1-4F9E-AA67-AF8373A0437C}"/>
              </a:ext>
            </a:extLst>
          </p:cNvPr>
          <p:cNvSpPr/>
          <p:nvPr/>
        </p:nvSpPr>
        <p:spPr>
          <a:xfrm>
            <a:off x="104775" y="6494365"/>
            <a:ext cx="3666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Work from Wooster et al., (submitted)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2CDF4E-E0E6-4EB8-879B-7708278FF3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715" y="711786"/>
            <a:ext cx="5731510" cy="25425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D5CF6B-2DBB-4856-9AEC-D4288EC9C120}"/>
              </a:ext>
            </a:extLst>
          </p:cNvPr>
          <p:cNvSpPr/>
          <p:nvPr/>
        </p:nvSpPr>
        <p:spPr>
          <a:xfrm>
            <a:off x="6606811" y="3209911"/>
            <a:ext cx="5229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SLSTR Active fire and FRP product over North America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1198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CE95A1-6BC5-4EA9-A8C9-33D9B3DB6220}"/>
              </a:ext>
            </a:extLst>
          </p:cNvPr>
          <p:cNvSpPr txBox="1"/>
          <p:nvPr/>
        </p:nvSpPr>
        <p:spPr>
          <a:xfrm>
            <a:off x="1669185" y="-21223"/>
            <a:ext cx="9963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FRP validation activities : Kruger National Park </a:t>
            </a:r>
          </a:p>
        </p:txBody>
      </p:sp>
      <p:pic>
        <p:nvPicPr>
          <p:cNvPr id="4" name="Picture 3" descr="Map&#10;&#10;Description automatically generated with medium confidence">
            <a:extLst>
              <a:ext uri="{FF2B5EF4-FFF2-40B4-BE49-F238E27FC236}">
                <a16:creationId xmlns:a16="http://schemas.microsoft.com/office/drawing/2014/main" id="{F0D9120E-2568-4EE8-95D8-14C05BF3870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3120" y="646331"/>
            <a:ext cx="4685030" cy="2793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8D0E3C8-5DDB-4DBF-AFD2-1D5F7AE36C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020" y="3848100"/>
            <a:ext cx="5323205" cy="2603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57899-F11F-4B3D-B1BD-8B201F5E0D7E}"/>
              </a:ext>
            </a:extLst>
          </p:cNvPr>
          <p:cNvSpPr/>
          <p:nvPr/>
        </p:nvSpPr>
        <p:spPr>
          <a:xfrm>
            <a:off x="104775" y="1276365"/>
            <a:ext cx="668632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KNP long running fire experiment over small savanna plots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380 x 200 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GB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Prescribed fires provide opportunity to validate FRP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acquire temporally coincident data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often not representative of ‘real’ fires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GB" sz="2400" dirty="0"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400" dirty="0">
                <a:latin typeface="Georgia" panose="02040502050405020303" pitchFamily="18" charset="0"/>
              </a:rPr>
              <a:t>Helicopter MWIR\LWIR camera observations during satellite overpass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Sentinel-3 SLSTR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Georgia" panose="02040502050405020303" pitchFamily="18" charset="0"/>
              </a:rPr>
              <a:t>SEVIRI (geostationary)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27B3E9-2890-4279-9ED7-37FA634A7CBB}"/>
              </a:ext>
            </a:extLst>
          </p:cNvPr>
          <p:cNvSpPr/>
          <p:nvPr/>
        </p:nvSpPr>
        <p:spPr>
          <a:xfrm>
            <a:off x="7088910" y="3259723"/>
            <a:ext cx="48734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Sentinel-2 imagery during a prescribed burn (2018)</a:t>
            </a:r>
            <a:endParaRPr lang="en-GB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C7B6F-2110-4426-B79D-F340BB163DD4}"/>
              </a:ext>
            </a:extLst>
          </p:cNvPr>
          <p:cNvSpPr/>
          <p:nvPr/>
        </p:nvSpPr>
        <p:spPr>
          <a:xfrm>
            <a:off x="7543361" y="6494365"/>
            <a:ext cx="3964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Helicopter track during a prescribed burn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17685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17523</TotalTime>
  <Words>1198</Words>
  <Application>Microsoft Office PowerPoint</Application>
  <PresentationFormat>Widescreen</PresentationFormat>
  <Paragraphs>177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Roberts G.J.</dc:creator>
  <cp:lastModifiedBy>Gareth Roberts</cp:lastModifiedBy>
  <cp:revision>161</cp:revision>
  <dcterms:created xsi:type="dcterms:W3CDTF">2020-07-05T10:24:41Z</dcterms:created>
  <dcterms:modified xsi:type="dcterms:W3CDTF">2021-05-27T08:50:49Z</dcterms:modified>
</cp:coreProperties>
</file>