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6" r:id="rId2"/>
    <p:sldId id="647" r:id="rId3"/>
    <p:sldId id="649" r:id="rId4"/>
    <p:sldId id="651" r:id="rId5"/>
    <p:sldId id="530" r:id="rId6"/>
    <p:sldId id="540" r:id="rId7"/>
    <p:sldId id="632" r:id="rId8"/>
    <p:sldId id="633" r:id="rId9"/>
    <p:sldId id="938" r:id="rId10"/>
    <p:sldId id="939" r:id="rId11"/>
    <p:sldId id="568" r:id="rId12"/>
    <p:sldId id="650" r:id="rId13"/>
    <p:sldId id="399" r:id="rId14"/>
    <p:sldId id="416" r:id="rId15"/>
    <p:sldId id="658" r:id="rId16"/>
    <p:sldId id="525" r:id="rId17"/>
    <p:sldId id="937" r:id="rId18"/>
    <p:sldId id="634" r:id="rId19"/>
    <p:sldId id="655" r:id="rId20"/>
    <p:sldId id="653" r:id="rId21"/>
    <p:sldId id="654" r:id="rId22"/>
    <p:sldId id="656" r:id="rId23"/>
    <p:sldId id="657" r:id="rId24"/>
    <p:sldId id="52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2" clrIdx="0"/>
  <p:cmAuthor id="2" name="Microsoft Office User" initials="Office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88E987"/>
    <a:srgbClr val="E7AD01"/>
    <a:srgbClr val="00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42"/>
    <p:restoredTop sz="97284" autoAdjust="0"/>
  </p:normalViewPr>
  <p:slideViewPr>
    <p:cSldViewPr>
      <p:cViewPr varScale="1">
        <p:scale>
          <a:sx n="166" d="100"/>
          <a:sy n="166" d="100"/>
        </p:scale>
        <p:origin x="5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\folders\s7\y392d_5d0vd1bzw6q9r_xtfc0000gp\T\com.microsoft.Outlook\Outlook%20Temp\SKYCAM_MODIS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834647788804593E-2"/>
          <c:y val="5.0925925925925923E-2"/>
          <c:w val="0.92977373765180316"/>
          <c:h val="0.73479459719394147"/>
        </c:manualLayout>
      </c:layout>
      <c:barChart>
        <c:barDir val="col"/>
        <c:grouping val="clustered"/>
        <c:varyColors val="0"/>
        <c:ser>
          <c:idx val="0"/>
          <c:order val="1"/>
          <c:tx>
            <c:v>MODIS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FinalResults!$G$2:$G$122</c:f>
              <c:numCache>
                <c:formatCode>General</c:formatCode>
                <c:ptCount val="121"/>
                <c:pt idx="0">
                  <c:v>92</c:v>
                </c:pt>
                <c:pt idx="1">
                  <c:v>93</c:v>
                </c:pt>
                <c:pt idx="2">
                  <c:v>94</c:v>
                </c:pt>
                <c:pt idx="3">
                  <c:v>95</c:v>
                </c:pt>
                <c:pt idx="4">
                  <c:v>96</c:v>
                </c:pt>
                <c:pt idx="5">
                  <c:v>97</c:v>
                </c:pt>
                <c:pt idx="6">
                  <c:v>98</c:v>
                </c:pt>
                <c:pt idx="7">
                  <c:v>99</c:v>
                </c:pt>
                <c:pt idx="8">
                  <c:v>100</c:v>
                </c:pt>
                <c:pt idx="9">
                  <c:v>101</c:v>
                </c:pt>
                <c:pt idx="10">
                  <c:v>102</c:v>
                </c:pt>
                <c:pt idx="11">
                  <c:v>103</c:v>
                </c:pt>
                <c:pt idx="12">
                  <c:v>104</c:v>
                </c:pt>
                <c:pt idx="13">
                  <c:v>105</c:v>
                </c:pt>
                <c:pt idx="14">
                  <c:v>106</c:v>
                </c:pt>
                <c:pt idx="15">
                  <c:v>107</c:v>
                </c:pt>
                <c:pt idx="16">
                  <c:v>108</c:v>
                </c:pt>
                <c:pt idx="17">
                  <c:v>109</c:v>
                </c:pt>
                <c:pt idx="18">
                  <c:v>110</c:v>
                </c:pt>
                <c:pt idx="19">
                  <c:v>111</c:v>
                </c:pt>
                <c:pt idx="20">
                  <c:v>112</c:v>
                </c:pt>
                <c:pt idx="21">
                  <c:v>113</c:v>
                </c:pt>
                <c:pt idx="22">
                  <c:v>114</c:v>
                </c:pt>
                <c:pt idx="23">
                  <c:v>115</c:v>
                </c:pt>
                <c:pt idx="24">
                  <c:v>116</c:v>
                </c:pt>
                <c:pt idx="25">
                  <c:v>117</c:v>
                </c:pt>
                <c:pt idx="26">
                  <c:v>118</c:v>
                </c:pt>
                <c:pt idx="27">
                  <c:v>119</c:v>
                </c:pt>
                <c:pt idx="28">
                  <c:v>120</c:v>
                </c:pt>
                <c:pt idx="29">
                  <c:v>121</c:v>
                </c:pt>
                <c:pt idx="30">
                  <c:v>122</c:v>
                </c:pt>
                <c:pt idx="31">
                  <c:v>123</c:v>
                </c:pt>
                <c:pt idx="32">
                  <c:v>124</c:v>
                </c:pt>
                <c:pt idx="33">
                  <c:v>125</c:v>
                </c:pt>
                <c:pt idx="34">
                  <c:v>126</c:v>
                </c:pt>
                <c:pt idx="35">
                  <c:v>127</c:v>
                </c:pt>
                <c:pt idx="36">
                  <c:v>128</c:v>
                </c:pt>
                <c:pt idx="37">
                  <c:v>129</c:v>
                </c:pt>
                <c:pt idx="38">
                  <c:v>130</c:v>
                </c:pt>
                <c:pt idx="39">
                  <c:v>131</c:v>
                </c:pt>
                <c:pt idx="40">
                  <c:v>132</c:v>
                </c:pt>
                <c:pt idx="41">
                  <c:v>133</c:v>
                </c:pt>
                <c:pt idx="42">
                  <c:v>134</c:v>
                </c:pt>
                <c:pt idx="43">
                  <c:v>135</c:v>
                </c:pt>
                <c:pt idx="44">
                  <c:v>136</c:v>
                </c:pt>
                <c:pt idx="45">
                  <c:v>137</c:v>
                </c:pt>
                <c:pt idx="46">
                  <c:v>138</c:v>
                </c:pt>
                <c:pt idx="47">
                  <c:v>139</c:v>
                </c:pt>
                <c:pt idx="48">
                  <c:v>140</c:v>
                </c:pt>
                <c:pt idx="49">
                  <c:v>141</c:v>
                </c:pt>
                <c:pt idx="50">
                  <c:v>142</c:v>
                </c:pt>
                <c:pt idx="51">
                  <c:v>143</c:v>
                </c:pt>
                <c:pt idx="52">
                  <c:v>144</c:v>
                </c:pt>
                <c:pt idx="53">
                  <c:v>145</c:v>
                </c:pt>
                <c:pt idx="54">
                  <c:v>146</c:v>
                </c:pt>
                <c:pt idx="55">
                  <c:v>147</c:v>
                </c:pt>
                <c:pt idx="56">
                  <c:v>148</c:v>
                </c:pt>
                <c:pt idx="57">
                  <c:v>149</c:v>
                </c:pt>
                <c:pt idx="58">
                  <c:v>150</c:v>
                </c:pt>
                <c:pt idx="59">
                  <c:v>151</c:v>
                </c:pt>
                <c:pt idx="60">
                  <c:v>152</c:v>
                </c:pt>
                <c:pt idx="61">
                  <c:v>153</c:v>
                </c:pt>
                <c:pt idx="62">
                  <c:v>154</c:v>
                </c:pt>
                <c:pt idx="63">
                  <c:v>155</c:v>
                </c:pt>
                <c:pt idx="64">
                  <c:v>156</c:v>
                </c:pt>
                <c:pt idx="65">
                  <c:v>157</c:v>
                </c:pt>
                <c:pt idx="66">
                  <c:v>158</c:v>
                </c:pt>
                <c:pt idx="67">
                  <c:v>159</c:v>
                </c:pt>
                <c:pt idx="68">
                  <c:v>160</c:v>
                </c:pt>
                <c:pt idx="69">
                  <c:v>161</c:v>
                </c:pt>
                <c:pt idx="70">
                  <c:v>162</c:v>
                </c:pt>
                <c:pt idx="71">
                  <c:v>163</c:v>
                </c:pt>
                <c:pt idx="72">
                  <c:v>164</c:v>
                </c:pt>
                <c:pt idx="73">
                  <c:v>165</c:v>
                </c:pt>
                <c:pt idx="74">
                  <c:v>166</c:v>
                </c:pt>
                <c:pt idx="75">
                  <c:v>167</c:v>
                </c:pt>
                <c:pt idx="76">
                  <c:v>168</c:v>
                </c:pt>
                <c:pt idx="77">
                  <c:v>169</c:v>
                </c:pt>
                <c:pt idx="78">
                  <c:v>170</c:v>
                </c:pt>
                <c:pt idx="79">
                  <c:v>171</c:v>
                </c:pt>
                <c:pt idx="80">
                  <c:v>172</c:v>
                </c:pt>
                <c:pt idx="81">
                  <c:v>173</c:v>
                </c:pt>
                <c:pt idx="82">
                  <c:v>174</c:v>
                </c:pt>
                <c:pt idx="83">
                  <c:v>175</c:v>
                </c:pt>
                <c:pt idx="84">
                  <c:v>176</c:v>
                </c:pt>
                <c:pt idx="85">
                  <c:v>177</c:v>
                </c:pt>
                <c:pt idx="86">
                  <c:v>178</c:v>
                </c:pt>
                <c:pt idx="87">
                  <c:v>179</c:v>
                </c:pt>
                <c:pt idx="88">
                  <c:v>180</c:v>
                </c:pt>
                <c:pt idx="89">
                  <c:v>181</c:v>
                </c:pt>
                <c:pt idx="90">
                  <c:v>182</c:v>
                </c:pt>
                <c:pt idx="91">
                  <c:v>183</c:v>
                </c:pt>
                <c:pt idx="92">
                  <c:v>184</c:v>
                </c:pt>
                <c:pt idx="93">
                  <c:v>185</c:v>
                </c:pt>
                <c:pt idx="94">
                  <c:v>186</c:v>
                </c:pt>
                <c:pt idx="95">
                  <c:v>187</c:v>
                </c:pt>
                <c:pt idx="96">
                  <c:v>188</c:v>
                </c:pt>
                <c:pt idx="97">
                  <c:v>189</c:v>
                </c:pt>
                <c:pt idx="98">
                  <c:v>190</c:v>
                </c:pt>
                <c:pt idx="99">
                  <c:v>191</c:v>
                </c:pt>
                <c:pt idx="100">
                  <c:v>192</c:v>
                </c:pt>
                <c:pt idx="101">
                  <c:v>193</c:v>
                </c:pt>
                <c:pt idx="102">
                  <c:v>194</c:v>
                </c:pt>
                <c:pt idx="103">
                  <c:v>195</c:v>
                </c:pt>
                <c:pt idx="104">
                  <c:v>196</c:v>
                </c:pt>
                <c:pt idx="105">
                  <c:v>197</c:v>
                </c:pt>
                <c:pt idx="106">
                  <c:v>198</c:v>
                </c:pt>
                <c:pt idx="107">
                  <c:v>199</c:v>
                </c:pt>
                <c:pt idx="108">
                  <c:v>200</c:v>
                </c:pt>
                <c:pt idx="109">
                  <c:v>201</c:v>
                </c:pt>
                <c:pt idx="110">
                  <c:v>202</c:v>
                </c:pt>
                <c:pt idx="111">
                  <c:v>203</c:v>
                </c:pt>
                <c:pt idx="112">
                  <c:v>205</c:v>
                </c:pt>
                <c:pt idx="113">
                  <c:v>206</c:v>
                </c:pt>
                <c:pt idx="114">
                  <c:v>207</c:v>
                </c:pt>
                <c:pt idx="115">
                  <c:v>208</c:v>
                </c:pt>
                <c:pt idx="116">
                  <c:v>209</c:v>
                </c:pt>
                <c:pt idx="117">
                  <c:v>210</c:v>
                </c:pt>
                <c:pt idx="118">
                  <c:v>211</c:v>
                </c:pt>
                <c:pt idx="119">
                  <c:v>212</c:v>
                </c:pt>
                <c:pt idx="120">
                  <c:v>213</c:v>
                </c:pt>
              </c:numCache>
            </c:numRef>
          </c:cat>
          <c:val>
            <c:numRef>
              <c:f>FinalResults!$E$2:$E$122</c:f>
              <c:numCache>
                <c:formatCode>0.00</c:formatCode>
                <c:ptCount val="121"/>
                <c:pt idx="0">
                  <c:v>78.048780487804876</c:v>
                </c:pt>
                <c:pt idx="1">
                  <c:v>16.589861751152075</c:v>
                </c:pt>
                <c:pt idx="2">
                  <c:v>0</c:v>
                </c:pt>
                <c:pt idx="3">
                  <c:v>97.810218978102199</c:v>
                </c:pt>
                <c:pt idx="4">
                  <c:v>98.333333333333329</c:v>
                </c:pt>
                <c:pt idx="5">
                  <c:v>0</c:v>
                </c:pt>
                <c:pt idx="6">
                  <c:v>80.168776371308013</c:v>
                </c:pt>
                <c:pt idx="7">
                  <c:v>0</c:v>
                </c:pt>
                <c:pt idx="8">
                  <c:v>97.211155378486055</c:v>
                </c:pt>
                <c:pt idx="9">
                  <c:v>100</c:v>
                </c:pt>
                <c:pt idx="10">
                  <c:v>12.138728323699421</c:v>
                </c:pt>
                <c:pt idx="11">
                  <c:v>100</c:v>
                </c:pt>
                <c:pt idx="12">
                  <c:v>100</c:v>
                </c:pt>
                <c:pt idx="13">
                  <c:v>5.5813953488372094</c:v>
                </c:pt>
                <c:pt idx="14">
                  <c:v>19.512195121951219</c:v>
                </c:pt>
                <c:pt idx="15">
                  <c:v>71.705426356589157</c:v>
                </c:pt>
                <c:pt idx="16">
                  <c:v>100</c:v>
                </c:pt>
                <c:pt idx="17">
                  <c:v>98.095238095238088</c:v>
                </c:pt>
                <c:pt idx="18">
                  <c:v>0</c:v>
                </c:pt>
                <c:pt idx="19">
                  <c:v>100</c:v>
                </c:pt>
                <c:pt idx="20">
                  <c:v>88.372093023255815</c:v>
                </c:pt>
                <c:pt idx="21">
                  <c:v>1.8867924528301887</c:v>
                </c:pt>
                <c:pt idx="22">
                  <c:v>100</c:v>
                </c:pt>
                <c:pt idx="23">
                  <c:v>100</c:v>
                </c:pt>
                <c:pt idx="24">
                  <c:v>95.951417004048579</c:v>
                </c:pt>
                <c:pt idx="25">
                  <c:v>100</c:v>
                </c:pt>
                <c:pt idx="26">
                  <c:v>97.674418604651152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20.384615384615383</c:v>
                </c:pt>
                <c:pt idx="32">
                  <c:v>100</c:v>
                </c:pt>
                <c:pt idx="33">
                  <c:v>8.0568720379146921</c:v>
                </c:pt>
                <c:pt idx="34">
                  <c:v>100</c:v>
                </c:pt>
                <c:pt idx="35">
                  <c:v>100</c:v>
                </c:pt>
                <c:pt idx="36">
                  <c:v>0</c:v>
                </c:pt>
                <c:pt idx="37">
                  <c:v>100</c:v>
                </c:pt>
                <c:pt idx="38">
                  <c:v>75.806451612903231</c:v>
                </c:pt>
                <c:pt idx="39">
                  <c:v>0</c:v>
                </c:pt>
                <c:pt idx="40">
                  <c:v>50.607287449392715</c:v>
                </c:pt>
                <c:pt idx="41">
                  <c:v>84.93150684931507</c:v>
                </c:pt>
                <c:pt idx="42">
                  <c:v>0</c:v>
                </c:pt>
                <c:pt idx="43">
                  <c:v>100</c:v>
                </c:pt>
                <c:pt idx="44">
                  <c:v>100</c:v>
                </c:pt>
                <c:pt idx="45">
                  <c:v>20.487804878048781</c:v>
                </c:pt>
                <c:pt idx="46">
                  <c:v>100</c:v>
                </c:pt>
                <c:pt idx="47">
                  <c:v>98.841698841698843</c:v>
                </c:pt>
                <c:pt idx="48">
                  <c:v>95.652173913043484</c:v>
                </c:pt>
                <c:pt idx="49">
                  <c:v>98.591549295774655</c:v>
                </c:pt>
                <c:pt idx="50">
                  <c:v>100</c:v>
                </c:pt>
                <c:pt idx="51">
                  <c:v>97.744360902255636</c:v>
                </c:pt>
                <c:pt idx="52">
                  <c:v>78.698224852071007</c:v>
                </c:pt>
                <c:pt idx="53">
                  <c:v>100</c:v>
                </c:pt>
                <c:pt idx="54">
                  <c:v>100</c:v>
                </c:pt>
                <c:pt idx="55">
                  <c:v>53.571428571428569</c:v>
                </c:pt>
                <c:pt idx="56">
                  <c:v>99.173553719008268</c:v>
                </c:pt>
                <c:pt idx="57">
                  <c:v>100</c:v>
                </c:pt>
                <c:pt idx="58">
                  <c:v>100</c:v>
                </c:pt>
                <c:pt idx="59">
                  <c:v>9.7744360902255636</c:v>
                </c:pt>
                <c:pt idx="60">
                  <c:v>8.8888888888888893</c:v>
                </c:pt>
                <c:pt idx="61">
                  <c:v>3.3175355450236967</c:v>
                </c:pt>
                <c:pt idx="62">
                  <c:v>100</c:v>
                </c:pt>
                <c:pt idx="63">
                  <c:v>98.850574712643677</c:v>
                </c:pt>
                <c:pt idx="64">
                  <c:v>100</c:v>
                </c:pt>
                <c:pt idx="65">
                  <c:v>89.756097560975618</c:v>
                </c:pt>
                <c:pt idx="66">
                  <c:v>100</c:v>
                </c:pt>
                <c:pt idx="67">
                  <c:v>29.230769230769234</c:v>
                </c:pt>
                <c:pt idx="68">
                  <c:v>1.25</c:v>
                </c:pt>
                <c:pt idx="69">
                  <c:v>0</c:v>
                </c:pt>
                <c:pt idx="70">
                  <c:v>88.065843621399182</c:v>
                </c:pt>
                <c:pt idx="71">
                  <c:v>96</c:v>
                </c:pt>
                <c:pt idx="72">
                  <c:v>0.81300813008130091</c:v>
                </c:pt>
                <c:pt idx="73">
                  <c:v>17.142857142857142</c:v>
                </c:pt>
                <c:pt idx="74">
                  <c:v>0.58823529411764708</c:v>
                </c:pt>
                <c:pt idx="75">
                  <c:v>100</c:v>
                </c:pt>
                <c:pt idx="76">
                  <c:v>96.116504854368941</c:v>
                </c:pt>
                <c:pt idx="77">
                  <c:v>98.604651162790702</c:v>
                </c:pt>
                <c:pt idx="78">
                  <c:v>100</c:v>
                </c:pt>
                <c:pt idx="79">
                  <c:v>98.841698841698843</c:v>
                </c:pt>
                <c:pt idx="80">
                  <c:v>100</c:v>
                </c:pt>
                <c:pt idx="81">
                  <c:v>81.603773584905653</c:v>
                </c:pt>
                <c:pt idx="82">
                  <c:v>100</c:v>
                </c:pt>
                <c:pt idx="83">
                  <c:v>60.74074074074074</c:v>
                </c:pt>
                <c:pt idx="84">
                  <c:v>2.8901734104046244</c:v>
                </c:pt>
                <c:pt idx="85">
                  <c:v>16.43835616438356</c:v>
                </c:pt>
                <c:pt idx="86">
                  <c:v>0.40816326530612246</c:v>
                </c:pt>
                <c:pt idx="87">
                  <c:v>100</c:v>
                </c:pt>
                <c:pt idx="88">
                  <c:v>74.590163934426229</c:v>
                </c:pt>
                <c:pt idx="89">
                  <c:v>0</c:v>
                </c:pt>
                <c:pt idx="90">
                  <c:v>0.61728395061728392</c:v>
                </c:pt>
                <c:pt idx="91" formatCode="General">
                  <c:v>90.7</c:v>
                </c:pt>
                <c:pt idx="92" formatCode="General">
                  <c:v>88.24</c:v>
                </c:pt>
                <c:pt idx="93" formatCode="General">
                  <c:v>0</c:v>
                </c:pt>
                <c:pt idx="94" formatCode="General">
                  <c:v>100</c:v>
                </c:pt>
                <c:pt idx="95" formatCode="General">
                  <c:v>34.619999999999997</c:v>
                </c:pt>
                <c:pt idx="96" formatCode="General">
                  <c:v>13.51</c:v>
                </c:pt>
                <c:pt idx="97" formatCode="General">
                  <c:v>104.43</c:v>
                </c:pt>
                <c:pt idx="98" formatCode="General">
                  <c:v>81.19</c:v>
                </c:pt>
                <c:pt idx="99" formatCode="General">
                  <c:v>83.58</c:v>
                </c:pt>
                <c:pt idx="100" formatCode="General">
                  <c:v>92.86</c:v>
                </c:pt>
                <c:pt idx="101" formatCode="General">
                  <c:v>105</c:v>
                </c:pt>
                <c:pt idx="102" formatCode="General">
                  <c:v>25.91</c:v>
                </c:pt>
                <c:pt idx="103" formatCode="General">
                  <c:v>6.9</c:v>
                </c:pt>
                <c:pt idx="104" formatCode="General">
                  <c:v>0.41</c:v>
                </c:pt>
                <c:pt idx="105" formatCode="General">
                  <c:v>95.16</c:v>
                </c:pt>
                <c:pt idx="106" formatCode="General">
                  <c:v>100</c:v>
                </c:pt>
                <c:pt idx="107" formatCode="General">
                  <c:v>100</c:v>
                </c:pt>
                <c:pt idx="108" formatCode="General">
                  <c:v>1.18</c:v>
                </c:pt>
                <c:pt idx="109" formatCode="General">
                  <c:v>61.69</c:v>
                </c:pt>
                <c:pt idx="110" formatCode="General">
                  <c:v>95.24</c:v>
                </c:pt>
                <c:pt idx="111" formatCode="General">
                  <c:v>1.53</c:v>
                </c:pt>
                <c:pt idx="112" formatCode="General">
                  <c:v>104.59</c:v>
                </c:pt>
                <c:pt idx="113" formatCode="General">
                  <c:v>101.09</c:v>
                </c:pt>
                <c:pt idx="114" formatCode="General">
                  <c:v>83.33</c:v>
                </c:pt>
                <c:pt idx="115" formatCode="General">
                  <c:v>42.94</c:v>
                </c:pt>
                <c:pt idx="116" formatCode="General">
                  <c:v>43.84</c:v>
                </c:pt>
                <c:pt idx="117" formatCode="General">
                  <c:v>0.83</c:v>
                </c:pt>
                <c:pt idx="118" formatCode="General">
                  <c:v>0</c:v>
                </c:pt>
                <c:pt idx="119" formatCode="General">
                  <c:v>4.08</c:v>
                </c:pt>
                <c:pt idx="120" formatCode="General">
                  <c:v>103.57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7C-8346-8525-211A421D0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86394991"/>
        <c:axId val="1785518415"/>
      </c:barChart>
      <c:lineChart>
        <c:grouping val="standard"/>
        <c:varyColors val="0"/>
        <c:ser>
          <c:idx val="1"/>
          <c:order val="0"/>
          <c:tx>
            <c:v>Ground-based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FinalResults!$G$2:$G$122</c:f>
              <c:numCache>
                <c:formatCode>General</c:formatCode>
                <c:ptCount val="121"/>
                <c:pt idx="0">
                  <c:v>92</c:v>
                </c:pt>
                <c:pt idx="1">
                  <c:v>93</c:v>
                </c:pt>
                <c:pt idx="2">
                  <c:v>94</c:v>
                </c:pt>
                <c:pt idx="3">
                  <c:v>95</c:v>
                </c:pt>
                <c:pt idx="4">
                  <c:v>96</c:v>
                </c:pt>
                <c:pt idx="5">
                  <c:v>97</c:v>
                </c:pt>
                <c:pt idx="6">
                  <c:v>98</c:v>
                </c:pt>
                <c:pt idx="7">
                  <c:v>99</c:v>
                </c:pt>
                <c:pt idx="8">
                  <c:v>100</c:v>
                </c:pt>
                <c:pt idx="9">
                  <c:v>101</c:v>
                </c:pt>
                <c:pt idx="10">
                  <c:v>102</c:v>
                </c:pt>
                <c:pt idx="11">
                  <c:v>103</c:v>
                </c:pt>
                <c:pt idx="12">
                  <c:v>104</c:v>
                </c:pt>
                <c:pt idx="13">
                  <c:v>105</c:v>
                </c:pt>
                <c:pt idx="14">
                  <c:v>106</c:v>
                </c:pt>
                <c:pt idx="15">
                  <c:v>107</c:v>
                </c:pt>
                <c:pt idx="16">
                  <c:v>108</c:v>
                </c:pt>
                <c:pt idx="17">
                  <c:v>109</c:v>
                </c:pt>
                <c:pt idx="18">
                  <c:v>110</c:v>
                </c:pt>
                <c:pt idx="19">
                  <c:v>111</c:v>
                </c:pt>
                <c:pt idx="20">
                  <c:v>112</c:v>
                </c:pt>
                <c:pt idx="21">
                  <c:v>113</c:v>
                </c:pt>
                <c:pt idx="22">
                  <c:v>114</c:v>
                </c:pt>
                <c:pt idx="23">
                  <c:v>115</c:v>
                </c:pt>
                <c:pt idx="24">
                  <c:v>116</c:v>
                </c:pt>
                <c:pt idx="25">
                  <c:v>117</c:v>
                </c:pt>
                <c:pt idx="26">
                  <c:v>118</c:v>
                </c:pt>
                <c:pt idx="27">
                  <c:v>119</c:v>
                </c:pt>
                <c:pt idx="28">
                  <c:v>120</c:v>
                </c:pt>
                <c:pt idx="29">
                  <c:v>121</c:v>
                </c:pt>
                <c:pt idx="30">
                  <c:v>122</c:v>
                </c:pt>
                <c:pt idx="31">
                  <c:v>123</c:v>
                </c:pt>
                <c:pt idx="32">
                  <c:v>124</c:v>
                </c:pt>
                <c:pt idx="33">
                  <c:v>125</c:v>
                </c:pt>
                <c:pt idx="34">
                  <c:v>126</c:v>
                </c:pt>
                <c:pt idx="35">
                  <c:v>127</c:v>
                </c:pt>
                <c:pt idx="36">
                  <c:v>128</c:v>
                </c:pt>
                <c:pt idx="37">
                  <c:v>129</c:v>
                </c:pt>
                <c:pt idx="38">
                  <c:v>130</c:v>
                </c:pt>
                <c:pt idx="39">
                  <c:v>131</c:v>
                </c:pt>
                <c:pt idx="40">
                  <c:v>132</c:v>
                </c:pt>
                <c:pt idx="41">
                  <c:v>133</c:v>
                </c:pt>
                <c:pt idx="42">
                  <c:v>134</c:v>
                </c:pt>
                <c:pt idx="43">
                  <c:v>135</c:v>
                </c:pt>
                <c:pt idx="44">
                  <c:v>136</c:v>
                </c:pt>
                <c:pt idx="45">
                  <c:v>137</c:v>
                </c:pt>
                <c:pt idx="46">
                  <c:v>138</c:v>
                </c:pt>
                <c:pt idx="47">
                  <c:v>139</c:v>
                </c:pt>
                <c:pt idx="48">
                  <c:v>140</c:v>
                </c:pt>
                <c:pt idx="49">
                  <c:v>141</c:v>
                </c:pt>
                <c:pt idx="50">
                  <c:v>142</c:v>
                </c:pt>
                <c:pt idx="51">
                  <c:v>143</c:v>
                </c:pt>
                <c:pt idx="52">
                  <c:v>144</c:v>
                </c:pt>
                <c:pt idx="53">
                  <c:v>145</c:v>
                </c:pt>
                <c:pt idx="54">
                  <c:v>146</c:v>
                </c:pt>
                <c:pt idx="55">
                  <c:v>147</c:v>
                </c:pt>
                <c:pt idx="56">
                  <c:v>148</c:v>
                </c:pt>
                <c:pt idx="57">
                  <c:v>149</c:v>
                </c:pt>
                <c:pt idx="58">
                  <c:v>150</c:v>
                </c:pt>
                <c:pt idx="59">
                  <c:v>151</c:v>
                </c:pt>
                <c:pt idx="60">
                  <c:v>152</c:v>
                </c:pt>
                <c:pt idx="61">
                  <c:v>153</c:v>
                </c:pt>
                <c:pt idx="62">
                  <c:v>154</c:v>
                </c:pt>
                <c:pt idx="63">
                  <c:v>155</c:v>
                </c:pt>
                <c:pt idx="64">
                  <c:v>156</c:v>
                </c:pt>
                <c:pt idx="65">
                  <c:v>157</c:v>
                </c:pt>
                <c:pt idx="66">
                  <c:v>158</c:v>
                </c:pt>
                <c:pt idx="67">
                  <c:v>159</c:v>
                </c:pt>
                <c:pt idx="68">
                  <c:v>160</c:v>
                </c:pt>
                <c:pt idx="69">
                  <c:v>161</c:v>
                </c:pt>
                <c:pt idx="70">
                  <c:v>162</c:v>
                </c:pt>
                <c:pt idx="71">
                  <c:v>163</c:v>
                </c:pt>
                <c:pt idx="72">
                  <c:v>164</c:v>
                </c:pt>
                <c:pt idx="73">
                  <c:v>165</c:v>
                </c:pt>
                <c:pt idx="74">
                  <c:v>166</c:v>
                </c:pt>
                <c:pt idx="75">
                  <c:v>167</c:v>
                </c:pt>
                <c:pt idx="76">
                  <c:v>168</c:v>
                </c:pt>
                <c:pt idx="77">
                  <c:v>169</c:v>
                </c:pt>
                <c:pt idx="78">
                  <c:v>170</c:v>
                </c:pt>
                <c:pt idx="79">
                  <c:v>171</c:v>
                </c:pt>
                <c:pt idx="80">
                  <c:v>172</c:v>
                </c:pt>
                <c:pt idx="81">
                  <c:v>173</c:v>
                </c:pt>
                <c:pt idx="82">
                  <c:v>174</c:v>
                </c:pt>
                <c:pt idx="83">
                  <c:v>175</c:v>
                </c:pt>
                <c:pt idx="84">
                  <c:v>176</c:v>
                </c:pt>
                <c:pt idx="85">
                  <c:v>177</c:v>
                </c:pt>
                <c:pt idx="86">
                  <c:v>178</c:v>
                </c:pt>
                <c:pt idx="87">
                  <c:v>179</c:v>
                </c:pt>
                <c:pt idx="88">
                  <c:v>180</c:v>
                </c:pt>
                <c:pt idx="89">
                  <c:v>181</c:v>
                </c:pt>
                <c:pt idx="90">
                  <c:v>182</c:v>
                </c:pt>
                <c:pt idx="91">
                  <c:v>183</c:v>
                </c:pt>
                <c:pt idx="92">
                  <c:v>184</c:v>
                </c:pt>
                <c:pt idx="93">
                  <c:v>185</c:v>
                </c:pt>
                <c:pt idx="94">
                  <c:v>186</c:v>
                </c:pt>
                <c:pt idx="95">
                  <c:v>187</c:v>
                </c:pt>
                <c:pt idx="96">
                  <c:v>188</c:v>
                </c:pt>
                <c:pt idx="97">
                  <c:v>189</c:v>
                </c:pt>
                <c:pt idx="98">
                  <c:v>190</c:v>
                </c:pt>
                <c:pt idx="99">
                  <c:v>191</c:v>
                </c:pt>
                <c:pt idx="100">
                  <c:v>192</c:v>
                </c:pt>
                <c:pt idx="101">
                  <c:v>193</c:v>
                </c:pt>
                <c:pt idx="102">
                  <c:v>194</c:v>
                </c:pt>
                <c:pt idx="103">
                  <c:v>195</c:v>
                </c:pt>
                <c:pt idx="104">
                  <c:v>196</c:v>
                </c:pt>
                <c:pt idx="105">
                  <c:v>197</c:v>
                </c:pt>
                <c:pt idx="106">
                  <c:v>198</c:v>
                </c:pt>
                <c:pt idx="107">
                  <c:v>199</c:v>
                </c:pt>
                <c:pt idx="108">
                  <c:v>200</c:v>
                </c:pt>
                <c:pt idx="109">
                  <c:v>201</c:v>
                </c:pt>
                <c:pt idx="110">
                  <c:v>202</c:v>
                </c:pt>
                <c:pt idx="111">
                  <c:v>203</c:v>
                </c:pt>
                <c:pt idx="112">
                  <c:v>205</c:v>
                </c:pt>
                <c:pt idx="113">
                  <c:v>206</c:v>
                </c:pt>
                <c:pt idx="114">
                  <c:v>207</c:v>
                </c:pt>
                <c:pt idx="115">
                  <c:v>208</c:v>
                </c:pt>
                <c:pt idx="116">
                  <c:v>209</c:v>
                </c:pt>
                <c:pt idx="117">
                  <c:v>210</c:v>
                </c:pt>
                <c:pt idx="118">
                  <c:v>211</c:v>
                </c:pt>
                <c:pt idx="119">
                  <c:v>212</c:v>
                </c:pt>
                <c:pt idx="120">
                  <c:v>213</c:v>
                </c:pt>
              </c:numCache>
            </c:numRef>
          </c:cat>
          <c:val>
            <c:numRef>
              <c:f>FinalResults!$M$2:$M$122</c:f>
              <c:numCache>
                <c:formatCode>0.00</c:formatCode>
                <c:ptCount val="121"/>
                <c:pt idx="0">
                  <c:v>47.8887</c:v>
                </c:pt>
                <c:pt idx="1">
                  <c:v>5.9129300000000002</c:v>
                </c:pt>
                <c:pt idx="2">
                  <c:v>5.6527000000000003</c:v>
                </c:pt>
                <c:pt idx="3">
                  <c:v>99.868399999999994</c:v>
                </c:pt>
                <c:pt idx="4">
                  <c:v>80.428100000000001</c:v>
                </c:pt>
                <c:pt idx="5">
                  <c:v>0.84132899999999999</c:v>
                </c:pt>
                <c:pt idx="6">
                  <c:v>74.659300000000002</c:v>
                </c:pt>
                <c:pt idx="7">
                  <c:v>0</c:v>
                </c:pt>
                <c:pt idx="8">
                  <c:v>85.3065</c:v>
                </c:pt>
                <c:pt idx="9">
                  <c:v>98.278499999999994</c:v>
                </c:pt>
                <c:pt idx="10">
                  <c:v>5.2650899999999998</c:v>
                </c:pt>
                <c:pt idx="11">
                  <c:v>99.997200000000007</c:v>
                </c:pt>
                <c:pt idx="12">
                  <c:v>98.622799999999998</c:v>
                </c:pt>
                <c:pt idx="13">
                  <c:v>15.1972</c:v>
                </c:pt>
                <c:pt idx="14">
                  <c:v>9.4259599999999999</c:v>
                </c:pt>
                <c:pt idx="15">
                  <c:v>62.536999999999999</c:v>
                </c:pt>
                <c:pt idx="16">
                  <c:v>36.954900000000002</c:v>
                </c:pt>
                <c:pt idx="17">
                  <c:v>99.758700000000005</c:v>
                </c:pt>
                <c:pt idx="18">
                  <c:v>8.45791</c:v>
                </c:pt>
                <c:pt idx="19">
                  <c:v>100</c:v>
                </c:pt>
                <c:pt idx="20">
                  <c:v>72.124099999999999</c:v>
                </c:pt>
                <c:pt idx="21">
                  <c:v>0</c:v>
                </c:pt>
                <c:pt idx="22">
                  <c:v>100</c:v>
                </c:pt>
                <c:pt idx="23">
                  <c:v>99.999399999999994</c:v>
                </c:pt>
                <c:pt idx="24">
                  <c:v>89.005399999999995</c:v>
                </c:pt>
                <c:pt idx="25">
                  <c:v>99.999600000000001</c:v>
                </c:pt>
                <c:pt idx="26">
                  <c:v>92.081800000000001</c:v>
                </c:pt>
                <c:pt idx="27">
                  <c:v>100</c:v>
                </c:pt>
                <c:pt idx="28">
                  <c:v>66.578999999999994</c:v>
                </c:pt>
                <c:pt idx="29">
                  <c:v>99.418499999999995</c:v>
                </c:pt>
                <c:pt idx="30">
                  <c:v>71.889099999999999</c:v>
                </c:pt>
                <c:pt idx="31">
                  <c:v>34.610300000000002</c:v>
                </c:pt>
                <c:pt idx="32">
                  <c:v>99.954999999999998</c:v>
                </c:pt>
                <c:pt idx="33">
                  <c:v>4.2756999999999996</c:v>
                </c:pt>
                <c:pt idx="34">
                  <c:v>99.999600000000001</c:v>
                </c:pt>
                <c:pt idx="35">
                  <c:v>99.999799999999993</c:v>
                </c:pt>
                <c:pt idx="36">
                  <c:v>0</c:v>
                </c:pt>
                <c:pt idx="37">
                  <c:v>99.999799999999993</c:v>
                </c:pt>
                <c:pt idx="38">
                  <c:v>66.765299999999996</c:v>
                </c:pt>
                <c:pt idx="39">
                  <c:v>0</c:v>
                </c:pt>
                <c:pt idx="40">
                  <c:v>39.387999999999998</c:v>
                </c:pt>
                <c:pt idx="41">
                  <c:v>60.1614</c:v>
                </c:pt>
                <c:pt idx="42">
                  <c:v>3.65408</c:v>
                </c:pt>
                <c:pt idx="43">
                  <c:v>97.182900000000004</c:v>
                </c:pt>
                <c:pt idx="44">
                  <c:v>85.026300000000006</c:v>
                </c:pt>
                <c:pt idx="45">
                  <c:v>4.6372400000000003</c:v>
                </c:pt>
                <c:pt idx="46">
                  <c:v>99.997699999999995</c:v>
                </c:pt>
                <c:pt idx="47">
                  <c:v>100</c:v>
                </c:pt>
                <c:pt idx="48">
                  <c:v>95.075299999999999</c:v>
                </c:pt>
                <c:pt idx="49">
                  <c:v>99.984300000000005</c:v>
                </c:pt>
                <c:pt idx="50">
                  <c:v>99.339399999999998</c:v>
                </c:pt>
                <c:pt idx="51">
                  <c:v>99.979100000000003</c:v>
                </c:pt>
                <c:pt idx="52">
                  <c:v>49.153100000000002</c:v>
                </c:pt>
                <c:pt idx="53">
                  <c:v>100</c:v>
                </c:pt>
                <c:pt idx="54">
                  <c:v>99.540199999999999</c:v>
                </c:pt>
                <c:pt idx="55">
                  <c:v>44.225499999999997</c:v>
                </c:pt>
                <c:pt idx="56">
                  <c:v>90.876800000000003</c:v>
                </c:pt>
                <c:pt idx="57">
                  <c:v>99.996399999999994</c:v>
                </c:pt>
                <c:pt idx="58">
                  <c:v>97.716300000000004</c:v>
                </c:pt>
                <c:pt idx="59">
                  <c:v>26.230499999999999</c:v>
                </c:pt>
                <c:pt idx="60">
                  <c:v>8.0545100000000005</c:v>
                </c:pt>
                <c:pt idx="61">
                  <c:v>2.24884</c:v>
                </c:pt>
                <c:pt idx="62">
                  <c:v>99.956800000000001</c:v>
                </c:pt>
                <c:pt idx="63">
                  <c:v>97.850499999999997</c:v>
                </c:pt>
                <c:pt idx="64">
                  <c:v>20.754300000000001</c:v>
                </c:pt>
                <c:pt idx="65">
                  <c:v>71.281000000000006</c:v>
                </c:pt>
                <c:pt idx="66">
                  <c:v>88.196200000000005</c:v>
                </c:pt>
                <c:pt idx="67">
                  <c:v>14.246700000000001</c:v>
                </c:pt>
                <c:pt idx="68">
                  <c:v>0</c:v>
                </c:pt>
                <c:pt idx="69">
                  <c:v>3.5357799999999999</c:v>
                </c:pt>
                <c:pt idx="70">
                  <c:v>74.828500000000005</c:v>
                </c:pt>
                <c:pt idx="71">
                  <c:v>82.939899999999994</c:v>
                </c:pt>
                <c:pt idx="72">
                  <c:v>0</c:v>
                </c:pt>
                <c:pt idx="73">
                  <c:v>6.9717599999999997</c:v>
                </c:pt>
                <c:pt idx="74">
                  <c:v>0.49701499999999998</c:v>
                </c:pt>
                <c:pt idx="75">
                  <c:v>59.759399999999999</c:v>
                </c:pt>
                <c:pt idx="76">
                  <c:v>80.956299999999999</c:v>
                </c:pt>
                <c:pt idx="77">
                  <c:v>99.998900000000006</c:v>
                </c:pt>
                <c:pt idx="78">
                  <c:v>61.869900000000001</c:v>
                </c:pt>
                <c:pt idx="79">
                  <c:v>97.6614</c:v>
                </c:pt>
                <c:pt idx="80">
                  <c:v>99.931700000000006</c:v>
                </c:pt>
                <c:pt idx="81">
                  <c:v>66.980900000000005</c:v>
                </c:pt>
                <c:pt idx="82">
                  <c:v>70.266999999999996</c:v>
                </c:pt>
                <c:pt idx="83">
                  <c:v>33.045099999999998</c:v>
                </c:pt>
                <c:pt idx="84">
                  <c:v>2.7967599999999999</c:v>
                </c:pt>
                <c:pt idx="85">
                  <c:v>35.916200000000003</c:v>
                </c:pt>
                <c:pt idx="86">
                  <c:v>0</c:v>
                </c:pt>
                <c:pt idx="87">
                  <c:v>53.192100000000003</c:v>
                </c:pt>
                <c:pt idx="88">
                  <c:v>69.222700000000003</c:v>
                </c:pt>
                <c:pt idx="89">
                  <c:v>2.1831999999999998</c:v>
                </c:pt>
                <c:pt idx="90">
                  <c:v>1.8825000000000001</c:v>
                </c:pt>
                <c:pt idx="91">
                  <c:v>79.602400000000003</c:v>
                </c:pt>
                <c:pt idx="92">
                  <c:v>39.775399999999998</c:v>
                </c:pt>
                <c:pt idx="93">
                  <c:v>0</c:v>
                </c:pt>
                <c:pt idx="94">
                  <c:v>26.1144</c:v>
                </c:pt>
                <c:pt idx="95">
                  <c:v>37.690300000000001</c:v>
                </c:pt>
                <c:pt idx="96">
                  <c:v>31.600200000000001</c:v>
                </c:pt>
                <c:pt idx="97">
                  <c:v>100</c:v>
                </c:pt>
                <c:pt idx="98">
                  <c:v>46.930199999999999</c:v>
                </c:pt>
                <c:pt idx="99">
                  <c:v>51.325699999999998</c:v>
                </c:pt>
                <c:pt idx="100">
                  <c:v>87.111900000000006</c:v>
                </c:pt>
                <c:pt idx="101">
                  <c:v>94.581699999999998</c:v>
                </c:pt>
                <c:pt idx="102">
                  <c:v>20.1023</c:v>
                </c:pt>
                <c:pt idx="103">
                  <c:v>10.2967</c:v>
                </c:pt>
                <c:pt idx="104">
                  <c:v>0.32134000000000001</c:v>
                </c:pt>
                <c:pt idx="105">
                  <c:v>60.037500000000001</c:v>
                </c:pt>
                <c:pt idx="106">
                  <c:v>96.993099999999998</c:v>
                </c:pt>
                <c:pt idx="107">
                  <c:v>71.531700000000001</c:v>
                </c:pt>
                <c:pt idx="108">
                  <c:v>0</c:v>
                </c:pt>
                <c:pt idx="109">
                  <c:v>40.703800000000001</c:v>
                </c:pt>
                <c:pt idx="110">
                  <c:v>65.816000000000003</c:v>
                </c:pt>
                <c:pt idx="111">
                  <c:v>1.2604500000000001</c:v>
                </c:pt>
                <c:pt idx="112">
                  <c:v>76.468699999999998</c:v>
                </c:pt>
                <c:pt idx="113">
                  <c:v>99.9983</c:v>
                </c:pt>
                <c:pt idx="114">
                  <c:v>29.946999999999999</c:v>
                </c:pt>
                <c:pt idx="115">
                  <c:v>14.2103</c:v>
                </c:pt>
                <c:pt idx="116">
                  <c:v>3.1831999999999998</c:v>
                </c:pt>
                <c:pt idx="117">
                  <c:v>1.02885</c:v>
                </c:pt>
                <c:pt idx="118">
                  <c:v>0</c:v>
                </c:pt>
                <c:pt idx="119">
                  <c:v>4.25258</c:v>
                </c:pt>
                <c:pt idx="120">
                  <c:v>99.238399999999999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7C-8346-8525-211A421D0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6394991"/>
        <c:axId val="1785518415"/>
      </c:lineChart>
      <c:catAx>
        <c:axId val="17863949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DOY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518415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178551841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Cloud proportion, %</a:t>
                </a:r>
              </a:p>
            </c:rich>
          </c:tx>
          <c:layout>
            <c:manualLayout>
              <c:xMode val="edge"/>
              <c:yMode val="edge"/>
              <c:x val="1.8153699978773513E-3"/>
              <c:y val="0.227160078044136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394991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172102369969001"/>
          <c:y val="0.90798556430446198"/>
          <c:w val="0.30613318660253791"/>
          <c:h val="7.8799038442447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109DA-CA38-284F-8CAE-07599D8262B2}" type="datetimeFigureOut">
              <a:rPr lang="en-US" smtClean="0"/>
              <a:t>5/25/21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3EF1C-A7FA-864D-B1D7-58AE7DF42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6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71F9112-749A-45C2-BB73-732CC7281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24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4677D682-60E1-0841-89BB-4B3DA56AFB2A}" type="slidenum">
              <a:rPr lang="en-US">
                <a:latin typeface="Arial" charset="0"/>
              </a:rPr>
              <a:pPr eaLnBrk="1" hangingPunct="1"/>
              <a:t>2</a:t>
            </a:fld>
            <a:endParaRPr lang="en-US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37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44D99-F386-9B4B-99B1-2E1EA72495D2}" type="slidenum">
              <a:rPr lang="en-US"/>
              <a:pPr/>
              <a:t>5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EA175-A202-C147-B3EF-DD799449CB35}" type="slidenum">
              <a:rPr lang="en-US"/>
              <a:pPr/>
              <a:t>6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B31AF-D694-42FA-923D-8E828B07E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E8B9-CAF6-4ABC-B625-69718ABB7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32911-AAC3-473B-B937-8143A35C8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6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5BAC0-4C1C-427F-B203-69BE39CD2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CB063-0666-4782-98B9-C2A195AA8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14F4B-F229-422E-8AB9-BE8A22A7C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A74C-B54E-424B-AEA9-E9240337F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769C-4F98-40DD-A423-09C8990A3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E8007-488C-4C29-A1EE-FEDD16E10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6C154-D789-44E4-A8B1-074A49185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F2DD5-1301-43E9-AB8D-FEC7857C4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71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lang="en-US" sz="1400" smtClean="0">
                <a:effectLst/>
              </a:defRPr>
            </a:lvl1pPr>
          </a:lstStyle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  <p:pic>
        <p:nvPicPr>
          <p:cNvPr id="8" name="Picture 475" descr="3dmeatbal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1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Ferran.Gascon@esa.int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chart" Target="../charts/chart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odis-sr.ltdri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springer.com/series/6477" TargetMode="Externa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475567-08FD-8C42-983C-BDAB53213642}"/>
              </a:ext>
            </a:extLst>
          </p:cNvPr>
          <p:cNvSpPr/>
          <p:nvPr/>
        </p:nvSpPr>
        <p:spPr>
          <a:xfrm>
            <a:off x="504496" y="2337299"/>
            <a:ext cx="793793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MODIS/VIIRS Surface Reflectance Validation</a:t>
            </a: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Eric Vermote</a:t>
            </a:r>
            <a:r>
              <a:rPr lang="en-US" sz="1500" baseline="30000" dirty="0"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500" dirty="0"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al.</a:t>
            </a: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500" baseline="30000" dirty="0"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500" dirty="0"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NASA/GSFC Code 619, Greenbelt, MD 20771, USA</a:t>
            </a: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5A219-FCD2-6A4E-A40C-E2FE216037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49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6A96-FDD9-034C-A8DD-E76D11C9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BDRF Normalization enables large scale cross comparison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09765-FC04-9F4B-832A-AF675D25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  <p:pic>
        <p:nvPicPr>
          <p:cNvPr id="6" name="Picture 5" descr="Chart, line chart, histogram&#10;&#10;Description automatically generated">
            <a:extLst>
              <a:ext uri="{FF2B5EF4-FFF2-40B4-BE49-F238E27FC236}">
                <a16:creationId xmlns:a16="http://schemas.microsoft.com/office/drawing/2014/main" id="{3EDB2CED-F605-1D40-85FD-4FA54D5E6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420840"/>
            <a:ext cx="6324600" cy="4902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B18351-86C7-D144-BEF0-8AF2411733D7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67" b="8497"/>
          <a:stretch/>
        </p:blipFill>
        <p:spPr bwMode="auto">
          <a:xfrm>
            <a:off x="6308090" y="1219200"/>
            <a:ext cx="2471420" cy="1494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C2C981-FFD1-9540-99CB-B94A15E4D9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531" y="2713990"/>
            <a:ext cx="2432269" cy="1824202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E5F4419A-F502-FE4A-BFA1-C69F3D822C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828" y="4619923"/>
            <a:ext cx="2441448" cy="183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8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371600"/>
            <a:ext cx="5257800" cy="4038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5562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“preliminary” analysis of OLI SR performance in the red band over AERONET  is very similar to MODIS Collection 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9144000" cy="476250"/>
          </a:xfrm>
        </p:spPr>
        <p:txBody>
          <a:bodyPr/>
          <a:lstStyle/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3200" b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Evaluation of the performance </a:t>
            </a:r>
            <a:r>
              <a:rPr lang="en-US" sz="3200" b="0">
                <a:effectLst>
                  <a:outerShdw blurRad="38100" dist="38100" dir="2700000" algn="tl">
                    <a:srgbClr val="DDDDDD"/>
                  </a:outerShdw>
                </a:effectLst>
              </a:rPr>
              <a:t>of Landsat8</a:t>
            </a:r>
            <a:endParaRPr lang="en-US" sz="3200" b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2161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237311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683170"/>
            <a:ext cx="9036496" cy="55541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/>
              <a:t>ACIX is an international collaborative initiative to inter-compare a set of atmospheric correction (AC) processors for high-spatial resolution optical sensors. The exercise will focus on Landsat-8 and Sentinel-2 imagery over a set of test areas. The inter-comparison of the derived Bottom-of-Atmosphere (BOA) products is expected to contribute to the understanding of the different uncertainty contributors and help in improving the AC processors</a:t>
            </a:r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0" y="1138109"/>
            <a:ext cx="9144000" cy="113876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tmospheric</a:t>
            </a:r>
            <a:r>
              <a:rPr lang="en-US" sz="2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orrection</a:t>
            </a:r>
            <a:r>
              <a:rPr lang="en-US" sz="2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nter-comparison</a:t>
            </a:r>
            <a:r>
              <a:rPr lang="en-US" sz="2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1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000" b="1" spc="1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spc="1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ercise</a:t>
            </a:r>
            <a:endParaRPr lang="en-US" sz="2400" b="1" spc="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4793087"/>
            <a:ext cx="7776864" cy="1012177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 Doxani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Serco for ESA/ESRIN,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Georgia.Doxani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@esa.int</a:t>
            </a: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Ferran Gascon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ESA/ESRIN, 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Ferran.Gascon@esa.int</a:t>
            </a: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Jean-Claude Roger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University of Maryland/NASA 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jean-claude.roger@nasa.gov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Vermote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NASA,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eric.f.vermote@nasa.gov</a:t>
            </a: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5896" y="725795"/>
            <a:ext cx="23038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ACIX</a:t>
            </a:r>
            <a:r>
              <a:rPr lang="en-US" sz="4400" b="1" spc="30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-II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576" y="19878"/>
            <a:ext cx="1029313" cy="407608"/>
          </a:xfrm>
          <a:prstGeom prst="rect">
            <a:avLst/>
          </a:prstGeom>
        </p:spPr>
      </p:pic>
      <p:sp>
        <p:nvSpPr>
          <p:cNvPr id="14" name="Title 3"/>
          <p:cNvSpPr txBox="1">
            <a:spLocks/>
          </p:cNvSpPr>
          <p:nvPr/>
        </p:nvSpPr>
        <p:spPr>
          <a:xfrm>
            <a:off x="200559" y="624483"/>
            <a:ext cx="5528969" cy="5847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defTabSz="914355">
              <a:defRPr/>
            </a:pPr>
            <a:r>
              <a:rPr lang="en-US" sz="2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</a:rPr>
              <a:t> </a:t>
            </a:r>
            <a:r>
              <a:rPr lang="en-US" sz="40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venir"/>
              </a:rPr>
              <a:t>ACIX-I</a:t>
            </a:r>
            <a:endParaRPr lang="en-US" sz="36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Avenir"/>
              <a:cs typeface="Avenir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56010" y="1321149"/>
            <a:ext cx="1255825" cy="4"/>
          </a:xfrm>
          <a:prstGeom prst="line">
            <a:avLst/>
          </a:prstGeom>
          <a:noFill/>
          <a:ln w="571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7490EA6F-B661-F246-B480-EA9C8C91D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474" y="9277"/>
            <a:ext cx="1137012" cy="4076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DC8B19-BFE0-4342-AF5C-62775B5BFE07}"/>
              </a:ext>
            </a:extLst>
          </p:cNvPr>
          <p:cNvSpPr txBox="1"/>
          <p:nvPr/>
        </p:nvSpPr>
        <p:spPr>
          <a:xfrm>
            <a:off x="963855" y="4057646"/>
            <a:ext cx="1625941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>
                <a:latin typeface="Avenir" panose="02000503020000020003" pitchFamily="2" charset="0"/>
              </a:rPr>
              <a:t>Developer Teams</a:t>
            </a:r>
            <a:r>
              <a:rPr lang="en-GB" sz="1200" dirty="0">
                <a:latin typeface="Avenir" panose="02000503020000020003" pitchFamily="2" charset="0"/>
              </a:rPr>
              <a:t> </a:t>
            </a:r>
          </a:p>
          <a:p>
            <a:pPr algn="ctr"/>
            <a:r>
              <a:rPr lang="en-GB" sz="1200" dirty="0">
                <a:latin typeface="Avenir" panose="02000503020000020003" pitchFamily="2" charset="0"/>
              </a:rPr>
              <a:t>from various Space Agencies, R&amp;D Companies, </a:t>
            </a:r>
          </a:p>
          <a:p>
            <a:pPr algn="ctr"/>
            <a:r>
              <a:rPr lang="en-GB" sz="1200" dirty="0">
                <a:latin typeface="Avenir" panose="02000503020000020003" pitchFamily="2" charset="0"/>
              </a:rPr>
              <a:t>Research Institutes </a:t>
            </a:r>
          </a:p>
          <a:p>
            <a:pPr algn="ctr"/>
            <a:r>
              <a:rPr lang="en-GB" sz="1200" dirty="0">
                <a:latin typeface="Avenir" panose="02000503020000020003" pitchFamily="2" charset="0"/>
              </a:rPr>
              <a:t>and Universities</a:t>
            </a:r>
            <a:endParaRPr lang="en-GB" sz="900" dirty="0">
              <a:latin typeface="Avenir" panose="02000503020000020003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17F0D6-DF84-504D-9B34-5D608D71B3F0}"/>
              </a:ext>
            </a:extLst>
          </p:cNvPr>
          <p:cNvSpPr/>
          <p:nvPr/>
        </p:nvSpPr>
        <p:spPr>
          <a:xfrm>
            <a:off x="1236825" y="2865751"/>
            <a:ext cx="1080000" cy="1080000"/>
          </a:xfrm>
          <a:prstGeom prst="ellipse">
            <a:avLst/>
          </a:prstGeom>
          <a:solidFill>
            <a:srgbClr val="00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/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F41D26-F1BC-B145-88B3-B2B51283E838}"/>
              </a:ext>
            </a:extLst>
          </p:cNvPr>
          <p:cNvSpPr txBox="1"/>
          <p:nvPr/>
        </p:nvSpPr>
        <p:spPr>
          <a:xfrm>
            <a:off x="2965044" y="4057646"/>
            <a:ext cx="155949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>
                <a:latin typeface="Avenir" panose="02000503020000020003" pitchFamily="2" charset="0"/>
              </a:rPr>
              <a:t>Study Sites</a:t>
            </a:r>
            <a:r>
              <a:rPr lang="en-GB" sz="1200" dirty="0">
                <a:latin typeface="Avenir" panose="02000503020000020003" pitchFamily="2" charset="0"/>
              </a:rPr>
              <a:t> </a:t>
            </a:r>
          </a:p>
          <a:p>
            <a:pPr algn="ctr"/>
            <a:r>
              <a:rPr lang="en-GB" sz="1200" dirty="0">
                <a:latin typeface="Avenir" panose="02000503020000020003" pitchFamily="2" charset="0"/>
              </a:rPr>
              <a:t>spread worldwide based on the AERONET stations</a:t>
            </a:r>
            <a:endParaRPr lang="en-GB" sz="900" dirty="0">
              <a:latin typeface="Avenir" panose="02000503020000020003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253FEEE-83E7-954D-9C0C-D6DFF4D204E9}"/>
              </a:ext>
            </a:extLst>
          </p:cNvPr>
          <p:cNvSpPr/>
          <p:nvPr/>
        </p:nvSpPr>
        <p:spPr>
          <a:xfrm>
            <a:off x="3204789" y="2865751"/>
            <a:ext cx="1080000" cy="1080000"/>
          </a:xfrm>
          <a:prstGeom prst="ellipse">
            <a:avLst/>
          </a:prstGeom>
          <a:solidFill>
            <a:srgbClr val="1666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/>
              <a:t>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9EE0E7-1C19-9F48-B855-2C760A4C4660}"/>
              </a:ext>
            </a:extLst>
          </p:cNvPr>
          <p:cNvSpPr txBox="1"/>
          <p:nvPr/>
        </p:nvSpPr>
        <p:spPr>
          <a:xfrm>
            <a:off x="6973490" y="4124502"/>
            <a:ext cx="155949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>
                <a:latin typeface="Avenir" panose="02000503020000020003" pitchFamily="2" charset="0"/>
              </a:rPr>
              <a:t>Months</a:t>
            </a:r>
            <a:endParaRPr lang="en-GB" sz="1200" dirty="0">
              <a:latin typeface="Avenir" panose="02000503020000020003" pitchFamily="2" charset="0"/>
            </a:endParaRPr>
          </a:p>
          <a:p>
            <a:pPr algn="ctr"/>
            <a:r>
              <a:rPr lang="en-GB" sz="1200" dirty="0">
                <a:latin typeface="Avenir" panose="02000503020000020003" pitchFamily="2" charset="0"/>
              </a:rPr>
              <a:t>to complete the exercise and publish the results in a scientific journal</a:t>
            </a:r>
            <a:endParaRPr lang="en-GB" sz="900" dirty="0">
              <a:latin typeface="Avenir" panose="02000503020000020003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3D5FA25-7F83-D844-BE0E-EE4FC09645B8}"/>
              </a:ext>
            </a:extLst>
          </p:cNvPr>
          <p:cNvSpPr/>
          <p:nvPr/>
        </p:nvSpPr>
        <p:spPr>
          <a:xfrm>
            <a:off x="7213235" y="2893272"/>
            <a:ext cx="1080000" cy="1080000"/>
          </a:xfrm>
          <a:prstGeom prst="ellipse">
            <a:avLst/>
          </a:prstGeom>
          <a:solidFill>
            <a:srgbClr val="A9B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/>
              <a:t>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58457C-E53E-4445-B853-0C7D403EB7B1}"/>
              </a:ext>
            </a:extLst>
          </p:cNvPr>
          <p:cNvSpPr txBox="1"/>
          <p:nvPr/>
        </p:nvSpPr>
        <p:spPr>
          <a:xfrm>
            <a:off x="4869661" y="4057646"/>
            <a:ext cx="155949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>
                <a:latin typeface="Avenir" panose="02000503020000020003" pitchFamily="2" charset="0"/>
              </a:rPr>
              <a:t>Image Scenes</a:t>
            </a:r>
          </a:p>
          <a:p>
            <a:pPr algn="ctr"/>
            <a:r>
              <a:rPr lang="en-GB" sz="1200" dirty="0">
                <a:latin typeface="Avenir" panose="02000503020000020003" pitchFamily="2" charset="0"/>
              </a:rPr>
              <a:t>processed acquired by Sentinel-2 and Landsat-8 </a:t>
            </a:r>
            <a:endParaRPr lang="en-GB" sz="900" dirty="0">
              <a:latin typeface="Avenir" panose="02000503020000020003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A35E60F-E950-4240-84A9-03C2BAC3B126}"/>
              </a:ext>
            </a:extLst>
          </p:cNvPr>
          <p:cNvSpPr/>
          <p:nvPr/>
        </p:nvSpPr>
        <p:spPr>
          <a:xfrm>
            <a:off x="5188114" y="2865751"/>
            <a:ext cx="1080000" cy="1080000"/>
          </a:xfrm>
          <a:prstGeom prst="ellipse">
            <a:avLst/>
          </a:prstGeom>
          <a:solidFill>
            <a:srgbClr val="598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5E0690C-52A1-EF48-9ECD-A972B0D48CA6}"/>
              </a:ext>
            </a:extLst>
          </p:cNvPr>
          <p:cNvSpPr>
            <a:spLocks/>
          </p:cNvSpPr>
          <p:nvPr/>
        </p:nvSpPr>
        <p:spPr>
          <a:xfrm>
            <a:off x="2471485" y="3268877"/>
            <a:ext cx="270000" cy="270000"/>
          </a:xfrm>
          <a:prstGeom prst="ellipse">
            <a:avLst/>
          </a:prstGeom>
          <a:solidFill>
            <a:srgbClr val="00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24BD09C-D917-0D45-A25D-806FFB0AF514}"/>
              </a:ext>
            </a:extLst>
          </p:cNvPr>
          <p:cNvSpPr/>
          <p:nvPr/>
        </p:nvSpPr>
        <p:spPr>
          <a:xfrm>
            <a:off x="2776823" y="3268878"/>
            <a:ext cx="270000" cy="270000"/>
          </a:xfrm>
          <a:prstGeom prst="ellipse">
            <a:avLst/>
          </a:prstGeom>
          <a:solidFill>
            <a:srgbClr val="1666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E620DE6-A00B-1348-AA87-95BE55582C27}"/>
              </a:ext>
            </a:extLst>
          </p:cNvPr>
          <p:cNvSpPr/>
          <p:nvPr/>
        </p:nvSpPr>
        <p:spPr>
          <a:xfrm>
            <a:off x="4442755" y="3268877"/>
            <a:ext cx="270000" cy="270000"/>
          </a:xfrm>
          <a:prstGeom prst="ellipse">
            <a:avLst/>
          </a:prstGeom>
          <a:solidFill>
            <a:srgbClr val="1666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A71D130-B581-934B-8126-11627568ECA4}"/>
              </a:ext>
            </a:extLst>
          </p:cNvPr>
          <p:cNvSpPr/>
          <p:nvPr/>
        </p:nvSpPr>
        <p:spPr>
          <a:xfrm>
            <a:off x="4748094" y="3268877"/>
            <a:ext cx="270000" cy="270000"/>
          </a:xfrm>
          <a:prstGeom prst="ellipse">
            <a:avLst/>
          </a:prstGeom>
          <a:solidFill>
            <a:srgbClr val="598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9219139-3D59-1F4E-B5F4-17D7F13DDA64}"/>
              </a:ext>
            </a:extLst>
          </p:cNvPr>
          <p:cNvSpPr/>
          <p:nvPr/>
        </p:nvSpPr>
        <p:spPr>
          <a:xfrm>
            <a:off x="6458842" y="3270751"/>
            <a:ext cx="270000" cy="270000"/>
          </a:xfrm>
          <a:prstGeom prst="ellipse">
            <a:avLst/>
          </a:prstGeom>
          <a:solidFill>
            <a:srgbClr val="598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7B4238A-661D-9F48-9FBD-F67A76C77E84}"/>
              </a:ext>
            </a:extLst>
          </p:cNvPr>
          <p:cNvSpPr/>
          <p:nvPr/>
        </p:nvSpPr>
        <p:spPr>
          <a:xfrm>
            <a:off x="6764180" y="3270751"/>
            <a:ext cx="270000" cy="270000"/>
          </a:xfrm>
          <a:prstGeom prst="ellipse">
            <a:avLst/>
          </a:prstGeom>
          <a:solidFill>
            <a:srgbClr val="A9B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476C5B-971F-ED47-AB65-9E34C88C9A29}"/>
              </a:ext>
            </a:extLst>
          </p:cNvPr>
          <p:cNvSpPr txBox="1"/>
          <p:nvPr/>
        </p:nvSpPr>
        <p:spPr>
          <a:xfrm>
            <a:off x="5188115" y="3126879"/>
            <a:ext cx="1115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lt1"/>
                </a:solidFill>
                <a:latin typeface="+mn-lt"/>
              </a:rPr>
              <a:t>200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2C91C2-15D2-1E41-B3FD-F1D4E2BBB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1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3">
            <a:extLst>
              <a:ext uri="{FF2B5EF4-FFF2-40B4-BE49-F238E27FC236}">
                <a16:creationId xmlns:a16="http://schemas.microsoft.com/office/drawing/2014/main" id="{2C733ABC-AC64-5D42-A4DA-7BBBA728D053}"/>
              </a:ext>
            </a:extLst>
          </p:cNvPr>
          <p:cNvSpPr txBox="1">
            <a:spLocks/>
          </p:cNvSpPr>
          <p:nvPr/>
        </p:nvSpPr>
        <p:spPr>
          <a:xfrm>
            <a:off x="18704" y="652316"/>
            <a:ext cx="5528969" cy="5847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defTabSz="914355">
              <a:defRPr/>
            </a:pPr>
            <a:r>
              <a:rPr lang="en-US" sz="2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</a:rPr>
              <a:t> </a:t>
            </a:r>
            <a:r>
              <a:rPr lang="en-US" sz="40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venir"/>
              </a:rPr>
              <a:t>ACIX-II -Land</a:t>
            </a:r>
            <a:endParaRPr lang="en-US" sz="36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Avenir"/>
              <a:cs typeface="Avenir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C3ED4FE-7DC7-104C-9196-9D7BC2954BB2}"/>
              </a:ext>
            </a:extLst>
          </p:cNvPr>
          <p:cNvCxnSpPr/>
          <p:nvPr/>
        </p:nvCxnSpPr>
        <p:spPr>
          <a:xfrm>
            <a:off x="930630" y="2300396"/>
            <a:ext cx="1255825" cy="4"/>
          </a:xfrm>
          <a:prstGeom prst="line">
            <a:avLst/>
          </a:prstGeom>
          <a:noFill/>
          <a:ln w="571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752D1C5-8DAE-A044-BB2E-773E07B66AB9}"/>
              </a:ext>
            </a:extLst>
          </p:cNvPr>
          <p:cNvSpPr txBox="1"/>
          <p:nvPr/>
        </p:nvSpPr>
        <p:spPr>
          <a:xfrm>
            <a:off x="818482" y="3921976"/>
            <a:ext cx="15661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latin typeface="Avenir" panose="02000503020000020003" pitchFamily="2" charset="0"/>
              </a:rPr>
              <a:t>Developer Teams</a:t>
            </a:r>
            <a:r>
              <a:rPr lang="en-GB" sz="1050" dirty="0">
                <a:latin typeface="Avenir" panose="02000503020000020003" pitchFamily="2" charset="0"/>
              </a:rPr>
              <a:t> </a:t>
            </a:r>
          </a:p>
          <a:p>
            <a:pPr algn="ctr"/>
            <a:r>
              <a:rPr lang="en-GB" sz="1050" dirty="0">
                <a:latin typeface="Avenir" panose="02000503020000020003" pitchFamily="2" charset="0"/>
              </a:rPr>
              <a:t>from various Space Agencies, R&amp;D Companies, </a:t>
            </a:r>
          </a:p>
          <a:p>
            <a:pPr algn="ctr"/>
            <a:r>
              <a:rPr lang="en-GB" sz="1050" dirty="0">
                <a:latin typeface="Avenir" panose="02000503020000020003" pitchFamily="2" charset="0"/>
              </a:rPr>
              <a:t>Research Institutes </a:t>
            </a:r>
          </a:p>
          <a:p>
            <a:pPr algn="ctr"/>
            <a:r>
              <a:rPr lang="en-GB" sz="1050" dirty="0">
                <a:latin typeface="Avenir" panose="02000503020000020003" pitchFamily="2" charset="0"/>
              </a:rPr>
              <a:t>and Universities</a:t>
            </a:r>
            <a:endParaRPr lang="en-GB" sz="750" dirty="0">
              <a:latin typeface="Avenir" panose="02000503020000020003" pitchFamily="2" charset="0"/>
            </a:endParaRPr>
          </a:p>
        </p:txBody>
      </p:sp>
      <p:sp>
        <p:nvSpPr>
          <p:cNvPr id="30" name="Oval 29">
            <a:hlinkClick r:id="rId3" action="ppaction://hlinksldjump"/>
            <a:extLst>
              <a:ext uri="{FF2B5EF4-FFF2-40B4-BE49-F238E27FC236}">
                <a16:creationId xmlns:a16="http://schemas.microsoft.com/office/drawing/2014/main" id="{BBA07E5F-CF5D-374B-9EAB-FC93E28C3D3C}"/>
              </a:ext>
            </a:extLst>
          </p:cNvPr>
          <p:cNvSpPr>
            <a:spLocks noChangeAspect="1"/>
          </p:cNvSpPr>
          <p:nvPr/>
        </p:nvSpPr>
        <p:spPr>
          <a:xfrm>
            <a:off x="1058610" y="2754679"/>
            <a:ext cx="1093824" cy="1093824"/>
          </a:xfrm>
          <a:prstGeom prst="ellipse">
            <a:avLst/>
          </a:prstGeom>
          <a:solidFill>
            <a:srgbClr val="00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13</a:t>
            </a:r>
          </a:p>
        </p:txBody>
      </p:sp>
      <p:sp>
        <p:nvSpPr>
          <p:cNvPr id="43" name="Oval 42">
            <a:hlinkClick r:id="rId4" action="ppaction://hlinksldjump"/>
            <a:extLst>
              <a:ext uri="{FF2B5EF4-FFF2-40B4-BE49-F238E27FC236}">
                <a16:creationId xmlns:a16="http://schemas.microsoft.com/office/drawing/2014/main" id="{E1F66576-392C-D846-8465-896E9B123F58}"/>
              </a:ext>
            </a:extLst>
          </p:cNvPr>
          <p:cNvSpPr>
            <a:spLocks noChangeAspect="1"/>
          </p:cNvSpPr>
          <p:nvPr/>
        </p:nvSpPr>
        <p:spPr>
          <a:xfrm>
            <a:off x="3166316" y="2754679"/>
            <a:ext cx="1093824" cy="1093824"/>
          </a:xfrm>
          <a:prstGeom prst="ellipse">
            <a:avLst/>
          </a:prstGeom>
          <a:solidFill>
            <a:srgbClr val="2F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126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9308EEF-7134-FA40-B304-C7BD7A8A5873}"/>
              </a:ext>
            </a:extLst>
          </p:cNvPr>
          <p:cNvSpPr/>
          <p:nvPr/>
        </p:nvSpPr>
        <p:spPr>
          <a:xfrm>
            <a:off x="7057874" y="2764529"/>
            <a:ext cx="1064372" cy="1093824"/>
          </a:xfrm>
          <a:prstGeom prst="ellipse">
            <a:avLst/>
          </a:prstGeom>
          <a:solidFill>
            <a:srgbClr val="9DC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CEE5BBB-9D7D-3A4C-B41E-0E552908BC62}"/>
              </a:ext>
            </a:extLst>
          </p:cNvPr>
          <p:cNvSpPr txBox="1"/>
          <p:nvPr/>
        </p:nvSpPr>
        <p:spPr>
          <a:xfrm>
            <a:off x="5052897" y="3925818"/>
            <a:ext cx="128077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latin typeface="Avenir" panose="02000503020000020003" pitchFamily="2" charset="0"/>
              </a:rPr>
              <a:t>Image Scenes</a:t>
            </a:r>
          </a:p>
          <a:p>
            <a:pPr algn="ctr"/>
            <a:r>
              <a:rPr lang="en-GB" sz="1050" dirty="0">
                <a:latin typeface="Avenir" panose="02000503020000020003" pitchFamily="2" charset="0"/>
              </a:rPr>
              <a:t>to be processed acquired by Sentinel-2A, -2B and Landsat-8</a:t>
            </a:r>
            <a:endParaRPr lang="en-GB" sz="750" dirty="0">
              <a:latin typeface="Avenir" panose="02000503020000020003" pitchFamily="2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FAAD08C-587F-CB46-8188-450BC604EDFD}"/>
              </a:ext>
            </a:extLst>
          </p:cNvPr>
          <p:cNvSpPr/>
          <p:nvPr/>
        </p:nvSpPr>
        <p:spPr>
          <a:xfrm>
            <a:off x="5113151" y="2764529"/>
            <a:ext cx="1064372" cy="1093824"/>
          </a:xfrm>
          <a:prstGeom prst="ellipse">
            <a:avLst/>
          </a:prstGeom>
          <a:solidFill>
            <a:srgbClr val="7C9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75C65B9-85EA-B841-8FD4-E8BF3B68DB4D}"/>
              </a:ext>
            </a:extLst>
          </p:cNvPr>
          <p:cNvSpPr>
            <a:spLocks/>
          </p:cNvSpPr>
          <p:nvPr/>
        </p:nvSpPr>
        <p:spPr>
          <a:xfrm>
            <a:off x="2368477" y="3206779"/>
            <a:ext cx="221744" cy="227880"/>
          </a:xfrm>
          <a:prstGeom prst="ellipse">
            <a:avLst/>
          </a:prstGeom>
          <a:solidFill>
            <a:srgbClr val="00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E2F4009-4D63-5841-8F59-3E467AF5F0D6}"/>
              </a:ext>
            </a:extLst>
          </p:cNvPr>
          <p:cNvSpPr/>
          <p:nvPr/>
        </p:nvSpPr>
        <p:spPr>
          <a:xfrm>
            <a:off x="2649490" y="3206780"/>
            <a:ext cx="221744" cy="227880"/>
          </a:xfrm>
          <a:prstGeom prst="ellipse">
            <a:avLst/>
          </a:prstGeom>
          <a:solidFill>
            <a:srgbClr val="2F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64885B0-C04E-FE4B-90D1-22C37005A3CE}"/>
              </a:ext>
            </a:extLst>
          </p:cNvPr>
          <p:cNvSpPr/>
          <p:nvPr/>
        </p:nvSpPr>
        <p:spPr>
          <a:xfrm>
            <a:off x="4407599" y="3198009"/>
            <a:ext cx="221744" cy="227880"/>
          </a:xfrm>
          <a:prstGeom prst="ellipse">
            <a:avLst/>
          </a:prstGeom>
          <a:solidFill>
            <a:srgbClr val="286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8CA8A84-0344-294D-A50A-194EE0CCC237}"/>
              </a:ext>
            </a:extLst>
          </p:cNvPr>
          <p:cNvSpPr/>
          <p:nvPr/>
        </p:nvSpPr>
        <p:spPr>
          <a:xfrm>
            <a:off x="4691783" y="3198009"/>
            <a:ext cx="221744" cy="227880"/>
          </a:xfrm>
          <a:prstGeom prst="ellipse">
            <a:avLst/>
          </a:prstGeom>
          <a:solidFill>
            <a:srgbClr val="7C9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9837F9D-FFF7-1344-AB76-8394CCF0989C}"/>
              </a:ext>
            </a:extLst>
          </p:cNvPr>
          <p:cNvSpPr/>
          <p:nvPr/>
        </p:nvSpPr>
        <p:spPr>
          <a:xfrm>
            <a:off x="6349313" y="3205780"/>
            <a:ext cx="221744" cy="227880"/>
          </a:xfrm>
          <a:prstGeom prst="ellipse">
            <a:avLst/>
          </a:prstGeom>
          <a:solidFill>
            <a:srgbClr val="7C9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6351903-314C-6F46-9B97-4D43C8584328}"/>
              </a:ext>
            </a:extLst>
          </p:cNvPr>
          <p:cNvSpPr/>
          <p:nvPr/>
        </p:nvSpPr>
        <p:spPr>
          <a:xfrm>
            <a:off x="6630679" y="3205780"/>
            <a:ext cx="221744" cy="227880"/>
          </a:xfrm>
          <a:prstGeom prst="ellipse">
            <a:avLst/>
          </a:prstGeom>
          <a:solidFill>
            <a:srgbClr val="9DC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3EC06E6-95C4-5A40-BA8A-00D006545C7A}"/>
              </a:ext>
            </a:extLst>
          </p:cNvPr>
          <p:cNvSpPr txBox="1"/>
          <p:nvPr/>
        </p:nvSpPr>
        <p:spPr>
          <a:xfrm>
            <a:off x="6936060" y="3924850"/>
            <a:ext cx="137666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latin typeface="Avenir" panose="02000503020000020003" pitchFamily="2" charset="0"/>
              </a:rPr>
              <a:t>Months</a:t>
            </a:r>
            <a:endParaRPr lang="en-GB" sz="1050" dirty="0">
              <a:latin typeface="Avenir" panose="02000503020000020003" pitchFamily="2" charset="0"/>
            </a:endParaRPr>
          </a:p>
          <a:p>
            <a:pPr algn="ctr"/>
            <a:r>
              <a:rPr lang="en-GB" sz="1050" dirty="0">
                <a:latin typeface="Avenir" panose="02000503020000020003" pitchFamily="2" charset="0"/>
              </a:rPr>
              <a:t>for participants/ coordinators to submit/analyse results</a:t>
            </a:r>
            <a:endParaRPr lang="en-GB" sz="750" dirty="0">
              <a:latin typeface="Avenir" panose="0200050302000002000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2B551A-6ECF-B840-AAFC-A7B3A9732C63}"/>
              </a:ext>
            </a:extLst>
          </p:cNvPr>
          <p:cNvSpPr txBox="1"/>
          <p:nvPr/>
        </p:nvSpPr>
        <p:spPr>
          <a:xfrm>
            <a:off x="5134796" y="3080609"/>
            <a:ext cx="106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lt1"/>
                </a:solidFill>
              </a:rPr>
              <a:t>6500</a:t>
            </a:r>
            <a:endParaRPr lang="en-GB" sz="24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CABDD0-6F94-934F-BBDE-FC08505CA5D8}"/>
              </a:ext>
            </a:extLst>
          </p:cNvPr>
          <p:cNvSpPr txBox="1"/>
          <p:nvPr/>
        </p:nvSpPr>
        <p:spPr>
          <a:xfrm>
            <a:off x="2922141" y="3921976"/>
            <a:ext cx="170720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latin typeface="Avenir" panose="02000503020000020003" pitchFamily="2" charset="0"/>
              </a:rPr>
              <a:t>Study Sites</a:t>
            </a:r>
            <a:r>
              <a:rPr lang="en-GB" sz="1050" dirty="0">
                <a:latin typeface="Avenir" panose="02000503020000020003" pitchFamily="2" charset="0"/>
              </a:rPr>
              <a:t> </a:t>
            </a:r>
          </a:p>
          <a:p>
            <a:pPr algn="ctr"/>
            <a:r>
              <a:rPr lang="en-GB" sz="1050" dirty="0">
                <a:latin typeface="Avenir" panose="02000503020000020003" pitchFamily="2" charset="0"/>
              </a:rPr>
              <a:t>spread globally based on the AERONET stations (location &amp; measurements availability)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A5DBBF9-F16C-2A45-B555-376829BBD1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576" y="19878"/>
            <a:ext cx="1029313" cy="40760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46D169B-5CB1-4E4D-81F7-E7A182F626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474" y="9277"/>
            <a:ext cx="1137012" cy="40760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32A4AB-BBD6-FC4A-86DF-3B1C7338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8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750"/>
                            </p:stCondLst>
                            <p:childTnLst>
                              <p:par>
                                <p:cTn id="5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43" grpId="0" animBg="1"/>
      <p:bldP spid="45" grpId="0" animBg="1"/>
      <p:bldP spid="46" grpId="0"/>
      <p:bldP spid="47" grpId="0" animBg="1"/>
      <p:bldP spid="48" grpId="0" animBg="1"/>
      <p:bldP spid="48" grpId="1" animBg="1"/>
      <p:bldP spid="49" grpId="0" animBg="1"/>
      <p:bldP spid="50" grpId="0" animBg="1"/>
      <p:bldP spid="51" grpId="0" animBg="1"/>
      <p:bldP spid="55" grpId="0" animBg="1"/>
      <p:bldP spid="59" grpId="0" animBg="1"/>
      <p:bldP spid="60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A3068-DC7F-2746-8343-97B04EC8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Some APU results in the Red (670nm) Filtered with </a:t>
            </a:r>
            <a:r>
              <a:rPr lang="en-US" sz="3600" dirty="0" err="1">
                <a:solidFill>
                  <a:schemeClr val="tx1"/>
                </a:solidFill>
              </a:rPr>
              <a:t>LaSRC</a:t>
            </a:r>
            <a:r>
              <a:rPr lang="en-US" sz="3600" dirty="0">
                <a:solidFill>
                  <a:schemeClr val="tx1"/>
                </a:solidFill>
              </a:rPr>
              <a:t> (3.5.5) QA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BBA2B-E694-944F-B24D-4E2F6F77F4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854" y="1524000"/>
            <a:ext cx="3044952" cy="2283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3BE904-47BE-0446-8CD2-F215EC92BC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524000"/>
            <a:ext cx="3044952" cy="2283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17F1E0-68C4-A24D-9C74-A615E4E2B0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854" y="4038600"/>
            <a:ext cx="2825496" cy="22886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911200-7090-6B47-B3D8-3160D4848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1520" y="4118591"/>
            <a:ext cx="2953512" cy="228651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A1704B-D52A-D342-8F78-1E868317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71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F0091-E51C-4981-B845-2C646C38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validation: </a:t>
            </a:r>
            <a:r>
              <a:rPr lang="en-US" dirty="0" err="1"/>
              <a:t>SkyCam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D9DDB-1B67-4DEC-9A2D-73625D1A7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51" y="1771650"/>
            <a:ext cx="4614250" cy="3943350"/>
          </a:xfrm>
        </p:spPr>
        <p:txBody>
          <a:bodyPr>
            <a:normAutofit/>
          </a:bodyPr>
          <a:lstStyle/>
          <a:p>
            <a:r>
              <a:rPr lang="en-US" sz="1500" dirty="0"/>
              <a:t>Ground-based </a:t>
            </a:r>
            <a:r>
              <a:rPr lang="en-US" sz="1500" dirty="0" err="1"/>
              <a:t>skycam</a:t>
            </a:r>
            <a:endParaRPr lang="en-US" sz="1500" dirty="0"/>
          </a:p>
          <a:p>
            <a:pPr lvl="1"/>
            <a:r>
              <a:rPr lang="en-US" sz="1350" dirty="0"/>
              <a:t>For objective validation of satellite-derived cloud masks </a:t>
            </a:r>
          </a:p>
          <a:p>
            <a:pPr lvl="1"/>
            <a:r>
              <a:rPr lang="en-US" sz="1350" dirty="0"/>
              <a:t>Proof of concept: manual </a:t>
            </a:r>
            <a:r>
              <a:rPr lang="en-US" sz="1350" dirty="0" err="1"/>
              <a:t>iphone</a:t>
            </a:r>
            <a:r>
              <a:rPr lang="en-US" sz="1350" dirty="0"/>
              <a:t> with fisheye lens over NASA GSFC</a:t>
            </a:r>
          </a:p>
          <a:p>
            <a:pPr lvl="1"/>
            <a:r>
              <a:rPr lang="en-US" sz="1350" dirty="0"/>
              <a:t>Current version: automatic, enabling replication over multiple sites</a:t>
            </a:r>
          </a:p>
          <a:p>
            <a:pPr lvl="1"/>
            <a:r>
              <a:rPr lang="en-US" sz="1350" dirty="0"/>
              <a:t>Part of validation dataset within CEOS CMIX-1 (Cloud Masking Inter-comparison Exercise)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CC227-50E5-4841-9BF9-C3ED923D27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114" y="1618961"/>
            <a:ext cx="3958070" cy="1840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6C1D2-A4F7-408A-AE25-41C5F60A9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1" y="4250899"/>
            <a:ext cx="4918092" cy="1578401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5D25A6-B5A9-4BEF-A313-D6686A7C3C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650" y="3481293"/>
            <a:ext cx="3757000" cy="250466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09946-C347-0441-9158-63ABEC7B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85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2EA31-147C-4B68-ADB5-CC4F06F5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63996"/>
            <a:ext cx="8229600" cy="1143000"/>
          </a:xfrm>
        </p:spPr>
        <p:txBody>
          <a:bodyPr/>
          <a:lstStyle/>
          <a:p>
            <a:r>
              <a:rPr lang="en-US" sz="4000" dirty="0" err="1"/>
              <a:t>SkyCam</a:t>
            </a:r>
            <a:r>
              <a:rPr lang="en-US" sz="4000" dirty="0"/>
              <a:t> system @ NASA/GSFC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DE2D1-89D4-4EA0-9F7F-9480617B55D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776" y="694516"/>
            <a:ext cx="2278380" cy="200533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5C2CFE-A618-4867-91A3-FEBFCEE8BB94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1731" y="614856"/>
            <a:ext cx="3375660" cy="2246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2BBBBD-768F-4BD8-A07D-ABCB1E584E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44259" y="1025314"/>
            <a:ext cx="3472653" cy="2604354"/>
          </a:xfrm>
          <a:prstGeom prst="rect">
            <a:avLst/>
          </a:prstGeom>
        </p:spPr>
      </p:pic>
      <p:pic>
        <p:nvPicPr>
          <p:cNvPr id="8" name="Picture 7" descr="A picture containing blue&#10;&#10;Description automatically generated">
            <a:extLst>
              <a:ext uri="{FF2B5EF4-FFF2-40B4-BE49-F238E27FC236}">
                <a16:creationId xmlns:a16="http://schemas.microsoft.com/office/drawing/2014/main" id="{96660EC3-89E9-9146-B563-9AB676CA2F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13" y="3004128"/>
            <a:ext cx="2041176" cy="1519088"/>
          </a:xfrm>
          <a:prstGeom prst="rect">
            <a:avLst/>
          </a:prstGeom>
        </p:spPr>
      </p:pic>
      <p:pic>
        <p:nvPicPr>
          <p:cNvPr id="10" name="Picture 9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375913E4-0919-EE40-8985-F30A77A106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3007423"/>
            <a:ext cx="2020387" cy="1519206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75D18F5-F12D-48FA-80D9-A62AA25C9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8559542"/>
              </p:ext>
            </p:extLst>
          </p:nvPr>
        </p:nvGraphicFramePr>
        <p:xfrm>
          <a:off x="544761" y="4554910"/>
          <a:ext cx="8229600" cy="200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33022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96C0-EF33-FC43-9C63-C0343222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379925"/>
          </a:xfrm>
        </p:spPr>
        <p:txBody>
          <a:bodyPr/>
          <a:lstStyle/>
          <a:p>
            <a:r>
              <a:rPr lang="en-US" sz="2800" dirty="0"/>
              <a:t>Ground Validation is on going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6E1CD-E28E-6A44-BE4D-78A3BBF4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WGCV Land Product Validation Plenary, 26-27 MAY 2021, Teams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53F7CE-FBBD-BF40-B40A-4FFAD6AC414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136128"/>
            <a:ext cx="3003550" cy="29982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BFBF6B-086B-AB4C-B506-E0D9DB8CC873}"/>
              </a:ext>
            </a:extLst>
          </p:cNvPr>
          <p:cNvSpPr/>
          <p:nvPr/>
        </p:nvSpPr>
        <p:spPr>
          <a:xfrm>
            <a:off x="1064418" y="4155764"/>
            <a:ext cx="1984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CAMSIS system</a:t>
            </a:r>
            <a:r>
              <a:rPr lang="en-US" dirty="0"/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3F43F09-2824-C148-9BCE-69C3E1087F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54124"/>
            <a:ext cx="3733800" cy="316547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8C23C9A-8D1A-9241-848C-8E2A666CD9EE}"/>
              </a:ext>
            </a:extLst>
          </p:cNvPr>
          <p:cNvSpPr/>
          <p:nvPr/>
        </p:nvSpPr>
        <p:spPr>
          <a:xfrm>
            <a:off x="4350026" y="452136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CAMSIS is installed at a height of 123m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 a TV tower (WLEF) near Park Falls, WI at the Chequamegon National Forest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8667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96C0-EF33-FC43-9C63-C0343222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379925"/>
          </a:xfrm>
        </p:spPr>
        <p:txBody>
          <a:bodyPr/>
          <a:lstStyle/>
          <a:p>
            <a:r>
              <a:rPr lang="en-US" sz="2800" dirty="0"/>
              <a:t>Ground Validation is on going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6E1CD-E28E-6A44-BE4D-78A3BBF4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WGCV Land Product Validation Plenary, 26-27 MAY 2021, Teams</a:t>
            </a:r>
          </a:p>
        </p:txBody>
      </p:sp>
      <p:pic>
        <p:nvPicPr>
          <p:cNvPr id="25" name="Picture 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AFC15D3-CDAD-DB4B-B86D-A1B1BEDEF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56" y="1083394"/>
            <a:ext cx="4089400" cy="3873500"/>
          </a:xfrm>
          <a:prstGeom prst="rect">
            <a:avLst/>
          </a:prstGeom>
        </p:spPr>
      </p:pic>
      <p:pic>
        <p:nvPicPr>
          <p:cNvPr id="27" name="Picture 26" descr="A picture containing arrow&#10;&#10;Description automatically generated">
            <a:extLst>
              <a:ext uri="{FF2B5EF4-FFF2-40B4-BE49-F238E27FC236}">
                <a16:creationId xmlns:a16="http://schemas.microsoft.com/office/drawing/2014/main" id="{98507140-CDD3-5E41-8A24-1BDD641A2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135" y="1003300"/>
            <a:ext cx="33909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2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8"/>
          <p:cNvSpPr>
            <a:spLocks noChangeArrowheads="1"/>
          </p:cNvSpPr>
          <p:nvPr/>
        </p:nvSpPr>
        <p:spPr bwMode="auto">
          <a:xfrm>
            <a:off x="7620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>
                <a:solidFill>
                  <a:srgbClr val="1F497D"/>
                </a:solidFill>
              </a:rPr>
              <a:t>A Land Climate Data Record</a:t>
            </a:r>
          </a:p>
          <a:p>
            <a:r>
              <a:rPr lang="en-US" sz="2000" dirty="0"/>
              <a:t>Multi instrument/Multi sensor Science Quality Data Records used to quantify trends and changes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45058" name="Rectangle 102"/>
          <p:cNvSpPr>
            <a:spLocks noChangeArrowheads="1"/>
          </p:cNvSpPr>
          <p:nvPr/>
        </p:nvSpPr>
        <p:spPr bwMode="auto">
          <a:xfrm>
            <a:off x="1447800" y="5791200"/>
            <a:ext cx="632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sz="2000" i="1"/>
              <a:t>Emphasis on data consistency – characterization  rather than degrading/smoothing the data </a:t>
            </a:r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990600"/>
            <a:ext cx="9144000" cy="4572000"/>
            <a:chOff x="0" y="990600"/>
            <a:chExt cx="9144000" cy="4572000"/>
          </a:xfrm>
        </p:grpSpPr>
        <p:sp>
          <p:nvSpPr>
            <p:cNvPr id="45060" name="Text Box 75"/>
            <p:cNvSpPr txBox="1">
              <a:spLocks noChangeArrowheads="1"/>
            </p:cNvSpPr>
            <p:nvPr/>
          </p:nvSpPr>
          <p:spPr bwMode="auto">
            <a:xfrm>
              <a:off x="0" y="2209800"/>
              <a:ext cx="8921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AVHRR</a:t>
              </a:r>
            </a:p>
          </p:txBody>
        </p:sp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/>
            </a:blip>
            <a:srcRect/>
            <a:stretch>
              <a:fillRect/>
            </a:stretch>
          </p:blipFill>
          <p:spPr bwMode="auto">
            <a:xfrm>
              <a:off x="0" y="990600"/>
              <a:ext cx="9144000" cy="4572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45062" name="Line 4"/>
            <p:cNvSpPr>
              <a:spLocks noChangeShapeType="1"/>
            </p:cNvSpPr>
            <p:nvPr/>
          </p:nvSpPr>
          <p:spPr bwMode="auto">
            <a:xfrm>
              <a:off x="457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3" name="Line 5"/>
            <p:cNvSpPr>
              <a:spLocks noChangeShapeType="1"/>
            </p:cNvSpPr>
            <p:nvPr/>
          </p:nvSpPr>
          <p:spPr bwMode="auto">
            <a:xfrm>
              <a:off x="457200" y="1905000"/>
              <a:ext cx="723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Line 6"/>
            <p:cNvSpPr>
              <a:spLocks noChangeShapeType="1"/>
            </p:cNvSpPr>
            <p:nvPr/>
          </p:nvSpPr>
          <p:spPr bwMode="auto">
            <a:xfrm>
              <a:off x="685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Line 7"/>
            <p:cNvSpPr>
              <a:spLocks noChangeShapeType="1"/>
            </p:cNvSpPr>
            <p:nvPr/>
          </p:nvSpPr>
          <p:spPr bwMode="auto">
            <a:xfrm>
              <a:off x="914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Line 8"/>
            <p:cNvSpPr>
              <a:spLocks noChangeShapeType="1"/>
            </p:cNvSpPr>
            <p:nvPr/>
          </p:nvSpPr>
          <p:spPr bwMode="auto">
            <a:xfrm>
              <a:off x="1143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7" name="Line 9"/>
            <p:cNvSpPr>
              <a:spLocks noChangeShapeType="1"/>
            </p:cNvSpPr>
            <p:nvPr/>
          </p:nvSpPr>
          <p:spPr bwMode="auto">
            <a:xfrm>
              <a:off x="1371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Line 10"/>
            <p:cNvSpPr>
              <a:spLocks noChangeShapeType="1"/>
            </p:cNvSpPr>
            <p:nvPr/>
          </p:nvSpPr>
          <p:spPr bwMode="auto">
            <a:xfrm>
              <a:off x="1600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Text Box 11"/>
            <p:cNvSpPr txBox="1">
              <a:spLocks noChangeArrowheads="1"/>
            </p:cNvSpPr>
            <p:nvPr/>
          </p:nvSpPr>
          <p:spPr bwMode="auto">
            <a:xfrm>
              <a:off x="381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81</a:t>
              </a:r>
            </a:p>
          </p:txBody>
        </p:sp>
        <p:sp>
          <p:nvSpPr>
            <p:cNvPr id="45070" name="Text Box 12"/>
            <p:cNvSpPr txBox="1">
              <a:spLocks noChangeArrowheads="1"/>
            </p:cNvSpPr>
            <p:nvPr/>
          </p:nvSpPr>
          <p:spPr bwMode="auto">
            <a:xfrm>
              <a:off x="609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82</a:t>
              </a:r>
            </a:p>
          </p:txBody>
        </p:sp>
        <p:sp>
          <p:nvSpPr>
            <p:cNvPr id="45071" name="Text Box 13"/>
            <p:cNvSpPr txBox="1">
              <a:spLocks noChangeArrowheads="1"/>
            </p:cNvSpPr>
            <p:nvPr/>
          </p:nvSpPr>
          <p:spPr bwMode="auto">
            <a:xfrm>
              <a:off x="838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83</a:t>
              </a:r>
            </a:p>
          </p:txBody>
        </p:sp>
        <p:sp>
          <p:nvSpPr>
            <p:cNvPr id="45072" name="Text Box 14"/>
            <p:cNvSpPr txBox="1">
              <a:spLocks noChangeArrowheads="1"/>
            </p:cNvSpPr>
            <p:nvPr/>
          </p:nvSpPr>
          <p:spPr bwMode="auto">
            <a:xfrm>
              <a:off x="1066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84</a:t>
              </a:r>
            </a:p>
          </p:txBody>
        </p:sp>
        <p:sp>
          <p:nvSpPr>
            <p:cNvPr id="45073" name="Text Box 15"/>
            <p:cNvSpPr txBox="1">
              <a:spLocks noChangeArrowheads="1"/>
            </p:cNvSpPr>
            <p:nvPr/>
          </p:nvSpPr>
          <p:spPr bwMode="auto">
            <a:xfrm>
              <a:off x="1295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85</a:t>
              </a:r>
            </a:p>
          </p:txBody>
        </p:sp>
        <p:sp>
          <p:nvSpPr>
            <p:cNvPr id="45074" name="Line 16"/>
            <p:cNvSpPr>
              <a:spLocks noChangeShapeType="1"/>
            </p:cNvSpPr>
            <p:nvPr/>
          </p:nvSpPr>
          <p:spPr bwMode="auto">
            <a:xfrm>
              <a:off x="1828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Line 17"/>
            <p:cNvSpPr>
              <a:spLocks noChangeShapeType="1"/>
            </p:cNvSpPr>
            <p:nvPr/>
          </p:nvSpPr>
          <p:spPr bwMode="auto">
            <a:xfrm>
              <a:off x="2057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Line 18"/>
            <p:cNvSpPr>
              <a:spLocks noChangeShapeType="1"/>
            </p:cNvSpPr>
            <p:nvPr/>
          </p:nvSpPr>
          <p:spPr bwMode="auto">
            <a:xfrm>
              <a:off x="2286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Line 19"/>
            <p:cNvSpPr>
              <a:spLocks noChangeShapeType="1"/>
            </p:cNvSpPr>
            <p:nvPr/>
          </p:nvSpPr>
          <p:spPr bwMode="auto">
            <a:xfrm>
              <a:off x="2514600" y="1676400"/>
              <a:ext cx="1588" cy="2808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Line 20"/>
            <p:cNvSpPr>
              <a:spLocks noChangeShapeType="1"/>
            </p:cNvSpPr>
            <p:nvPr/>
          </p:nvSpPr>
          <p:spPr bwMode="auto">
            <a:xfrm>
              <a:off x="2743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Text Box 21"/>
            <p:cNvSpPr txBox="1">
              <a:spLocks noChangeArrowheads="1"/>
            </p:cNvSpPr>
            <p:nvPr/>
          </p:nvSpPr>
          <p:spPr bwMode="auto">
            <a:xfrm>
              <a:off x="1752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87</a:t>
              </a:r>
            </a:p>
          </p:txBody>
        </p:sp>
        <p:sp>
          <p:nvSpPr>
            <p:cNvPr id="45080" name="Text Box 22"/>
            <p:cNvSpPr txBox="1">
              <a:spLocks noChangeArrowheads="1"/>
            </p:cNvSpPr>
            <p:nvPr/>
          </p:nvSpPr>
          <p:spPr bwMode="auto">
            <a:xfrm>
              <a:off x="1981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88</a:t>
              </a:r>
            </a:p>
          </p:txBody>
        </p:sp>
        <p:sp>
          <p:nvSpPr>
            <p:cNvPr id="45081" name="Text Box 23"/>
            <p:cNvSpPr txBox="1">
              <a:spLocks noChangeArrowheads="1"/>
            </p:cNvSpPr>
            <p:nvPr/>
          </p:nvSpPr>
          <p:spPr bwMode="auto">
            <a:xfrm>
              <a:off x="2209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89</a:t>
              </a:r>
            </a:p>
          </p:txBody>
        </p:sp>
        <p:sp>
          <p:nvSpPr>
            <p:cNvPr id="45082" name="Text Box 24"/>
            <p:cNvSpPr txBox="1">
              <a:spLocks noChangeArrowheads="1"/>
            </p:cNvSpPr>
            <p:nvPr/>
          </p:nvSpPr>
          <p:spPr bwMode="auto">
            <a:xfrm>
              <a:off x="2438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90</a:t>
              </a:r>
            </a:p>
          </p:txBody>
        </p:sp>
        <p:sp>
          <p:nvSpPr>
            <p:cNvPr id="45083" name="Text Box 25"/>
            <p:cNvSpPr txBox="1">
              <a:spLocks noChangeArrowheads="1"/>
            </p:cNvSpPr>
            <p:nvPr/>
          </p:nvSpPr>
          <p:spPr bwMode="auto">
            <a:xfrm>
              <a:off x="2667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91</a:t>
              </a:r>
            </a:p>
          </p:txBody>
        </p:sp>
        <p:sp>
          <p:nvSpPr>
            <p:cNvPr id="45084" name="Text Box 26"/>
            <p:cNvSpPr txBox="1">
              <a:spLocks noChangeArrowheads="1"/>
            </p:cNvSpPr>
            <p:nvPr/>
          </p:nvSpPr>
          <p:spPr bwMode="auto">
            <a:xfrm>
              <a:off x="1524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86</a:t>
              </a:r>
            </a:p>
          </p:txBody>
        </p:sp>
        <p:sp>
          <p:nvSpPr>
            <p:cNvPr id="45085" name="Line 27"/>
            <p:cNvSpPr>
              <a:spLocks noChangeShapeType="1"/>
            </p:cNvSpPr>
            <p:nvPr/>
          </p:nvSpPr>
          <p:spPr bwMode="auto">
            <a:xfrm>
              <a:off x="2971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Line 28"/>
            <p:cNvSpPr>
              <a:spLocks noChangeShapeType="1"/>
            </p:cNvSpPr>
            <p:nvPr/>
          </p:nvSpPr>
          <p:spPr bwMode="auto">
            <a:xfrm>
              <a:off x="3200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7" name="Line 29"/>
            <p:cNvSpPr>
              <a:spLocks noChangeShapeType="1"/>
            </p:cNvSpPr>
            <p:nvPr/>
          </p:nvSpPr>
          <p:spPr bwMode="auto">
            <a:xfrm>
              <a:off x="3429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Line 30"/>
            <p:cNvSpPr>
              <a:spLocks noChangeShapeType="1"/>
            </p:cNvSpPr>
            <p:nvPr/>
          </p:nvSpPr>
          <p:spPr bwMode="auto">
            <a:xfrm>
              <a:off x="3657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Line 31"/>
            <p:cNvSpPr>
              <a:spLocks noChangeShapeType="1"/>
            </p:cNvSpPr>
            <p:nvPr/>
          </p:nvSpPr>
          <p:spPr bwMode="auto">
            <a:xfrm>
              <a:off x="3886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Line 32"/>
            <p:cNvSpPr>
              <a:spLocks noChangeShapeType="1"/>
            </p:cNvSpPr>
            <p:nvPr/>
          </p:nvSpPr>
          <p:spPr bwMode="auto">
            <a:xfrm>
              <a:off x="4114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Text Box 33"/>
            <p:cNvSpPr txBox="1">
              <a:spLocks noChangeArrowheads="1"/>
            </p:cNvSpPr>
            <p:nvPr/>
          </p:nvSpPr>
          <p:spPr bwMode="auto">
            <a:xfrm>
              <a:off x="2895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92</a:t>
              </a:r>
            </a:p>
          </p:txBody>
        </p:sp>
        <p:sp>
          <p:nvSpPr>
            <p:cNvPr id="45092" name="Text Box 34"/>
            <p:cNvSpPr txBox="1">
              <a:spLocks noChangeArrowheads="1"/>
            </p:cNvSpPr>
            <p:nvPr/>
          </p:nvSpPr>
          <p:spPr bwMode="auto">
            <a:xfrm>
              <a:off x="3124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93</a:t>
              </a:r>
            </a:p>
          </p:txBody>
        </p:sp>
        <p:sp>
          <p:nvSpPr>
            <p:cNvPr id="45093" name="Text Box 35"/>
            <p:cNvSpPr txBox="1">
              <a:spLocks noChangeArrowheads="1"/>
            </p:cNvSpPr>
            <p:nvPr/>
          </p:nvSpPr>
          <p:spPr bwMode="auto">
            <a:xfrm>
              <a:off x="3352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94</a:t>
              </a:r>
            </a:p>
          </p:txBody>
        </p:sp>
        <p:sp>
          <p:nvSpPr>
            <p:cNvPr id="45094" name="Text Box 36"/>
            <p:cNvSpPr txBox="1">
              <a:spLocks noChangeArrowheads="1"/>
            </p:cNvSpPr>
            <p:nvPr/>
          </p:nvSpPr>
          <p:spPr bwMode="auto">
            <a:xfrm>
              <a:off x="3581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95</a:t>
              </a:r>
            </a:p>
          </p:txBody>
        </p:sp>
        <p:sp>
          <p:nvSpPr>
            <p:cNvPr id="45095" name="Text Box 37"/>
            <p:cNvSpPr txBox="1">
              <a:spLocks noChangeArrowheads="1"/>
            </p:cNvSpPr>
            <p:nvPr/>
          </p:nvSpPr>
          <p:spPr bwMode="auto">
            <a:xfrm>
              <a:off x="3810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96</a:t>
              </a:r>
            </a:p>
          </p:txBody>
        </p:sp>
        <p:sp>
          <p:nvSpPr>
            <p:cNvPr id="45096" name="Line 38"/>
            <p:cNvSpPr>
              <a:spLocks noChangeShapeType="1"/>
            </p:cNvSpPr>
            <p:nvPr/>
          </p:nvSpPr>
          <p:spPr bwMode="auto">
            <a:xfrm>
              <a:off x="4343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Line 39"/>
            <p:cNvSpPr>
              <a:spLocks noChangeShapeType="1"/>
            </p:cNvSpPr>
            <p:nvPr/>
          </p:nvSpPr>
          <p:spPr bwMode="auto">
            <a:xfrm>
              <a:off x="4572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8" name="Line 40"/>
            <p:cNvSpPr>
              <a:spLocks noChangeShapeType="1"/>
            </p:cNvSpPr>
            <p:nvPr/>
          </p:nvSpPr>
          <p:spPr bwMode="auto">
            <a:xfrm>
              <a:off x="4800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Line 41"/>
            <p:cNvSpPr>
              <a:spLocks noChangeShapeType="1"/>
            </p:cNvSpPr>
            <p:nvPr/>
          </p:nvSpPr>
          <p:spPr bwMode="auto">
            <a:xfrm>
              <a:off x="5029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Line 42"/>
            <p:cNvSpPr>
              <a:spLocks noChangeShapeType="1"/>
            </p:cNvSpPr>
            <p:nvPr/>
          </p:nvSpPr>
          <p:spPr bwMode="auto">
            <a:xfrm>
              <a:off x="5257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Text Box 43"/>
            <p:cNvSpPr txBox="1">
              <a:spLocks noChangeArrowheads="1"/>
            </p:cNvSpPr>
            <p:nvPr/>
          </p:nvSpPr>
          <p:spPr bwMode="auto">
            <a:xfrm>
              <a:off x="4267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98</a:t>
              </a:r>
            </a:p>
          </p:txBody>
        </p:sp>
        <p:sp>
          <p:nvSpPr>
            <p:cNvPr id="45102" name="Text Box 44"/>
            <p:cNvSpPr txBox="1">
              <a:spLocks noChangeArrowheads="1"/>
            </p:cNvSpPr>
            <p:nvPr/>
          </p:nvSpPr>
          <p:spPr bwMode="auto">
            <a:xfrm>
              <a:off x="4495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99</a:t>
              </a:r>
            </a:p>
          </p:txBody>
        </p:sp>
        <p:sp>
          <p:nvSpPr>
            <p:cNvPr id="45103" name="Text Box 45"/>
            <p:cNvSpPr txBox="1">
              <a:spLocks noChangeArrowheads="1"/>
            </p:cNvSpPr>
            <p:nvPr/>
          </p:nvSpPr>
          <p:spPr bwMode="auto">
            <a:xfrm>
              <a:off x="4724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00</a:t>
              </a:r>
            </a:p>
          </p:txBody>
        </p:sp>
        <p:sp>
          <p:nvSpPr>
            <p:cNvPr id="45104" name="Text Box 46"/>
            <p:cNvSpPr txBox="1">
              <a:spLocks noChangeArrowheads="1"/>
            </p:cNvSpPr>
            <p:nvPr/>
          </p:nvSpPr>
          <p:spPr bwMode="auto">
            <a:xfrm>
              <a:off x="4953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01</a:t>
              </a:r>
            </a:p>
          </p:txBody>
        </p:sp>
        <p:sp>
          <p:nvSpPr>
            <p:cNvPr id="45105" name="Text Box 47"/>
            <p:cNvSpPr txBox="1">
              <a:spLocks noChangeArrowheads="1"/>
            </p:cNvSpPr>
            <p:nvPr/>
          </p:nvSpPr>
          <p:spPr bwMode="auto">
            <a:xfrm>
              <a:off x="5181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02</a:t>
              </a:r>
            </a:p>
          </p:txBody>
        </p:sp>
        <p:sp>
          <p:nvSpPr>
            <p:cNvPr id="45106" name="Text Box 48"/>
            <p:cNvSpPr txBox="1">
              <a:spLocks noChangeArrowheads="1"/>
            </p:cNvSpPr>
            <p:nvPr/>
          </p:nvSpPr>
          <p:spPr bwMode="auto">
            <a:xfrm>
              <a:off x="4038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97</a:t>
              </a:r>
            </a:p>
          </p:txBody>
        </p:sp>
        <p:sp>
          <p:nvSpPr>
            <p:cNvPr id="45107" name="Line 49"/>
            <p:cNvSpPr>
              <a:spLocks noChangeShapeType="1"/>
            </p:cNvSpPr>
            <p:nvPr/>
          </p:nvSpPr>
          <p:spPr bwMode="auto">
            <a:xfrm>
              <a:off x="5486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Line 50"/>
            <p:cNvSpPr>
              <a:spLocks noChangeShapeType="1"/>
            </p:cNvSpPr>
            <p:nvPr/>
          </p:nvSpPr>
          <p:spPr bwMode="auto">
            <a:xfrm>
              <a:off x="5715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9" name="Line 51"/>
            <p:cNvSpPr>
              <a:spLocks noChangeShapeType="1"/>
            </p:cNvSpPr>
            <p:nvPr/>
          </p:nvSpPr>
          <p:spPr bwMode="auto">
            <a:xfrm>
              <a:off x="5943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Text Box 52"/>
            <p:cNvSpPr txBox="1">
              <a:spLocks noChangeArrowheads="1"/>
            </p:cNvSpPr>
            <p:nvPr/>
          </p:nvSpPr>
          <p:spPr bwMode="auto">
            <a:xfrm>
              <a:off x="5638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04</a:t>
              </a:r>
            </a:p>
          </p:txBody>
        </p:sp>
        <p:sp>
          <p:nvSpPr>
            <p:cNvPr id="45111" name="Text Box 53"/>
            <p:cNvSpPr txBox="1">
              <a:spLocks noChangeArrowheads="1"/>
            </p:cNvSpPr>
            <p:nvPr/>
          </p:nvSpPr>
          <p:spPr bwMode="auto">
            <a:xfrm>
              <a:off x="5867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05</a:t>
              </a:r>
            </a:p>
          </p:txBody>
        </p:sp>
        <p:sp>
          <p:nvSpPr>
            <p:cNvPr id="45112" name="Rectangle 54"/>
            <p:cNvSpPr>
              <a:spLocks noChangeArrowheads="1"/>
            </p:cNvSpPr>
            <p:nvPr/>
          </p:nvSpPr>
          <p:spPr bwMode="auto">
            <a:xfrm>
              <a:off x="5410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03</a:t>
              </a:r>
            </a:p>
          </p:txBody>
        </p:sp>
        <p:sp>
          <p:nvSpPr>
            <p:cNvPr id="45113" name="Line 55"/>
            <p:cNvSpPr>
              <a:spLocks noChangeShapeType="1"/>
            </p:cNvSpPr>
            <p:nvPr/>
          </p:nvSpPr>
          <p:spPr bwMode="auto">
            <a:xfrm>
              <a:off x="6172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Line 56"/>
            <p:cNvSpPr>
              <a:spLocks noChangeShapeType="1"/>
            </p:cNvSpPr>
            <p:nvPr/>
          </p:nvSpPr>
          <p:spPr bwMode="auto">
            <a:xfrm>
              <a:off x="6400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Text Box 57"/>
            <p:cNvSpPr txBox="1">
              <a:spLocks noChangeArrowheads="1"/>
            </p:cNvSpPr>
            <p:nvPr/>
          </p:nvSpPr>
          <p:spPr bwMode="auto">
            <a:xfrm>
              <a:off x="6324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07</a:t>
              </a:r>
            </a:p>
          </p:txBody>
        </p:sp>
        <p:sp>
          <p:nvSpPr>
            <p:cNvPr id="45116" name="Line 58"/>
            <p:cNvSpPr>
              <a:spLocks noChangeShapeType="1"/>
            </p:cNvSpPr>
            <p:nvPr/>
          </p:nvSpPr>
          <p:spPr bwMode="auto">
            <a:xfrm>
              <a:off x="6629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Line 59"/>
            <p:cNvSpPr>
              <a:spLocks noChangeShapeType="1"/>
            </p:cNvSpPr>
            <p:nvPr/>
          </p:nvSpPr>
          <p:spPr bwMode="auto">
            <a:xfrm>
              <a:off x="6858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Line 60"/>
            <p:cNvSpPr>
              <a:spLocks noChangeShapeType="1"/>
            </p:cNvSpPr>
            <p:nvPr/>
          </p:nvSpPr>
          <p:spPr bwMode="auto">
            <a:xfrm>
              <a:off x="7086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9" name="Text Box 61"/>
            <p:cNvSpPr txBox="1">
              <a:spLocks noChangeArrowheads="1"/>
            </p:cNvSpPr>
            <p:nvPr/>
          </p:nvSpPr>
          <p:spPr bwMode="auto">
            <a:xfrm>
              <a:off x="6781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09</a:t>
              </a:r>
            </a:p>
          </p:txBody>
        </p:sp>
        <p:sp>
          <p:nvSpPr>
            <p:cNvPr id="45120" name="Text Box 62"/>
            <p:cNvSpPr txBox="1">
              <a:spLocks noChangeArrowheads="1"/>
            </p:cNvSpPr>
            <p:nvPr/>
          </p:nvSpPr>
          <p:spPr bwMode="auto">
            <a:xfrm>
              <a:off x="7010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10</a:t>
              </a:r>
            </a:p>
          </p:txBody>
        </p:sp>
        <p:sp>
          <p:nvSpPr>
            <p:cNvPr id="45121" name="Rectangle 63"/>
            <p:cNvSpPr>
              <a:spLocks noChangeArrowheads="1"/>
            </p:cNvSpPr>
            <p:nvPr/>
          </p:nvSpPr>
          <p:spPr bwMode="auto">
            <a:xfrm>
              <a:off x="6553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08</a:t>
              </a:r>
            </a:p>
          </p:txBody>
        </p:sp>
        <p:sp>
          <p:nvSpPr>
            <p:cNvPr id="45122" name="Text Box 64"/>
            <p:cNvSpPr txBox="1">
              <a:spLocks noChangeArrowheads="1"/>
            </p:cNvSpPr>
            <p:nvPr/>
          </p:nvSpPr>
          <p:spPr bwMode="auto">
            <a:xfrm>
              <a:off x="6096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06</a:t>
              </a:r>
            </a:p>
          </p:txBody>
        </p:sp>
        <p:sp>
          <p:nvSpPr>
            <p:cNvPr id="45123" name="Rectangle 65"/>
            <p:cNvSpPr>
              <a:spLocks noChangeArrowheads="1"/>
            </p:cNvSpPr>
            <p:nvPr/>
          </p:nvSpPr>
          <p:spPr bwMode="auto">
            <a:xfrm>
              <a:off x="533400" y="2590800"/>
              <a:ext cx="3048000" cy="2286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4" name="Rectangle 66"/>
            <p:cNvSpPr>
              <a:spLocks noChangeArrowheads="1"/>
            </p:cNvSpPr>
            <p:nvPr/>
          </p:nvSpPr>
          <p:spPr bwMode="auto">
            <a:xfrm>
              <a:off x="3657600" y="2590800"/>
              <a:ext cx="1219200" cy="2286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5" name="Rectangle 67"/>
            <p:cNvSpPr>
              <a:spLocks noChangeArrowheads="1"/>
            </p:cNvSpPr>
            <p:nvPr/>
          </p:nvSpPr>
          <p:spPr bwMode="auto">
            <a:xfrm>
              <a:off x="3581400" y="2590800"/>
              <a:ext cx="762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6" name="Line 70"/>
            <p:cNvSpPr>
              <a:spLocks noChangeShapeType="1"/>
            </p:cNvSpPr>
            <p:nvPr/>
          </p:nvSpPr>
          <p:spPr bwMode="auto">
            <a:xfrm>
              <a:off x="7315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7" name="Rectangle 71"/>
            <p:cNvSpPr>
              <a:spLocks noChangeArrowheads="1"/>
            </p:cNvSpPr>
            <p:nvPr/>
          </p:nvSpPr>
          <p:spPr bwMode="auto">
            <a:xfrm>
              <a:off x="7467600" y="4038600"/>
              <a:ext cx="533400" cy="228600"/>
            </a:xfrm>
            <a:prstGeom prst="rect">
              <a:avLst/>
            </a:prstGeom>
            <a:solidFill>
              <a:srgbClr val="F5A9E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latin typeface="Times New Roman" charset="0"/>
                </a:rPr>
                <a:t>NPP</a:t>
              </a:r>
            </a:p>
          </p:txBody>
        </p:sp>
        <p:sp>
          <p:nvSpPr>
            <p:cNvPr id="45128" name="Text Box 73"/>
            <p:cNvSpPr txBox="1">
              <a:spLocks noChangeArrowheads="1"/>
            </p:cNvSpPr>
            <p:nvPr/>
          </p:nvSpPr>
          <p:spPr bwMode="auto">
            <a:xfrm>
              <a:off x="7239000" y="1676400"/>
              <a:ext cx="17176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11  12  13  14  15  16  17</a:t>
              </a:r>
            </a:p>
          </p:txBody>
        </p:sp>
        <p:sp>
          <p:nvSpPr>
            <p:cNvPr id="45129" name="Rectangle 74"/>
            <p:cNvSpPr>
              <a:spLocks noChangeArrowheads="1"/>
            </p:cNvSpPr>
            <p:nvPr/>
          </p:nvSpPr>
          <p:spPr bwMode="auto">
            <a:xfrm>
              <a:off x="4724400" y="2590800"/>
              <a:ext cx="1524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0" name="Text Box 77"/>
            <p:cNvSpPr txBox="1">
              <a:spLocks noChangeArrowheads="1"/>
            </p:cNvSpPr>
            <p:nvPr/>
          </p:nvSpPr>
          <p:spPr bwMode="auto">
            <a:xfrm>
              <a:off x="6553200" y="4191000"/>
              <a:ext cx="7207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VIIRS</a:t>
              </a:r>
            </a:p>
          </p:txBody>
        </p:sp>
        <p:sp>
          <p:nvSpPr>
            <p:cNvPr id="45131" name="Line 79"/>
            <p:cNvSpPr>
              <a:spLocks noChangeShapeType="1"/>
            </p:cNvSpPr>
            <p:nvPr/>
          </p:nvSpPr>
          <p:spPr bwMode="auto">
            <a:xfrm>
              <a:off x="5334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2" name="Line 80"/>
            <p:cNvSpPr>
              <a:spLocks noChangeShapeType="1"/>
            </p:cNvSpPr>
            <p:nvPr/>
          </p:nvSpPr>
          <p:spPr bwMode="auto">
            <a:xfrm>
              <a:off x="1371600" y="2514600"/>
              <a:ext cx="914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3" name="Line 81"/>
            <p:cNvSpPr>
              <a:spLocks noChangeShapeType="1"/>
            </p:cNvSpPr>
            <p:nvPr/>
          </p:nvSpPr>
          <p:spPr bwMode="auto">
            <a:xfrm>
              <a:off x="2286000" y="2514600"/>
              <a:ext cx="1295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4" name="Line 82"/>
            <p:cNvSpPr>
              <a:spLocks noChangeShapeType="1"/>
            </p:cNvSpPr>
            <p:nvPr/>
          </p:nvSpPr>
          <p:spPr bwMode="auto">
            <a:xfrm>
              <a:off x="3657600" y="2514600"/>
              <a:ext cx="1066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5" name="Line 83"/>
            <p:cNvSpPr>
              <a:spLocks noChangeShapeType="1"/>
            </p:cNvSpPr>
            <p:nvPr/>
          </p:nvSpPr>
          <p:spPr bwMode="auto">
            <a:xfrm>
              <a:off x="4876800" y="19812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6" name="Line 84"/>
            <p:cNvSpPr>
              <a:spLocks noChangeShapeType="1"/>
            </p:cNvSpPr>
            <p:nvPr/>
          </p:nvSpPr>
          <p:spPr bwMode="auto">
            <a:xfrm>
              <a:off x="5562600" y="19812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7" name="Text Box 85"/>
            <p:cNvSpPr txBox="1">
              <a:spLocks noChangeArrowheads="1"/>
            </p:cNvSpPr>
            <p:nvPr/>
          </p:nvSpPr>
          <p:spPr bwMode="auto">
            <a:xfrm>
              <a:off x="914400" y="2209800"/>
              <a:ext cx="446088" cy="2746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N07</a:t>
              </a:r>
            </a:p>
          </p:txBody>
        </p:sp>
        <p:sp>
          <p:nvSpPr>
            <p:cNvPr id="45138" name="Text Box 86"/>
            <p:cNvSpPr txBox="1">
              <a:spLocks noChangeArrowheads="1"/>
            </p:cNvSpPr>
            <p:nvPr/>
          </p:nvSpPr>
          <p:spPr bwMode="auto">
            <a:xfrm>
              <a:off x="1676400" y="22098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N09</a:t>
              </a:r>
            </a:p>
          </p:txBody>
        </p:sp>
        <p:sp>
          <p:nvSpPr>
            <p:cNvPr id="45139" name="Text Box 87"/>
            <p:cNvSpPr txBox="1">
              <a:spLocks noChangeArrowheads="1"/>
            </p:cNvSpPr>
            <p:nvPr/>
          </p:nvSpPr>
          <p:spPr bwMode="auto">
            <a:xfrm>
              <a:off x="2590800" y="22098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N11</a:t>
              </a:r>
            </a:p>
          </p:txBody>
        </p:sp>
        <p:sp>
          <p:nvSpPr>
            <p:cNvPr id="45140" name="Text Box 88"/>
            <p:cNvSpPr txBox="1">
              <a:spLocks noChangeArrowheads="1"/>
            </p:cNvSpPr>
            <p:nvPr/>
          </p:nvSpPr>
          <p:spPr bwMode="auto">
            <a:xfrm>
              <a:off x="4038600" y="22098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N14</a:t>
              </a:r>
            </a:p>
          </p:txBody>
        </p:sp>
        <p:sp>
          <p:nvSpPr>
            <p:cNvPr id="45141" name="Text Box 89"/>
            <p:cNvSpPr txBox="1">
              <a:spLocks noChangeArrowheads="1"/>
            </p:cNvSpPr>
            <p:nvPr/>
          </p:nvSpPr>
          <p:spPr bwMode="auto">
            <a:xfrm>
              <a:off x="5029200" y="19050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N16</a:t>
              </a:r>
            </a:p>
          </p:txBody>
        </p:sp>
        <p:sp>
          <p:nvSpPr>
            <p:cNvPr id="45142" name="Text Box 90"/>
            <p:cNvSpPr txBox="1">
              <a:spLocks noChangeArrowheads="1"/>
            </p:cNvSpPr>
            <p:nvPr/>
          </p:nvSpPr>
          <p:spPr bwMode="auto">
            <a:xfrm>
              <a:off x="6019800" y="19050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N17</a:t>
              </a:r>
            </a:p>
          </p:txBody>
        </p:sp>
        <p:sp>
          <p:nvSpPr>
            <p:cNvPr id="45143" name="Text Box 91"/>
            <p:cNvSpPr txBox="1">
              <a:spLocks noChangeArrowheads="1"/>
            </p:cNvSpPr>
            <p:nvPr/>
          </p:nvSpPr>
          <p:spPr bwMode="auto">
            <a:xfrm>
              <a:off x="3429000" y="22098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N09</a:t>
              </a:r>
            </a:p>
          </p:txBody>
        </p:sp>
        <p:sp>
          <p:nvSpPr>
            <p:cNvPr id="45144" name="Text Box 76"/>
            <p:cNvSpPr txBox="1">
              <a:spLocks noChangeArrowheads="1"/>
            </p:cNvSpPr>
            <p:nvPr/>
          </p:nvSpPr>
          <p:spPr bwMode="auto">
            <a:xfrm>
              <a:off x="3886200" y="3352800"/>
              <a:ext cx="838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MODIS</a:t>
              </a:r>
            </a:p>
          </p:txBody>
        </p:sp>
        <p:sp>
          <p:nvSpPr>
            <p:cNvPr id="45145" name="Rectangle 94" descr="Wide upward diagonal"/>
            <p:cNvSpPr>
              <a:spLocks noChangeArrowheads="1"/>
            </p:cNvSpPr>
            <p:nvPr/>
          </p:nvSpPr>
          <p:spPr bwMode="auto">
            <a:xfrm>
              <a:off x="6858000" y="3505200"/>
              <a:ext cx="1447800" cy="2286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</a:endParaRPr>
            </a:p>
          </p:txBody>
        </p:sp>
        <p:sp>
          <p:nvSpPr>
            <p:cNvPr id="45146" name="Rectangle 93" descr="Wide upward diagonal"/>
            <p:cNvSpPr>
              <a:spLocks noChangeArrowheads="1"/>
            </p:cNvSpPr>
            <p:nvPr/>
          </p:nvSpPr>
          <p:spPr bwMode="auto">
            <a:xfrm>
              <a:off x="7066110" y="3200400"/>
              <a:ext cx="2077890" cy="2286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</a:endParaRPr>
            </a:p>
          </p:txBody>
        </p:sp>
        <p:sp>
          <p:nvSpPr>
            <p:cNvPr id="45147" name="Rectangle 68"/>
            <p:cNvSpPr>
              <a:spLocks noChangeArrowheads="1"/>
            </p:cNvSpPr>
            <p:nvPr/>
          </p:nvSpPr>
          <p:spPr bwMode="auto">
            <a:xfrm>
              <a:off x="4953000" y="3200400"/>
              <a:ext cx="295672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latin typeface="Times New Roman" charset="0"/>
                </a:rPr>
                <a:t>Terra</a:t>
              </a:r>
            </a:p>
          </p:txBody>
        </p:sp>
        <p:sp>
          <p:nvSpPr>
            <p:cNvPr id="45148" name="Rectangle 96"/>
            <p:cNvSpPr>
              <a:spLocks noChangeArrowheads="1"/>
            </p:cNvSpPr>
            <p:nvPr/>
          </p:nvSpPr>
          <p:spPr bwMode="auto">
            <a:xfrm>
              <a:off x="4724400" y="2895600"/>
              <a:ext cx="304800" cy="2286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149" name="Rectangle 98"/>
            <p:cNvSpPr>
              <a:spLocks noChangeArrowheads="1"/>
            </p:cNvSpPr>
            <p:nvPr/>
          </p:nvSpPr>
          <p:spPr bwMode="auto">
            <a:xfrm>
              <a:off x="5638800" y="2590800"/>
              <a:ext cx="762000" cy="2286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0" name="Line 99"/>
            <p:cNvSpPr>
              <a:spLocks noChangeShapeType="1"/>
            </p:cNvSpPr>
            <p:nvPr/>
          </p:nvSpPr>
          <p:spPr bwMode="auto">
            <a:xfrm>
              <a:off x="56388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1" name="Rectangle 100"/>
            <p:cNvSpPr>
              <a:spLocks noChangeArrowheads="1"/>
            </p:cNvSpPr>
            <p:nvPr/>
          </p:nvSpPr>
          <p:spPr bwMode="auto">
            <a:xfrm>
              <a:off x="5867400" y="23622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Times New Roman" charset="0"/>
                </a:rPr>
                <a:t>N16</a:t>
              </a:r>
            </a:p>
          </p:txBody>
        </p:sp>
        <p:sp>
          <p:nvSpPr>
            <p:cNvPr id="45152" name="Rectangle 101" descr="Wide upward diagonal"/>
            <p:cNvSpPr>
              <a:spLocks noChangeArrowheads="1"/>
            </p:cNvSpPr>
            <p:nvPr/>
          </p:nvSpPr>
          <p:spPr bwMode="auto">
            <a:xfrm>
              <a:off x="6400800" y="2590800"/>
              <a:ext cx="990600" cy="228600"/>
            </a:xfrm>
            <a:prstGeom prst="rect">
              <a:avLst/>
            </a:prstGeom>
            <a:pattFill prst="wdUpDiag">
              <a:fgClr>
                <a:srgbClr val="0099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</a:endParaRPr>
            </a:p>
          </p:txBody>
        </p:sp>
        <p:sp>
          <p:nvSpPr>
            <p:cNvPr id="45153" name="AutoShape 105"/>
            <p:cNvSpPr>
              <a:spLocks noChangeArrowheads="1"/>
            </p:cNvSpPr>
            <p:nvPr/>
          </p:nvSpPr>
          <p:spPr bwMode="auto">
            <a:xfrm>
              <a:off x="5715000" y="2819400"/>
              <a:ext cx="152400" cy="685800"/>
            </a:xfrm>
            <a:prstGeom prst="upDownArrow">
              <a:avLst>
                <a:gd name="adj1" fmla="val 50000"/>
                <a:gd name="adj2" fmla="val 4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5154" name="AutoShape 106"/>
            <p:cNvSpPr>
              <a:spLocks noChangeArrowheads="1"/>
            </p:cNvSpPr>
            <p:nvPr/>
          </p:nvSpPr>
          <p:spPr bwMode="auto">
            <a:xfrm>
              <a:off x="7696200" y="3733800"/>
              <a:ext cx="228600" cy="304800"/>
            </a:xfrm>
            <a:prstGeom prst="upDownArrow">
              <a:avLst>
                <a:gd name="adj1" fmla="val 50000"/>
                <a:gd name="adj2" fmla="val 4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5155" name="Text Box 75"/>
            <p:cNvSpPr txBox="1">
              <a:spLocks noChangeArrowheads="1"/>
            </p:cNvSpPr>
            <p:nvPr/>
          </p:nvSpPr>
          <p:spPr bwMode="auto">
            <a:xfrm>
              <a:off x="2514600" y="2819400"/>
              <a:ext cx="22145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SPOT  VEGETATION</a:t>
              </a:r>
            </a:p>
          </p:txBody>
        </p:sp>
        <p:sp>
          <p:nvSpPr>
            <p:cNvPr id="45156" name="Rectangle 94" descr="Wide upward diagonal"/>
            <p:cNvSpPr>
              <a:spLocks noChangeArrowheads="1"/>
            </p:cNvSpPr>
            <p:nvPr/>
          </p:nvSpPr>
          <p:spPr bwMode="auto">
            <a:xfrm>
              <a:off x="7924800" y="4038600"/>
              <a:ext cx="1219200" cy="2286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</a:endParaRPr>
            </a:p>
          </p:txBody>
        </p:sp>
        <p:sp>
          <p:nvSpPr>
            <p:cNvPr id="45157" name="Rectangle 94" descr="Wide upward diagonal"/>
            <p:cNvSpPr>
              <a:spLocks noChangeArrowheads="1"/>
            </p:cNvSpPr>
            <p:nvPr/>
          </p:nvSpPr>
          <p:spPr bwMode="auto">
            <a:xfrm>
              <a:off x="7696200" y="3505200"/>
              <a:ext cx="1447800" cy="2286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</a:endParaRPr>
            </a:p>
          </p:txBody>
        </p:sp>
        <p:sp>
          <p:nvSpPr>
            <p:cNvPr id="45158" name="Text Box 77"/>
            <p:cNvSpPr txBox="1">
              <a:spLocks noChangeArrowheads="1"/>
            </p:cNvSpPr>
            <p:nvPr/>
          </p:nvSpPr>
          <p:spPr bwMode="auto">
            <a:xfrm>
              <a:off x="7848600" y="4343400"/>
              <a:ext cx="7604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JPSS 1</a:t>
              </a:r>
            </a:p>
          </p:txBody>
        </p:sp>
        <p:sp>
          <p:nvSpPr>
            <p:cNvPr id="45159" name="Rectangle 94" descr="Wide upward diagonal"/>
            <p:cNvSpPr>
              <a:spLocks noChangeArrowheads="1"/>
            </p:cNvSpPr>
            <p:nvPr/>
          </p:nvSpPr>
          <p:spPr bwMode="auto">
            <a:xfrm>
              <a:off x="8839200" y="4419600"/>
              <a:ext cx="304800" cy="2286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</a:endParaRPr>
            </a:p>
          </p:txBody>
        </p:sp>
        <p:sp>
          <p:nvSpPr>
            <p:cNvPr id="45160" name="Rectangle 101" descr="Wide upward diagonal"/>
            <p:cNvSpPr>
              <a:spLocks noChangeArrowheads="1"/>
            </p:cNvSpPr>
            <p:nvPr/>
          </p:nvSpPr>
          <p:spPr bwMode="auto">
            <a:xfrm>
              <a:off x="7696200" y="2209800"/>
              <a:ext cx="1447800" cy="228600"/>
            </a:xfrm>
            <a:prstGeom prst="rect">
              <a:avLst/>
            </a:prstGeom>
            <a:pattFill prst="wdUpDiag">
              <a:fgClr>
                <a:srgbClr val="0099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</a:endParaRPr>
            </a:p>
          </p:txBody>
        </p:sp>
        <p:sp>
          <p:nvSpPr>
            <p:cNvPr id="45161" name="Rectangle 98"/>
            <p:cNvSpPr>
              <a:spLocks noChangeArrowheads="1"/>
            </p:cNvSpPr>
            <p:nvPr/>
          </p:nvSpPr>
          <p:spPr bwMode="auto">
            <a:xfrm>
              <a:off x="6705600" y="2209800"/>
              <a:ext cx="990600" cy="2286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2" name="Text Box 75"/>
            <p:cNvSpPr txBox="1">
              <a:spLocks noChangeArrowheads="1"/>
            </p:cNvSpPr>
            <p:nvPr/>
          </p:nvSpPr>
          <p:spPr bwMode="auto">
            <a:xfrm>
              <a:off x="5715000" y="2133600"/>
              <a:ext cx="8747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METOP</a:t>
              </a:r>
            </a:p>
          </p:txBody>
        </p:sp>
        <p:sp>
          <p:nvSpPr>
            <p:cNvPr id="45163" name="Rectangle 101"/>
            <p:cNvSpPr>
              <a:spLocks/>
            </p:cNvSpPr>
            <p:nvPr/>
          </p:nvSpPr>
          <p:spPr bwMode="auto">
            <a:xfrm>
              <a:off x="457200" y="4038600"/>
              <a:ext cx="4737100" cy="113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/>
            <a:p>
              <a:pPr marL="419100" algn="l"/>
              <a:r>
                <a:rPr lang="en-US" sz="18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AVHRR (GAC) 1982-1999 + 2003-2006</a:t>
              </a: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endParaRPr>
            </a:p>
            <a:p>
              <a:pPr marL="419100" algn="l"/>
              <a:r>
                <a:rPr lang="en-US" sz="18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MODIS (MO(Y)D09 CMG) 2000-present</a:t>
              </a: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endParaRPr>
            </a:p>
            <a:p>
              <a:pPr marL="419100" algn="l"/>
              <a:r>
                <a:rPr lang="en-US" sz="18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VIIRS 2011 – 2025</a:t>
              </a: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endParaRPr>
            </a:p>
            <a:p>
              <a:pPr marL="419100" algn="l"/>
              <a:r>
                <a:rPr lang="en-US" sz="18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SPOT VEGETATION 1999-2000</a:t>
              </a:r>
            </a:p>
            <a:p>
              <a:pPr marL="419100" algn="l"/>
              <a:r>
                <a:rPr lang="en-US" sz="18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Sentinel 3  2016</a:t>
              </a:r>
            </a:p>
          </p:txBody>
        </p:sp>
        <p:sp>
          <p:nvSpPr>
            <p:cNvPr id="45164" name="Text Box 77"/>
            <p:cNvSpPr txBox="1">
              <a:spLocks noChangeArrowheads="1"/>
            </p:cNvSpPr>
            <p:nvPr/>
          </p:nvSpPr>
          <p:spPr bwMode="auto">
            <a:xfrm>
              <a:off x="6884988" y="4724400"/>
              <a:ext cx="101123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Sentinel 3</a:t>
              </a:r>
            </a:p>
          </p:txBody>
        </p:sp>
        <p:sp>
          <p:nvSpPr>
            <p:cNvPr id="45166" name="Rectangle 69"/>
            <p:cNvSpPr>
              <a:spLocks noChangeArrowheads="1"/>
            </p:cNvSpPr>
            <p:nvPr/>
          </p:nvSpPr>
          <p:spPr bwMode="auto">
            <a:xfrm>
              <a:off x="5257800" y="3505200"/>
              <a:ext cx="26670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latin typeface="Times New Roman" charset="0"/>
                </a:rPr>
                <a:t>Aqua</a:t>
              </a:r>
            </a:p>
          </p:txBody>
        </p:sp>
      </p:grpSp>
      <p:sp>
        <p:nvSpPr>
          <p:cNvPr id="114" name="Rectangle 94" descr="Wide upward diagonal"/>
          <p:cNvSpPr>
            <a:spLocks noChangeArrowheads="1"/>
          </p:cNvSpPr>
          <p:nvPr/>
        </p:nvSpPr>
        <p:spPr bwMode="auto">
          <a:xfrm>
            <a:off x="8750935" y="4787503"/>
            <a:ext cx="411480" cy="21193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5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96C0-EF33-FC43-9C63-C0343222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379925"/>
          </a:xfrm>
        </p:spPr>
        <p:txBody>
          <a:bodyPr/>
          <a:lstStyle/>
          <a:p>
            <a:r>
              <a:rPr lang="en-US" sz="2800" dirty="0"/>
              <a:t>Ground Validation is on going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6E1CD-E28E-6A44-BE4D-78A3BBF4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WGCV Land Product Validation Plenary, 26-27 MAY 2021, Teams</a:t>
            </a:r>
          </a:p>
        </p:txBody>
      </p:sp>
      <p:pic>
        <p:nvPicPr>
          <p:cNvPr id="23" name="Picture 22" descr="A close up of a map&#10;&#10;Description automatically generated">
            <a:extLst>
              <a:ext uri="{FF2B5EF4-FFF2-40B4-BE49-F238E27FC236}">
                <a16:creationId xmlns:a16="http://schemas.microsoft.com/office/drawing/2014/main" id="{AF48D4F2-2F1E-2944-9E2F-75874954D6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375" y="85159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54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96C0-EF33-FC43-9C63-C0343222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379925"/>
          </a:xfrm>
        </p:spPr>
        <p:txBody>
          <a:bodyPr/>
          <a:lstStyle/>
          <a:p>
            <a:r>
              <a:rPr lang="en-US" sz="2800" dirty="0"/>
              <a:t>Ground Validation is on going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6E1CD-E28E-6A44-BE4D-78A3BBF4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WGCV Land Product Validation Plenary, 26-27 MAY 2021, Teams</a:t>
            </a:r>
          </a:p>
        </p:txBody>
      </p:sp>
      <p:pic>
        <p:nvPicPr>
          <p:cNvPr id="23" name="Picture 22" descr="A close up of a map&#10;&#10;Description automatically generated">
            <a:extLst>
              <a:ext uri="{FF2B5EF4-FFF2-40B4-BE49-F238E27FC236}">
                <a16:creationId xmlns:a16="http://schemas.microsoft.com/office/drawing/2014/main" id="{13C103EB-2007-4C49-B13E-0AF65BC3E36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956" y="757238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23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96C0-EF33-FC43-9C63-C0343222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379925"/>
          </a:xfrm>
        </p:spPr>
        <p:txBody>
          <a:bodyPr/>
          <a:lstStyle/>
          <a:p>
            <a:r>
              <a:rPr lang="en-US" sz="2800" dirty="0"/>
              <a:t>Ground Validation is on going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6E1CD-E28E-6A44-BE4D-78A3BBF4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WGCV Land Product Validation Plenary, 26-27 MAY 2021, Teams</a:t>
            </a:r>
          </a:p>
        </p:txBody>
      </p:sp>
      <p:pic>
        <p:nvPicPr>
          <p:cNvPr id="23" name="Picture 2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F66F566-84A1-2D4A-B4C4-AAF8C3CDBF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400" y="774976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3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96C0-EF33-FC43-9C63-C0343222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379925"/>
          </a:xfrm>
        </p:spPr>
        <p:txBody>
          <a:bodyPr/>
          <a:lstStyle/>
          <a:p>
            <a:r>
              <a:rPr lang="en-US" sz="2800" dirty="0"/>
              <a:t>Ground Validation is on going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6E1CD-E28E-6A44-BE4D-78A3BBF4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WGCV Land Product Validation Plenary, 26-27 MAY 2021, Teams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D1F08F69-466F-1645-83DA-7138B9A9E4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41" y="628513"/>
            <a:ext cx="3635692" cy="2924932"/>
          </a:xfrm>
          <a:prstGeom prst="rect">
            <a:avLst/>
          </a:prstGeom>
        </p:spPr>
      </p:pic>
      <p:pic>
        <p:nvPicPr>
          <p:cNvPr id="25" name="Picture 24" descr="A close up of a map&#10;&#10;Description automatically generated">
            <a:extLst>
              <a:ext uri="{FF2B5EF4-FFF2-40B4-BE49-F238E27FC236}">
                <a16:creationId xmlns:a16="http://schemas.microsoft.com/office/drawing/2014/main" id="{9BBA0BDA-E5DA-B54F-8696-4266EBE44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609600"/>
            <a:ext cx="3635692" cy="2924932"/>
          </a:xfrm>
          <a:prstGeom prst="rect">
            <a:avLst/>
          </a:prstGeom>
        </p:spPr>
      </p:pic>
      <p:pic>
        <p:nvPicPr>
          <p:cNvPr id="26" name="Picture 25" descr="A close up of a map&#10;&#10;Description automatically generated">
            <a:extLst>
              <a:ext uri="{FF2B5EF4-FFF2-40B4-BE49-F238E27FC236}">
                <a16:creationId xmlns:a16="http://schemas.microsoft.com/office/drawing/2014/main" id="{3CB9357B-490E-0F49-BA5A-47607F1B98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712" y="3541712"/>
            <a:ext cx="3635692" cy="29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19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E7D160D-77B2-4AAD-A356-3A1855498598}"/>
              </a:ext>
            </a:extLst>
          </p:cNvPr>
          <p:cNvSpPr txBox="1"/>
          <p:nvPr/>
        </p:nvSpPr>
        <p:spPr>
          <a:xfrm>
            <a:off x="2290169" y="2571750"/>
            <a:ext cx="51264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54000">
                    <a:schemeClr val="bg1">
                      <a:alpha val="75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9B755A-160E-354E-8E1B-05CA8696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9809" y="3818359"/>
            <a:ext cx="33147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4"/>
          <p:cNvSpPr>
            <a:spLocks/>
          </p:cNvSpPr>
          <p:nvPr/>
        </p:nvSpPr>
        <p:spPr bwMode="auto">
          <a:xfrm>
            <a:off x="3425084" y="4585189"/>
            <a:ext cx="12382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8575" tIns="28575" rIns="28575" bIns="28575"/>
          <a:lstStyle/>
          <a:p>
            <a:pPr algn="l"/>
            <a:r>
              <a:rPr lang="en-US" sz="1050"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El Chichon</a:t>
            </a:r>
          </a:p>
        </p:txBody>
      </p:sp>
      <p:sp>
        <p:nvSpPr>
          <p:cNvPr id="48132" name="Rectangle 5"/>
          <p:cNvSpPr>
            <a:spLocks/>
          </p:cNvSpPr>
          <p:nvPr/>
        </p:nvSpPr>
        <p:spPr bwMode="auto">
          <a:xfrm>
            <a:off x="4910984" y="4528039"/>
            <a:ext cx="1104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8575" tIns="28575" rIns="28575" bIns="28575"/>
          <a:lstStyle/>
          <a:p>
            <a:pPr algn="l"/>
            <a:r>
              <a:rPr lang="en-US" sz="1050"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Pinatubo</a:t>
            </a:r>
          </a:p>
        </p:txBody>
      </p:sp>
      <p:pic>
        <p:nvPicPr>
          <p:cNvPr id="48133" name="Picture 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480" y="3818359"/>
            <a:ext cx="23860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4" name="Picture 7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630" y="5075659"/>
            <a:ext cx="23431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5" name="Rectangle 8"/>
          <p:cNvSpPr>
            <a:spLocks/>
          </p:cNvSpPr>
          <p:nvPr/>
        </p:nvSpPr>
        <p:spPr bwMode="auto">
          <a:xfrm>
            <a:off x="964980" y="3475460"/>
            <a:ext cx="1295226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75" tIns="28575" rIns="28575" bIns="28575">
            <a:spAutoFit/>
          </a:bodyPr>
          <a:lstStyle/>
          <a:p>
            <a:pPr algn="l"/>
            <a:r>
              <a:rPr lang="en-US" sz="900"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Degradation in channel 1</a:t>
            </a:r>
            <a:endParaRPr lang="en-US" sz="1500"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900"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(from Ocean observations)</a:t>
            </a:r>
          </a:p>
        </p:txBody>
      </p:sp>
      <p:sp>
        <p:nvSpPr>
          <p:cNvPr id="48136" name="Rectangle 9"/>
          <p:cNvSpPr>
            <a:spLocks/>
          </p:cNvSpPr>
          <p:nvPr/>
        </p:nvSpPr>
        <p:spPr bwMode="auto">
          <a:xfrm>
            <a:off x="1079281" y="4732760"/>
            <a:ext cx="1327286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75" tIns="28575" rIns="28575" bIns="28575">
            <a:spAutoFit/>
          </a:bodyPr>
          <a:lstStyle/>
          <a:p>
            <a:pPr algn="l"/>
            <a:r>
              <a:rPr lang="en-US" sz="900"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Channel1/Channel2 ratio</a:t>
            </a:r>
            <a:endParaRPr lang="en-US" sz="1500"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900"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(from Clouds observations)</a:t>
            </a:r>
          </a:p>
        </p:txBody>
      </p:sp>
      <p:pic>
        <p:nvPicPr>
          <p:cNvPr id="48139" name="Picture 1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664946"/>
            <a:ext cx="2526506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0" name="Rectangle 13"/>
          <p:cNvSpPr>
            <a:spLocks/>
          </p:cNvSpPr>
          <p:nvPr/>
        </p:nvSpPr>
        <p:spPr bwMode="auto">
          <a:xfrm>
            <a:off x="7003256" y="1322046"/>
            <a:ext cx="1539139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75" tIns="28575" rIns="28575" bIns="28575">
            <a:spAutoFit/>
          </a:bodyPr>
          <a:lstStyle/>
          <a:p>
            <a:pPr algn="l"/>
            <a:r>
              <a:rPr lang="en-US" sz="1500"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BRDF CORRECTION</a:t>
            </a:r>
          </a:p>
        </p:txBody>
      </p:sp>
      <p:sp>
        <p:nvSpPr>
          <p:cNvPr id="48141" name="Rectangle 14"/>
          <p:cNvSpPr>
            <a:spLocks/>
          </p:cNvSpPr>
          <p:nvPr/>
        </p:nvSpPr>
        <p:spPr bwMode="auto">
          <a:xfrm>
            <a:off x="1079281" y="3132560"/>
            <a:ext cx="1094274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75" tIns="28575" rIns="28575" bIns="28575">
            <a:spAutoFit/>
          </a:bodyPr>
          <a:lstStyle/>
          <a:p>
            <a:pPr algn="l"/>
            <a:r>
              <a:rPr lang="en-US" sz="1500" dirty="0"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CALIBRATION</a:t>
            </a:r>
          </a:p>
        </p:txBody>
      </p:sp>
      <p:sp>
        <p:nvSpPr>
          <p:cNvPr id="48142" name="Rectangle 15"/>
          <p:cNvSpPr>
            <a:spLocks/>
          </p:cNvSpPr>
          <p:nvPr/>
        </p:nvSpPr>
        <p:spPr bwMode="auto">
          <a:xfrm>
            <a:off x="3711022" y="1313890"/>
            <a:ext cx="2340770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8575" tIns="28575" rIns="28575" bIns="28575">
            <a:spAutoFit/>
          </a:bodyPr>
          <a:lstStyle/>
          <a:p>
            <a:pPr algn="l"/>
            <a:r>
              <a:rPr lang="en-US" sz="1500" dirty="0"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ATMOSPHERIC</a:t>
            </a: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 </a:t>
            </a:r>
            <a:r>
              <a:rPr lang="en-US" sz="1500" dirty="0"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CORRECTION</a:t>
            </a:r>
          </a:p>
        </p:txBody>
      </p:sp>
      <p:sp>
        <p:nvSpPr>
          <p:cNvPr id="48144" name="Rectangle 16"/>
          <p:cNvSpPr>
            <a:spLocks/>
          </p:cNvSpPr>
          <p:nvPr/>
        </p:nvSpPr>
        <p:spPr bwMode="auto">
          <a:xfrm>
            <a:off x="1524001" y="48190"/>
            <a:ext cx="6324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8575" tIns="28575" rIns="28575" bIns="28575"/>
          <a:lstStyle/>
          <a:p>
            <a:pPr algn="ctr">
              <a:defRPr/>
            </a:pPr>
            <a:r>
              <a:rPr lang="en-US" sz="2100" dirty="0">
                <a:latin typeface="+mj-lt"/>
                <a:ea typeface="ＭＳ Ｐゴシック" charset="0"/>
                <a:cs typeface="ＭＳ Ｐゴシック" charset="0"/>
                <a:sym typeface="Calibri Bold" charset="0"/>
              </a:rPr>
              <a:t>Land Climate Data Record (Approach)</a:t>
            </a:r>
            <a:endParaRPr lang="en-US" sz="2100" dirty="0">
              <a:latin typeface="+mj-lt"/>
              <a:ea typeface="ＭＳ Ｐゴシック" charset="0"/>
              <a:cs typeface="ＭＳ Ｐゴシック" charset="0"/>
              <a:sym typeface="Arial" charset="0"/>
            </a:endParaRPr>
          </a:p>
          <a:p>
            <a:pPr>
              <a:defRPr/>
            </a:pPr>
            <a:r>
              <a:rPr lang="en-US" sz="1500" dirty="0"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 </a:t>
            </a:r>
            <a:r>
              <a:rPr lang="en-US" sz="1500" dirty="0">
                <a:latin typeface="Calibri Italic" charset="0"/>
                <a:ea typeface="ＭＳ Ｐゴシック" charset="0"/>
                <a:cs typeface="ＭＳ Ｐゴシック" charset="0"/>
                <a:sym typeface="Calibri Italic" charset="0"/>
              </a:rPr>
              <a:t>Needs to address geolocation, calibration, atmospheric/BRDF correction issues</a:t>
            </a:r>
          </a:p>
        </p:txBody>
      </p:sp>
      <p:pic>
        <p:nvPicPr>
          <p:cNvPr id="2" name="Picture 1" descr="Screen Shot 2018-05-23 at 2.09.32 PM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154" y="1845661"/>
            <a:ext cx="1369295" cy="1371600"/>
          </a:xfrm>
          <a:prstGeom prst="rect">
            <a:avLst/>
          </a:prstGeom>
        </p:spPr>
      </p:pic>
      <p:pic>
        <p:nvPicPr>
          <p:cNvPr id="3" name="Picture 2" descr="Screen Shot 2018-05-23 at 2.09.42 PM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602" y="1868305"/>
            <a:ext cx="1371600" cy="137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09AE3D-5B67-6E4A-8ABC-0FCC4DF20E2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60" y="1602777"/>
            <a:ext cx="2577885" cy="1472632"/>
          </a:xfrm>
          <a:prstGeom prst="rect">
            <a:avLst/>
          </a:prstGeom>
        </p:spPr>
      </p:pic>
      <p:sp>
        <p:nvSpPr>
          <p:cNvPr id="17" name="Rectangle 14">
            <a:extLst>
              <a:ext uri="{FF2B5EF4-FFF2-40B4-BE49-F238E27FC236}">
                <a16:creationId xmlns:a16="http://schemas.microsoft.com/office/drawing/2014/main" id="{67DA6C78-ECBC-324B-A1A2-F9F99F9EB7E1}"/>
              </a:ext>
            </a:extLst>
          </p:cNvPr>
          <p:cNvSpPr>
            <a:spLocks/>
          </p:cNvSpPr>
          <p:nvPr/>
        </p:nvSpPr>
        <p:spPr bwMode="auto">
          <a:xfrm>
            <a:off x="910724" y="1276473"/>
            <a:ext cx="1189621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75" tIns="28575" rIns="28575" bIns="28575">
            <a:spAutoFit/>
          </a:bodyPr>
          <a:lstStyle/>
          <a:p>
            <a:pPr algn="l"/>
            <a:r>
              <a:rPr lang="en-US" sz="1500" dirty="0"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GEOLOCATION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37743-E2FA-5E4E-ABC8-CD04BFCF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2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8560" y="2438400"/>
            <a:ext cx="3840480" cy="1653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17525"/>
          </a:xfrm>
        </p:spPr>
        <p:txBody>
          <a:bodyPr/>
          <a:lstStyle/>
          <a:p>
            <a:r>
              <a:rPr lang="en-US" sz="2800" dirty="0"/>
              <a:t>Atmospheric correction (AC)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350" y="1219200"/>
            <a:ext cx="4309450" cy="5257800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/>
              <a:t>Estimate of the </a:t>
            </a:r>
            <a:r>
              <a:rPr lang="en-GB" sz="1800" b="1" dirty="0">
                <a:solidFill>
                  <a:srgbClr val="C00000"/>
                </a:solidFill>
              </a:rPr>
              <a:t>surface spectral reflectance</a:t>
            </a:r>
            <a:r>
              <a:rPr lang="en-GB" sz="1800" dirty="0"/>
              <a:t>, as would have been measured at ground level if there were </a:t>
            </a:r>
            <a:r>
              <a:rPr lang="en-GB" sz="1800" b="1" dirty="0">
                <a:solidFill>
                  <a:srgbClr val="C00000"/>
                </a:solidFill>
              </a:rPr>
              <a:t>no atmospheric scattering or absorption</a:t>
            </a:r>
          </a:p>
          <a:p>
            <a:endParaRPr lang="en-US" sz="1800" dirty="0"/>
          </a:p>
          <a:p>
            <a:r>
              <a:rPr lang="en-US" sz="1800" dirty="0"/>
              <a:t>Generic approach for AC for multiple sensors</a:t>
            </a:r>
          </a:p>
          <a:p>
            <a:endParaRPr lang="en-US" sz="1800" dirty="0"/>
          </a:p>
          <a:p>
            <a:r>
              <a:rPr lang="en-US" sz="1800" dirty="0"/>
              <a:t>AC products for EO sensors:</a:t>
            </a:r>
          </a:p>
          <a:p>
            <a:pPr lvl="1"/>
            <a:r>
              <a:rPr lang="en-US" sz="1600" dirty="0"/>
              <a:t>MODIS (Terra, Aqua) </a:t>
            </a:r>
          </a:p>
          <a:p>
            <a:pPr lvl="2"/>
            <a:r>
              <a:rPr lang="en-US" sz="1400" dirty="0"/>
              <a:t>Products: MOD09, MYD09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VIIRS (S-NPP,JPSS1)</a:t>
            </a:r>
          </a:p>
          <a:p>
            <a:pPr lvl="2"/>
            <a:r>
              <a:rPr lang="en-US" sz="1400" dirty="0"/>
              <a:t>Products: VNP09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OLI (Landsat-8) and MSI (Sentinel-2)</a:t>
            </a:r>
          </a:p>
          <a:p>
            <a:pPr lvl="2"/>
            <a:r>
              <a:rPr lang="en-US" sz="1400" dirty="0" err="1"/>
              <a:t>LaSRC</a:t>
            </a:r>
            <a:r>
              <a:rPr lang="en-US" sz="1400" dirty="0"/>
              <a:t> algorithm/product</a:t>
            </a:r>
          </a:p>
          <a:p>
            <a:pPr lvl="2"/>
            <a:r>
              <a:rPr lang="en-US" sz="1400" dirty="0"/>
              <a:t>Harmonization Landsat / Sentinel 2 (HLS) project</a:t>
            </a:r>
          </a:p>
          <a:p>
            <a:pPr lvl="2"/>
            <a:r>
              <a:rPr lang="en-US" sz="1400" dirty="0"/>
              <a:t>USGS’ on demand SR product for OLI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8560" y="4510302"/>
            <a:ext cx="3840480" cy="196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8560" y="838200"/>
            <a:ext cx="3840480" cy="16320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88560" y="4038600"/>
            <a:ext cx="3840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Times New Roman"/>
                <a:cs typeface="Times New Roman"/>
              </a:rPr>
              <a:t>A true color composite of MODIS/Aqua (</a:t>
            </a:r>
            <a:r>
              <a:rPr lang="en-US" sz="1050" i="1" dirty="0">
                <a:latin typeface="Times New Roman"/>
                <a:cs typeface="Times New Roman"/>
              </a:rPr>
              <a:t>top</a:t>
            </a:r>
            <a:r>
              <a:rPr lang="en-US" sz="1050" dirty="0">
                <a:latin typeface="Times New Roman"/>
                <a:cs typeface="Times New Roman"/>
              </a:rPr>
              <a:t>) and VIIRS/S-NPP (</a:t>
            </a:r>
            <a:r>
              <a:rPr lang="en-US" sz="1050" i="1" dirty="0">
                <a:latin typeface="Times New Roman"/>
                <a:cs typeface="Times New Roman"/>
              </a:rPr>
              <a:t>bottom</a:t>
            </a:r>
            <a:r>
              <a:rPr lang="en-US" sz="1050" dirty="0">
                <a:latin typeface="Times New Roman"/>
                <a:cs typeface="Times New Roman"/>
              </a:rPr>
              <a:t>) images acquired on July, 1, 2017</a:t>
            </a:r>
            <a:endParaRPr lang="en-US" sz="1050" dirty="0"/>
          </a:p>
        </p:txBody>
      </p:sp>
      <p:sp>
        <p:nvSpPr>
          <p:cNvPr id="10" name="Rectangle 9"/>
          <p:cNvSpPr/>
          <p:nvPr/>
        </p:nvSpPr>
        <p:spPr>
          <a:xfrm>
            <a:off x="4988560" y="6427113"/>
            <a:ext cx="3840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Times New Roman"/>
                <a:cs typeface="Times New Roman"/>
              </a:rPr>
              <a:t>A true color composite of Landsat-8 image without AC (</a:t>
            </a:r>
            <a:r>
              <a:rPr lang="en-US" sz="1050" i="1" dirty="0">
                <a:latin typeface="Times New Roman"/>
                <a:cs typeface="Times New Roman"/>
              </a:rPr>
              <a:t>left</a:t>
            </a:r>
            <a:r>
              <a:rPr lang="en-US" sz="1050" dirty="0">
                <a:latin typeface="Times New Roman"/>
                <a:cs typeface="Times New Roman"/>
              </a:rPr>
              <a:t>) and with AC (</a:t>
            </a:r>
            <a:r>
              <a:rPr lang="en-US" sz="1050" i="1" dirty="0">
                <a:latin typeface="Times New Roman"/>
                <a:cs typeface="Times New Roman"/>
              </a:rPr>
              <a:t>right</a:t>
            </a:r>
            <a:r>
              <a:rPr lang="en-US" sz="1050" dirty="0">
                <a:latin typeface="Times New Roman"/>
                <a:cs typeface="Times New Roman"/>
              </a:rPr>
              <a:t>). Image is acquired on October, 14, 2013</a:t>
            </a:r>
            <a:endParaRPr lang="en-US" sz="105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45AB7-7563-0E42-97C8-FCEFB6A1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4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371600" y="6031468"/>
            <a:ext cx="693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/>
              <a:t>Home page: </a:t>
            </a:r>
            <a:r>
              <a:rPr lang="en-US" sz="18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hlinkClick r:id="rId3"/>
              </a:rPr>
              <a:t>http://modis-sr.ltdri.org</a:t>
            </a:r>
            <a:r>
              <a:rPr lang="en-US" sz="18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1800" u="sng" dirty="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09600" y="1802624"/>
            <a:ext cx="8153400" cy="395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Algorithm reference for L8: </a:t>
            </a:r>
            <a:r>
              <a:rPr lang="en-US" sz="1800" dirty="0"/>
              <a:t>Vermote E., Justice C., Claverie M.,  Franch B., (2016) “Preliminary analysis of the performance of the Landsat 8/OLI land surface reflectance product", Remote Sensing of Environment, 185,46-56.</a:t>
            </a:r>
          </a:p>
          <a:p>
            <a:pPr>
              <a:spcBef>
                <a:spcPct val="50000"/>
              </a:spcBef>
            </a:pPr>
            <a:r>
              <a:rPr lang="en-US" dirty="0"/>
              <a:t>The MODIS </a:t>
            </a:r>
            <a:r>
              <a:rPr lang="en-US" b="1" dirty="0"/>
              <a:t>Collection 6 AC algorithm </a:t>
            </a:r>
            <a:r>
              <a:rPr lang="en-US" dirty="0"/>
              <a:t>relies on</a:t>
            </a:r>
          </a:p>
          <a:p>
            <a:pPr>
              <a:spcBef>
                <a:spcPct val="50000"/>
              </a:spcBef>
              <a:buClr>
                <a:srgbClr val="990033"/>
              </a:buClr>
              <a:buSzPct val="85000"/>
              <a:buFont typeface="Wingdings" charset="0"/>
              <a:buChar char="§"/>
            </a:pPr>
            <a:r>
              <a:rPr lang="en-US" dirty="0"/>
              <a:t> the use of very accurate (better than 1%) vector radiative  transfer modeling of the coupled atmosphere-surface system (6S)</a:t>
            </a:r>
          </a:p>
          <a:p>
            <a:pPr>
              <a:spcBef>
                <a:spcPct val="50000"/>
              </a:spcBef>
              <a:buClr>
                <a:srgbClr val="990033"/>
              </a:buClr>
              <a:buSzPct val="85000"/>
              <a:buFont typeface="Wingdings" charset="0"/>
              <a:buChar char="§"/>
            </a:pPr>
            <a:r>
              <a:rPr lang="en-US" dirty="0"/>
              <a:t> the inversion of key atmospheric parameters</a:t>
            </a:r>
          </a:p>
          <a:p>
            <a:pPr lvl="1">
              <a:spcBef>
                <a:spcPct val="50000"/>
              </a:spcBef>
              <a:buClr>
                <a:srgbClr val="990033"/>
              </a:buClr>
              <a:buSzPct val="85000"/>
              <a:buFont typeface="Wingdings" charset="0"/>
              <a:buChar char="§"/>
            </a:pPr>
            <a:r>
              <a:rPr lang="en-US" b="1" i="1" dirty="0"/>
              <a:t>Aerosols are retrieved from Landsat8/Sentinel 2 images</a:t>
            </a:r>
          </a:p>
          <a:p>
            <a:pPr lvl="1">
              <a:spcBef>
                <a:spcPct val="50000"/>
              </a:spcBef>
              <a:buClr>
                <a:srgbClr val="990033"/>
              </a:buClr>
              <a:buSzPct val="85000"/>
              <a:buFont typeface="Wingdings" charset="0"/>
              <a:buChar char="§"/>
            </a:pPr>
            <a:r>
              <a:rPr lang="en-US" b="1" i="1" dirty="0"/>
              <a:t>Water vapor and ozone from daily MODIS product.</a:t>
            </a:r>
          </a:p>
          <a:p>
            <a:pPr>
              <a:spcBef>
                <a:spcPct val="50000"/>
              </a:spcBef>
            </a:pPr>
            <a:endParaRPr lang="en-US" sz="1800" b="1" i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9144000" cy="476250"/>
          </a:xfrm>
        </p:spPr>
        <p:txBody>
          <a:bodyPr/>
          <a:lstStyle/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1884" y="243197"/>
            <a:ext cx="8686800" cy="1143000"/>
          </a:xfrm>
        </p:spPr>
        <p:txBody>
          <a:bodyPr/>
          <a:lstStyle/>
          <a:p>
            <a:pPr algn="ctr"/>
            <a:r>
              <a:rPr lang="en-US" sz="3200" b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Landsat8/OLI and Sentinel 2/MSI Surface Reflectance is largely based on MODIS C6 (LaSRC)</a:t>
            </a:r>
          </a:p>
        </p:txBody>
      </p:sp>
    </p:spTree>
    <p:extLst>
      <p:ext uri="{BB962C8B-B14F-4D97-AF65-F5344CB8AC3E}">
        <p14:creationId xmlns:p14="http://schemas.microsoft.com/office/powerpoint/2010/main" val="41564400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pPr algn="ctr"/>
            <a:r>
              <a:rPr lang="en-US" sz="2800" b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Methodology for evaluating the performance of Landsat8/Sentinel2 </a:t>
            </a:r>
            <a:r>
              <a:rPr lang="en-US" sz="2800" b="0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LaSRC</a:t>
            </a:r>
            <a:r>
              <a:rPr lang="en-US" sz="2800" b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 product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1066800" y="2590800"/>
            <a:ext cx="2209800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Subsets of Level 1B data processed using the standard surface reflectance algorithm</a:t>
            </a: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4953000" y="2819400"/>
            <a:ext cx="17526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Reference data set</a:t>
            </a: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5257800" y="3581400"/>
            <a:ext cx="2057400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Atmospherically corrected TOA reflectances derived from Level 1B subsets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4572000" y="5257800"/>
            <a:ext cx="1066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Vector 6S</a:t>
            </a: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6248400" y="5105400"/>
            <a:ext cx="2590800" cy="11695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/>
              <a:t>AERONET measurements</a:t>
            </a:r>
          </a:p>
          <a:p>
            <a:pPr algn="ctr"/>
            <a:r>
              <a:rPr lang="en-US" dirty="0"/>
              <a:t>(</a:t>
            </a:r>
            <a:r>
              <a:rPr lang="el-GR" sz="1400" dirty="0">
                <a:latin typeface="Symbol" charset="2"/>
                <a:cs typeface="Symbol" charset="2"/>
              </a:rPr>
              <a:t>τ</a:t>
            </a:r>
            <a:r>
              <a:rPr lang="en-US" sz="1400" baseline="-25000" dirty="0" err="1"/>
              <a:t>aer</a:t>
            </a:r>
            <a:r>
              <a:rPr lang="en-US" sz="1400" dirty="0"/>
              <a:t>, H</a:t>
            </a:r>
            <a:r>
              <a:rPr lang="en-US" sz="1400" baseline="-25000" dirty="0"/>
              <a:t>2</a:t>
            </a:r>
            <a:r>
              <a:rPr lang="en-US" sz="1400" dirty="0"/>
              <a:t>O, particle size </a:t>
            </a:r>
            <a:r>
              <a:rPr lang="en-US" sz="1200" dirty="0"/>
              <a:t>distribution</a:t>
            </a:r>
          </a:p>
          <a:p>
            <a:pPr algn="ctr"/>
            <a:r>
              <a:rPr lang="en-US" sz="1200" dirty="0"/>
              <a:t>refractive indices, sphericity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102417" name="Line 17"/>
          <p:cNvSpPr>
            <a:spLocks noChangeShapeType="1"/>
          </p:cNvSpPr>
          <p:nvPr/>
        </p:nvSpPr>
        <p:spPr bwMode="auto">
          <a:xfrm>
            <a:off x="3352800" y="2971800"/>
            <a:ext cx="1524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3657600" y="2667000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comparison</a:t>
            </a:r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 flipH="1" flipV="1">
            <a:off x="5715000" y="3200400"/>
            <a:ext cx="457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0" name="Line 20"/>
          <p:cNvSpPr>
            <a:spLocks noChangeShapeType="1"/>
          </p:cNvSpPr>
          <p:nvPr/>
        </p:nvSpPr>
        <p:spPr bwMode="auto">
          <a:xfrm flipV="1">
            <a:off x="5181600" y="4724400"/>
            <a:ext cx="9906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1" name="Line 21"/>
          <p:cNvSpPr>
            <a:spLocks noChangeShapeType="1"/>
          </p:cNvSpPr>
          <p:nvPr/>
        </p:nvSpPr>
        <p:spPr bwMode="auto">
          <a:xfrm>
            <a:off x="6248400" y="4724400"/>
            <a:ext cx="11430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9144000" cy="476250"/>
          </a:xfrm>
        </p:spPr>
        <p:txBody>
          <a:bodyPr/>
          <a:lstStyle/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0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19200" y="1524000"/>
          <a:ext cx="5943600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0" name="Document" r:id="rId3" imgW="5943600" imgH="4356100" progId="Word.Document.12">
                  <p:embed/>
                </p:oleObj>
              </mc:Choice>
              <mc:Fallback>
                <p:oleObj name="Document" r:id="rId3" imgW="5943600" imgH="435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524000"/>
                        <a:ext cx="5943600" cy="435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/>
              <a:t>CEOS WGCV Land Product Validation Plenary, 26-27 MAY 2021, Teams</a:t>
            </a:r>
            <a:endParaRPr lang="en-US" dirty="0"/>
          </a:p>
        </p:txBody>
      </p:sp>
      <p:sp>
        <p:nvSpPr>
          <p:cNvPr id="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 b="1" kern="1200" dirty="0">
                <a:sym typeface="Gill Sans" charset="0"/>
              </a:rPr>
              <a:t>quantitative assessment of performances (APU) for MODIS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2457CBD-2C19-BD48-B54F-B7CF54C41EE8}"/>
              </a:ext>
            </a:extLst>
          </p:cNvPr>
          <p:cNvCxnSpPr>
            <a:cxnSpLocks/>
          </p:cNvCxnSpPr>
          <p:nvPr/>
        </p:nvCxnSpPr>
        <p:spPr bwMode="auto">
          <a:xfrm flipH="1">
            <a:off x="5486400" y="1981200"/>
            <a:ext cx="1143001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2833FCD-9486-DC42-9FCF-AAB57D6B277D}"/>
              </a:ext>
            </a:extLst>
          </p:cNvPr>
          <p:cNvSpPr txBox="1"/>
          <p:nvPr/>
        </p:nvSpPr>
        <p:spPr>
          <a:xfrm>
            <a:off x="6629401" y="977900"/>
            <a:ext cx="2362199" cy="33393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Specification:</a:t>
            </a:r>
          </a:p>
          <a:p>
            <a:r>
              <a:rPr lang="en-US" sz="1100" dirty="0"/>
              <a:t>Based on error budget for collection 4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E. </a:t>
            </a:r>
            <a:r>
              <a:rPr lang="en-US" sz="1100" dirty="0" err="1"/>
              <a:t>Vermote</a:t>
            </a:r>
            <a:r>
              <a:rPr lang="en-US" sz="1100" dirty="0"/>
              <a:t> and S. Y. </a:t>
            </a:r>
            <a:r>
              <a:rPr lang="en-US" sz="1100" dirty="0" err="1"/>
              <a:t>Kotchenova</a:t>
            </a:r>
            <a:r>
              <a:rPr lang="en-US" sz="1100" dirty="0"/>
              <a:t>, MODIS Directional surface reflectance product: Method, error estimates and validation. 2011. Land Remote Sensing and Global Environmental Change: NASA’s Earth Observing System and the Science of ASTER and MODIS. Series: </a:t>
            </a:r>
            <a:r>
              <a:rPr lang="en-US" sz="1100" dirty="0">
                <a:hlinkClick r:id="rId5"/>
              </a:rPr>
              <a:t>Remote Sensing and Digital Image Processing</a:t>
            </a:r>
            <a:r>
              <a:rPr lang="en-US" sz="1100" dirty="0"/>
              <a:t>, Vol. 11,  Springer Verlag. 873p. ISBN: 978-1-4419-6748-0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49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889000" y="177800"/>
            <a:ext cx="7353300" cy="508000"/>
          </a:xfrm>
        </p:spPr>
        <p:txBody>
          <a:bodyPr/>
          <a:lstStyle/>
          <a:p>
            <a:r>
              <a:rPr lang="en-US" sz="3200" dirty="0">
                <a:latin typeface="Helvetica Light" charset="0"/>
                <a:ea typeface="ヒラギノ角ゴ ProN W3" charset="0"/>
                <a:cs typeface="ヒラギノ角ゴ ProN W3" charset="0"/>
              </a:rPr>
              <a:t>Improving the aerosol retrieval in collection 6 reflected in APU metrics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0500" y="1030288"/>
          <a:ext cx="6667500" cy="517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44" name="Document" r:id="rId3" imgW="5943600" imgH="4610100" progId="Word.Document.12">
                  <p:embed/>
                </p:oleObj>
              </mc:Choice>
              <mc:Fallback>
                <p:oleObj name="Document" r:id="rId3" imgW="5943600" imgH="461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" y="1030288"/>
                        <a:ext cx="6667500" cy="5173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/>
              <a:t>CEOS WGCV Land Product Validation Plenary, 26-27 MAY 2021, Teams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676400"/>
            <a:ext cx="2834640" cy="1252855"/>
          </a:xfrm>
          <a:prstGeom prst="rect">
            <a:avLst/>
          </a:prstGeom>
        </p:spPr>
      </p:pic>
      <p:pic>
        <p:nvPicPr>
          <p:cNvPr id="8" name="Picture 7" descr="Screen Shot 2014-04-28 at 5.31.0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971800"/>
            <a:ext cx="2654300" cy="2907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19800" y="3429000"/>
            <a:ext cx="327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ratio band3/band1 derived using MODIS top of the atmosphere corrected with MISR aerosol optical depth </a:t>
            </a:r>
          </a:p>
        </p:txBody>
      </p:sp>
    </p:spTree>
    <p:extLst>
      <p:ext uri="{BB962C8B-B14F-4D97-AF65-F5344CB8AC3E}">
        <p14:creationId xmlns:p14="http://schemas.microsoft.com/office/powerpoint/2010/main" val="123410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06553-EEE4-2349-A841-289F72F5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22895"/>
            <a:ext cx="8229600" cy="1143000"/>
          </a:xfrm>
        </p:spPr>
        <p:txBody>
          <a:bodyPr/>
          <a:lstStyle/>
          <a:p>
            <a:r>
              <a:rPr lang="en-US" sz="3600" dirty="0"/>
              <a:t>VIIRS Validation follow the same methodology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0B695-BAA2-D243-80B7-81A2ED5E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WGCV Land Product Validation Plenary, 26-27 MAY 2021, Teams</a:t>
            </a:r>
            <a:endParaRPr lang="en-US" dirty="0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1945EF7E-30FA-7A4F-9EBE-E88EC2B58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84" y="1756850"/>
            <a:ext cx="5993970" cy="4677834"/>
          </a:xfrm>
          <a:prstGeom prst="rect">
            <a:avLst/>
          </a:prstGeom>
        </p:spPr>
      </p:pic>
      <p:pic>
        <p:nvPicPr>
          <p:cNvPr id="7" name="Picture 6" descr="Screen Shot 2014-02-27 at 4">
            <a:extLst>
              <a:ext uri="{FF2B5EF4-FFF2-40B4-BE49-F238E27FC236}">
                <a16:creationId xmlns:a16="http://schemas.microsoft.com/office/drawing/2014/main" id="{51843476-7ADB-604C-A17E-5C7C57F4AE30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2571" y="2362200"/>
            <a:ext cx="276903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EC9EF7-3322-7341-83A4-2430E971BDB8}"/>
              </a:ext>
            </a:extLst>
          </p:cNvPr>
          <p:cNvSpPr txBox="1"/>
          <p:nvPr/>
        </p:nvSpPr>
        <p:spPr>
          <a:xfrm>
            <a:off x="6476655" y="1654314"/>
            <a:ext cx="2438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NASA C1.1</a:t>
            </a:r>
          </a:p>
          <a:p>
            <a:r>
              <a:rPr lang="en-US" dirty="0"/>
              <a:t>Processing (M5)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E5886-4636-FB47-A459-AED95E19EDF7}"/>
              </a:ext>
            </a:extLst>
          </p:cNvPr>
          <p:cNvSpPr txBox="1"/>
          <p:nvPr/>
        </p:nvSpPr>
        <p:spPr>
          <a:xfrm>
            <a:off x="914400" y="1454259"/>
            <a:ext cx="4822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performances M5 (red) M7 (NIR)</a:t>
            </a:r>
          </a:p>
        </p:txBody>
      </p:sp>
    </p:spTree>
    <p:extLst>
      <p:ext uri="{BB962C8B-B14F-4D97-AF65-F5344CB8AC3E}">
        <p14:creationId xmlns:p14="http://schemas.microsoft.com/office/powerpoint/2010/main" val="35505340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8013</TotalTime>
  <Words>1323</Words>
  <Application>Microsoft Macintosh PowerPoint</Application>
  <PresentationFormat>On-screen Show (4:3)</PresentationFormat>
  <Paragraphs>205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Avenir</vt:lpstr>
      <vt:lpstr>Calibri</vt:lpstr>
      <vt:lpstr>Calibri Bold</vt:lpstr>
      <vt:lpstr>Calibri Italic</vt:lpstr>
      <vt:lpstr>Cambria</vt:lpstr>
      <vt:lpstr>Helvetica Light</vt:lpstr>
      <vt:lpstr>Symbol</vt:lpstr>
      <vt:lpstr>Times</vt:lpstr>
      <vt:lpstr>Times New Roman</vt:lpstr>
      <vt:lpstr>Wingdings</vt:lpstr>
      <vt:lpstr>Default Design</vt:lpstr>
      <vt:lpstr>Document</vt:lpstr>
      <vt:lpstr>PowerPoint Presentation</vt:lpstr>
      <vt:lpstr>PowerPoint Presentation</vt:lpstr>
      <vt:lpstr>PowerPoint Presentation</vt:lpstr>
      <vt:lpstr>Atmospheric correction (AC)</vt:lpstr>
      <vt:lpstr>Landsat8/OLI and Sentinel 2/MSI Surface Reflectance is largely based on MODIS C6 (LaSRC)</vt:lpstr>
      <vt:lpstr>Methodology for evaluating the performance of Landsat8/Sentinel2 LaSRC  product</vt:lpstr>
      <vt:lpstr>quantitative assessment of performances (APU) for MODIS</vt:lpstr>
      <vt:lpstr>Improving the aerosol retrieval in collection 6 reflected in APU metrics</vt:lpstr>
      <vt:lpstr>VIIRS Validation follow the same methodology</vt:lpstr>
      <vt:lpstr>BDRF Normalization enables large scale cross comparison</vt:lpstr>
      <vt:lpstr>Evaluation of the performance of Landsat8</vt:lpstr>
      <vt:lpstr>Atmospheric Correction Inter-comparison eXercise</vt:lpstr>
      <vt:lpstr>PowerPoint Presentation</vt:lpstr>
      <vt:lpstr>PowerPoint Presentation</vt:lpstr>
      <vt:lpstr>Some APU results in the Red (670nm) Filtered with LaSRC (3.5.5) QA</vt:lpstr>
      <vt:lpstr>Cloud validation: SkyCam</vt:lpstr>
      <vt:lpstr>SkyCam system @ NASA/GSFC</vt:lpstr>
      <vt:lpstr>Ground Validation is on going </vt:lpstr>
      <vt:lpstr>Ground Validation is on going </vt:lpstr>
      <vt:lpstr>Ground Validation is on going </vt:lpstr>
      <vt:lpstr>Ground Validation is on going </vt:lpstr>
      <vt:lpstr>Ground Validation is on going </vt:lpstr>
      <vt:lpstr>Ground Validation is on going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F. Vermote</dc:creator>
  <cp:lastModifiedBy>Vermote, Eric (GSFC-6190)</cp:lastModifiedBy>
  <cp:revision>295</cp:revision>
  <cp:lastPrinted>1601-01-01T00:00:00Z</cp:lastPrinted>
  <dcterms:created xsi:type="dcterms:W3CDTF">1601-01-01T00:00:00Z</dcterms:created>
  <dcterms:modified xsi:type="dcterms:W3CDTF">2021-05-25T19:11:25Z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