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34"/>
  </p:notesMasterIdLst>
  <p:handoutMasterIdLst>
    <p:handoutMasterId r:id="rId35"/>
  </p:handoutMasterIdLst>
  <p:sldIdLst>
    <p:sldId id="287" r:id="rId5"/>
    <p:sldId id="343" r:id="rId6"/>
    <p:sldId id="354" r:id="rId7"/>
    <p:sldId id="304" r:id="rId8"/>
    <p:sldId id="305" r:id="rId9"/>
    <p:sldId id="324" r:id="rId10"/>
    <p:sldId id="325" r:id="rId11"/>
    <p:sldId id="338" r:id="rId12"/>
    <p:sldId id="307" r:id="rId13"/>
    <p:sldId id="306" r:id="rId14"/>
    <p:sldId id="340" r:id="rId15"/>
    <p:sldId id="303" r:id="rId16"/>
    <p:sldId id="308" r:id="rId17"/>
    <p:sldId id="342" r:id="rId18"/>
    <p:sldId id="312" r:id="rId19"/>
    <p:sldId id="309" r:id="rId20"/>
    <p:sldId id="311" r:id="rId21"/>
    <p:sldId id="310" r:id="rId22"/>
    <p:sldId id="344" r:id="rId23"/>
    <p:sldId id="330" r:id="rId24"/>
    <p:sldId id="323" r:id="rId25"/>
    <p:sldId id="350" r:id="rId26"/>
    <p:sldId id="364" r:id="rId27"/>
    <p:sldId id="365" r:id="rId28"/>
    <p:sldId id="366" r:id="rId29"/>
    <p:sldId id="316" r:id="rId30"/>
    <p:sldId id="356" r:id="rId31"/>
    <p:sldId id="363" r:id="rId32"/>
    <p:sldId id="279" r:id="rId33"/>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1" orient="horz" pos="2160" userDrawn="1">
          <p15:clr>
            <a:srgbClr val="A4A3A4"/>
          </p15:clr>
        </p15:guide>
        <p15:guide id="1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24242"/>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6" autoAdjust="0"/>
    <p:restoredTop sz="78795" autoAdjust="0"/>
  </p:normalViewPr>
  <p:slideViewPr>
    <p:cSldViewPr snapToGrid="0" showGuides="1">
      <p:cViewPr varScale="1">
        <p:scale>
          <a:sx n="86" d="100"/>
          <a:sy n="86" d="100"/>
        </p:scale>
        <p:origin x="4020" y="9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5" d="100"/>
          <a:sy n="85" d="100"/>
        </p:scale>
        <p:origin x="234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383D55-1D8E-47F0-8407-8CF902454C52}" type="datetimeFigureOut">
              <a:rPr lang="en-US" smtClean="0"/>
              <a:t>5/25/2021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D73952-53CB-4D8F-B858-71DE4FE97A36}" type="slidenum">
              <a:rPr lang="en-US" smtClean="0"/>
              <a:t>‹#›</a:t>
            </a:fld>
            <a:endParaRPr lang="en-US" dirty="0"/>
          </a:p>
        </p:txBody>
      </p:sp>
    </p:spTree>
    <p:extLst>
      <p:ext uri="{BB962C8B-B14F-4D97-AF65-F5344CB8AC3E}">
        <p14:creationId xmlns:p14="http://schemas.microsoft.com/office/powerpoint/2010/main" val="352109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C5454E-9E81-4C99-A91B-42C07507225A}" type="datetimeFigureOut">
              <a:rPr lang="en-US" smtClean="0"/>
              <a:t>5/24/2021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37934-768C-4C37-BAD1-E522F3AEBAF7}" type="slidenum">
              <a:rPr lang="en-US" smtClean="0"/>
              <a:t>‹#›</a:t>
            </a:fld>
            <a:endParaRPr lang="en-US" dirty="0"/>
          </a:p>
        </p:txBody>
      </p:sp>
    </p:spTree>
    <p:extLst>
      <p:ext uri="{BB962C8B-B14F-4D97-AF65-F5344CB8AC3E}">
        <p14:creationId xmlns:p14="http://schemas.microsoft.com/office/powerpoint/2010/main" val="257597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a:t>
            </a:fld>
            <a:endParaRPr lang="en-US" dirty="0"/>
          </a:p>
        </p:txBody>
      </p:sp>
    </p:spTree>
    <p:extLst>
      <p:ext uri="{BB962C8B-B14F-4D97-AF65-F5344CB8AC3E}">
        <p14:creationId xmlns:p14="http://schemas.microsoft.com/office/powerpoint/2010/main" val="3742815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92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Integrated data collection at 81 field sites distributed across 20 domains – or ecoregions – in the United States (including Puerto Rico, Alaska, and Hawaii)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9EDD4-76B0-2144-883C-A0FB16EB04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220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14</a:t>
            </a:fld>
            <a:endParaRPr lang="en-US" dirty="0"/>
          </a:p>
        </p:txBody>
      </p:sp>
    </p:spTree>
    <p:extLst>
      <p:ext uri="{BB962C8B-B14F-4D97-AF65-F5344CB8AC3E}">
        <p14:creationId xmlns:p14="http://schemas.microsoft.com/office/powerpoint/2010/main" val="30977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15</a:t>
            </a:fld>
            <a:endParaRPr lang="en-US" dirty="0"/>
          </a:p>
        </p:txBody>
      </p:sp>
    </p:spTree>
    <p:extLst>
      <p:ext uri="{BB962C8B-B14F-4D97-AF65-F5344CB8AC3E}">
        <p14:creationId xmlns:p14="http://schemas.microsoft.com/office/powerpoint/2010/main" val="399526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16</a:t>
            </a:fld>
            <a:endParaRPr lang="en-US" dirty="0"/>
          </a:p>
        </p:txBody>
      </p:sp>
    </p:spTree>
    <p:extLst>
      <p:ext uri="{BB962C8B-B14F-4D97-AF65-F5344CB8AC3E}">
        <p14:creationId xmlns:p14="http://schemas.microsoft.com/office/powerpoint/2010/main" val="1898301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17</a:t>
            </a:fld>
            <a:endParaRPr lang="en-US" dirty="0"/>
          </a:p>
        </p:txBody>
      </p:sp>
    </p:spTree>
    <p:extLst>
      <p:ext uri="{BB962C8B-B14F-4D97-AF65-F5344CB8AC3E}">
        <p14:creationId xmlns:p14="http://schemas.microsoft.com/office/powerpoint/2010/main" val="1010388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21</a:t>
            </a:fld>
            <a:endParaRPr lang="en-US" dirty="0"/>
          </a:p>
        </p:txBody>
      </p:sp>
    </p:spTree>
    <p:extLst>
      <p:ext uri="{BB962C8B-B14F-4D97-AF65-F5344CB8AC3E}">
        <p14:creationId xmlns:p14="http://schemas.microsoft.com/office/powerpoint/2010/main" val="242373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23</a:t>
            </a:fld>
            <a:endParaRPr lang="en-US" dirty="0"/>
          </a:p>
        </p:txBody>
      </p:sp>
    </p:spTree>
    <p:extLst>
      <p:ext uri="{BB962C8B-B14F-4D97-AF65-F5344CB8AC3E}">
        <p14:creationId xmlns:p14="http://schemas.microsoft.com/office/powerpoint/2010/main" val="54362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24</a:t>
            </a:fld>
            <a:endParaRPr lang="en-US" dirty="0"/>
          </a:p>
        </p:txBody>
      </p:sp>
    </p:spTree>
    <p:extLst>
      <p:ext uri="{BB962C8B-B14F-4D97-AF65-F5344CB8AC3E}">
        <p14:creationId xmlns:p14="http://schemas.microsoft.com/office/powerpoint/2010/main" val="2826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25</a:t>
            </a:fld>
            <a:endParaRPr lang="en-US" dirty="0"/>
          </a:p>
        </p:txBody>
      </p:sp>
    </p:spTree>
    <p:extLst>
      <p:ext uri="{BB962C8B-B14F-4D97-AF65-F5344CB8AC3E}">
        <p14:creationId xmlns:p14="http://schemas.microsoft.com/office/powerpoint/2010/main" val="45260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a:t>
            </a:fld>
            <a:endParaRPr lang="en-US" dirty="0"/>
          </a:p>
        </p:txBody>
      </p:sp>
    </p:spTree>
    <p:extLst>
      <p:ext uri="{BB962C8B-B14F-4D97-AF65-F5344CB8AC3E}">
        <p14:creationId xmlns:p14="http://schemas.microsoft.com/office/powerpoint/2010/main" val="373655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pPr/>
              <a:t>29</a:t>
            </a:fld>
            <a:endParaRPr lang="en-US" dirty="0"/>
          </a:p>
        </p:txBody>
      </p:sp>
    </p:spTree>
    <p:extLst>
      <p:ext uri="{BB962C8B-B14F-4D97-AF65-F5344CB8AC3E}">
        <p14:creationId xmlns:p14="http://schemas.microsoft.com/office/powerpoint/2010/main" val="2295468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NEON will provide</a:t>
            </a:r>
            <a:r>
              <a:rPr lang="en-US" baseline="0" dirty="0"/>
              <a:t> data to inform these grand challenges by providing data collected by instruments located on our airborne platform, tower, in the soil and aquatic systems, and observations made both on land and in the water.</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71CA2-E305-4017-B5BD-5242337075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25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31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AA537934-768C-4C37-BAD1-E522F3AEBAF7}" type="slidenum">
              <a:rPr lang="en-US">
                <a:solidFill>
                  <a:prstClr val="black"/>
                </a:solidFill>
                <a:latin typeface="Calibri"/>
              </a:rPr>
              <a:pPr defTabSz="966612">
                <a:defRPr/>
              </a:pPr>
              <a:t>6</a:t>
            </a:fld>
            <a:endParaRPr lang="en-US" dirty="0">
              <a:solidFill>
                <a:prstClr val="black"/>
              </a:solidFill>
              <a:latin typeface="Calibri"/>
            </a:endParaRPr>
          </a:p>
        </p:txBody>
      </p:sp>
    </p:spTree>
    <p:extLst>
      <p:ext uri="{BB962C8B-B14F-4D97-AF65-F5344CB8AC3E}">
        <p14:creationId xmlns:p14="http://schemas.microsoft.com/office/powerpoint/2010/main" val="101983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a:t>
            </a:r>
            <a:r>
              <a:rPr lang="en-US" baseline="0" dirty="0"/>
              <a:t> end up with hyperspectra data “cubes” of dimension x*y*# bands (usually 426). This provides rich information about the chemical properties of the vegetation we are flying over. We also make derived products from the hyperspectral data, such as indices or band ratios that indicate different properties (eg. NDVI – Normalized Difference Vegetation Index)</a:t>
            </a:r>
            <a:endParaRPr lang="en-US" dirty="0"/>
          </a:p>
        </p:txBody>
      </p:sp>
      <p:sp>
        <p:nvSpPr>
          <p:cNvPr id="4" name="Slide Number Placeholder 3"/>
          <p:cNvSpPr>
            <a:spLocks noGrp="1"/>
          </p:cNvSpPr>
          <p:nvPr>
            <p:ph type="sldNum" sz="quarter" idx="10"/>
          </p:nvPr>
        </p:nvSpPr>
        <p:spPr/>
        <p:txBody>
          <a:bodyPr/>
          <a:lstStyle/>
          <a:p>
            <a:pPr defTabSz="966612">
              <a:defRPr/>
            </a:pPr>
            <a:fld id="{AA537934-768C-4C37-BAD1-E522F3AEBAF7}" type="slidenum">
              <a:rPr lang="en-US">
                <a:solidFill>
                  <a:prstClr val="black"/>
                </a:solidFill>
                <a:latin typeface="Calibri"/>
              </a:rPr>
              <a:pPr defTabSz="966612">
                <a:defRPr/>
              </a:pPr>
              <a:t>7</a:t>
            </a:fld>
            <a:endParaRPr lang="en-US" dirty="0">
              <a:solidFill>
                <a:prstClr val="black"/>
              </a:solidFill>
              <a:latin typeface="Calibri"/>
            </a:endParaRPr>
          </a:p>
        </p:txBody>
      </p:sp>
    </p:spTree>
    <p:extLst>
      <p:ext uri="{BB962C8B-B14F-4D97-AF65-F5344CB8AC3E}">
        <p14:creationId xmlns:p14="http://schemas.microsoft.com/office/powerpoint/2010/main" val="382465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28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9</a:t>
            </a:fld>
            <a:endParaRPr lang="en-US" dirty="0"/>
          </a:p>
        </p:txBody>
      </p:sp>
    </p:spTree>
    <p:extLst>
      <p:ext uri="{BB962C8B-B14F-4D97-AF65-F5344CB8AC3E}">
        <p14:creationId xmlns:p14="http://schemas.microsoft.com/office/powerpoint/2010/main" val="1267348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10</a:t>
            </a:fld>
            <a:endParaRPr lang="en-US" dirty="0"/>
          </a:p>
        </p:txBody>
      </p:sp>
    </p:spTree>
    <p:extLst>
      <p:ext uri="{BB962C8B-B14F-4D97-AF65-F5344CB8AC3E}">
        <p14:creationId xmlns:p14="http://schemas.microsoft.com/office/powerpoint/2010/main" val="1168011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EXTERNAL">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CB85C65-E012-498F-A0A2-9D49524AB7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371772"/>
          </a:xfrm>
          <a:prstGeom prst="rect">
            <a:avLst/>
          </a:prstGeom>
        </p:spPr>
      </p:pic>
      <p:sp>
        <p:nvSpPr>
          <p:cNvPr id="15" name="Rectangle 14"/>
          <p:cNvSpPr/>
          <p:nvPr userDrawn="1"/>
        </p:nvSpPr>
        <p:spPr bwMode="gray">
          <a:xfrm>
            <a:off x="3" y="6"/>
            <a:ext cx="4773613"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03849330"/>
              </p:ext>
            </p:ext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20" name="Rectangle 19"/>
          <p:cNvSpPr/>
          <p:nvPr/>
        </p:nvSpPr>
        <p:spPr bwMode="gray">
          <a:xfrm>
            <a:off x="0" y="3483864"/>
            <a:ext cx="9144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32"/>
            <a:ext cx="8211312"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3355848"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8211312" cy="1472184"/>
          </a:xfrm>
        </p:spPr>
        <p:txBody>
          <a:bodyPr anchor="b" anchorCtr="0">
            <a:noAutofit/>
          </a:bodyPr>
          <a:lstStyle>
            <a:lvl1pPr>
              <a:defRPr sz="4000" b="0">
                <a:solidFill>
                  <a:srgbClr val="5EAEE0"/>
                </a:solidFill>
              </a:defRPr>
            </a:lvl1pPr>
          </a:lstStyle>
          <a:p>
            <a:r>
              <a:rPr lang="en-US" dirty="0"/>
              <a:t>Click to Insert Title</a:t>
            </a:r>
          </a:p>
        </p:txBody>
      </p:sp>
      <p:sp>
        <p:nvSpPr>
          <p:cNvPr id="19"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2" name="TextBox 11" descr="CONFIDENTIAL_TAG_0xFFEE">
            <a:extLst>
              <a:ext uri="{FF2B5EF4-FFF2-40B4-BE49-F238E27FC236}">
                <a16:creationId xmlns:a16="http://schemas.microsoft.com/office/drawing/2014/main" id="{DDDFCC63-7F7E-4941-8A8C-42A20F027FF9}"/>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pic>
        <p:nvPicPr>
          <p:cNvPr id="24" name="Picture 23">
            <a:extLst>
              <a:ext uri="{FF2B5EF4-FFF2-40B4-BE49-F238E27FC236}">
                <a16:creationId xmlns:a16="http://schemas.microsoft.com/office/drawing/2014/main" id="{7DE8F052-DE5F-42CC-BE6B-8CEC5767035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169850" y="414338"/>
            <a:ext cx="2505831" cy="914400"/>
          </a:xfrm>
          <a:prstGeom prst="rect">
            <a:avLst/>
          </a:prstGeom>
        </p:spPr>
      </p:pic>
      <p:sp>
        <p:nvSpPr>
          <p:cNvPr id="10" name="TextBox 9">
            <a:extLst>
              <a:ext uri="{FF2B5EF4-FFF2-40B4-BE49-F238E27FC236}">
                <a16:creationId xmlns:a16="http://schemas.microsoft.com/office/drawing/2014/main" id="{EBFEE2BE-FE3E-4787-9764-7D26413A08B8}"/>
              </a:ext>
            </a:extLst>
          </p:cNvPr>
          <p:cNvSpPr txBox="1"/>
          <p:nvPr userDrawn="1"/>
        </p:nvSpPr>
        <p:spPr>
          <a:xfrm>
            <a:off x="714394" y="6444351"/>
            <a:ext cx="47081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This material is based upon work supported by NSF’s National Ecological Observatory Network which is a major facility fully funded by the National Science Foundation</a:t>
            </a:r>
          </a:p>
        </p:txBody>
      </p:sp>
      <p:sp>
        <p:nvSpPr>
          <p:cNvPr id="14" name="Rectangle 13">
            <a:extLst>
              <a:ext uri="{FF2B5EF4-FFF2-40B4-BE49-F238E27FC236}">
                <a16:creationId xmlns:a16="http://schemas.microsoft.com/office/drawing/2014/main" id="{D8A01D69-D1B5-0845-B6DA-81B0A16CF810}"/>
              </a:ext>
            </a:extLst>
          </p:cNvPr>
          <p:cNvSpPr/>
          <p:nvPr userDrawn="1"/>
        </p:nvSpPr>
        <p:spPr bwMode="auto">
          <a:xfrm>
            <a:off x="7616142" y="6452653"/>
            <a:ext cx="1527858"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0167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466344" y="1481328"/>
            <a:ext cx="3950208" cy="338328"/>
          </a:xfrm>
        </p:spPr>
        <p:txBody>
          <a:bodyPr anchor="b">
            <a:noAutofit/>
          </a:bodyPr>
          <a:lstStyle>
            <a:lvl1pPr marL="0" indent="0">
              <a:spcBef>
                <a:spcPts val="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title</a:t>
            </a:r>
          </a:p>
        </p:txBody>
      </p:sp>
      <p:sp>
        <p:nvSpPr>
          <p:cNvPr id="4" name="Content Placeholder 3"/>
          <p:cNvSpPr>
            <a:spLocks noGrp="1"/>
          </p:cNvSpPr>
          <p:nvPr>
            <p:ph sz="half" idx="2" hasCustomPrompt="1"/>
          </p:nvPr>
        </p:nvSpPr>
        <p:spPr>
          <a:xfrm>
            <a:off x="466344" y="1892808"/>
            <a:ext cx="3950208" cy="4206240"/>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hasCustomPrompt="1"/>
          </p:nvPr>
        </p:nvSpPr>
        <p:spPr>
          <a:xfrm>
            <a:off x="4727448" y="1481328"/>
            <a:ext cx="3950208" cy="338328"/>
          </a:xfrm>
        </p:spPr>
        <p:txBody>
          <a:bodyPr anchor="b">
            <a:noAutofit/>
          </a:bodyPr>
          <a:lstStyle>
            <a:lvl1pPr marL="0" indent="0">
              <a:spcBef>
                <a:spcPts val="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title</a:t>
            </a:r>
          </a:p>
        </p:txBody>
      </p:sp>
      <p:sp>
        <p:nvSpPr>
          <p:cNvPr id="6" name="Content Placeholder 5"/>
          <p:cNvSpPr>
            <a:spLocks noGrp="1"/>
          </p:cNvSpPr>
          <p:nvPr>
            <p:ph sz="quarter" idx="4" hasCustomPrompt="1"/>
          </p:nvPr>
        </p:nvSpPr>
        <p:spPr>
          <a:xfrm>
            <a:off x="4727448" y="1892808"/>
            <a:ext cx="3950208" cy="4206240"/>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Date Placeholder 3"/>
          <p:cNvSpPr>
            <a:spLocks noGrp="1"/>
          </p:cNvSpPr>
          <p:nvPr>
            <p:ph type="dt" sz="half" idx="10"/>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1" name="Slide Number Placeholder 5"/>
          <p:cNvSpPr>
            <a:spLocks noGrp="1"/>
          </p:cNvSpPr>
          <p:nvPr>
            <p:ph type="sldNum" sz="quarter" idx="11"/>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2" name="Footer Placeholder 4"/>
          <p:cNvSpPr>
            <a:spLocks noGrp="1"/>
          </p:cNvSpPr>
          <p:nvPr>
            <p:ph type="ftr" sz="quarter" idx="12"/>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13" name="TextBox 12" descr="CONFIDENTIAL_TAG_0xFFEE">
            <a:extLst>
              <a:ext uri="{FF2B5EF4-FFF2-40B4-BE49-F238E27FC236}">
                <a16:creationId xmlns:a16="http://schemas.microsoft.com/office/drawing/2014/main" id="{03B7912C-488D-4E6C-ABA3-1A52725E7BCB}"/>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426196223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466344" y="1481332"/>
            <a:ext cx="3950208" cy="373895"/>
          </a:xfrm>
        </p:spPr>
        <p:txBody>
          <a:bodyPr anchor="t" anchorCtr="0">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466344" y="1901952"/>
            <a:ext cx="3950208" cy="466736"/>
          </a:xfrm>
        </p:spPr>
        <p:txBody>
          <a:bodyPr anchor="t" anchorCtr="0">
            <a:noAutofit/>
          </a:bodyPr>
          <a:lstStyle>
            <a:lvl1pPr marL="0" indent="0">
              <a:buNone/>
              <a:defRPr sz="180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p:txBody>
      </p:sp>
      <p:sp>
        <p:nvSpPr>
          <p:cNvPr id="5" name="Text Placeholder 4"/>
          <p:cNvSpPr>
            <a:spLocks noGrp="1"/>
          </p:cNvSpPr>
          <p:nvPr>
            <p:ph type="body" sz="quarter" idx="3" hasCustomPrompt="1"/>
          </p:nvPr>
        </p:nvSpPr>
        <p:spPr>
          <a:xfrm>
            <a:off x="4727448" y="1481332"/>
            <a:ext cx="3950208" cy="373895"/>
          </a:xfrm>
        </p:spPr>
        <p:txBody>
          <a:bodyPr anchor="t" anchorCtr="0">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4727448" y="1901952"/>
            <a:ext cx="3950208" cy="466736"/>
          </a:xfrm>
        </p:spPr>
        <p:txBody>
          <a:bodyPr anchor="t" anchorCtr="0">
            <a:noAutofit/>
          </a:bodyPr>
          <a:lstStyle>
            <a:lvl1pPr marL="0" indent="0">
              <a:buNone/>
              <a:defRPr sz="180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p:txBody>
      </p:sp>
      <p:sp>
        <p:nvSpPr>
          <p:cNvPr id="13" name="Chart Placeholder 12"/>
          <p:cNvSpPr>
            <a:spLocks noGrp="1"/>
          </p:cNvSpPr>
          <p:nvPr>
            <p:ph type="chart" sz="quarter" idx="13"/>
          </p:nvPr>
        </p:nvSpPr>
        <p:spPr>
          <a:xfrm>
            <a:off x="466344" y="2377440"/>
            <a:ext cx="3950208" cy="3703320"/>
          </a:xfrm>
        </p:spPr>
        <p:txBody>
          <a:bodyPr anchor="t" anchorCtr="0"/>
          <a:lstStyle>
            <a:lvl1pPr marL="0" indent="0">
              <a:buNone/>
              <a:defRPr sz="1800">
                <a:solidFill>
                  <a:schemeClr val="tx1"/>
                </a:solidFill>
              </a:defRPr>
            </a:lvl1pPr>
          </a:lstStyle>
          <a:p>
            <a:r>
              <a:rPr lang="en-US" dirty="0"/>
              <a:t>Click icon to add chart</a:t>
            </a:r>
          </a:p>
        </p:txBody>
      </p:sp>
      <p:sp>
        <p:nvSpPr>
          <p:cNvPr id="15" name="Chart Placeholder 14"/>
          <p:cNvSpPr>
            <a:spLocks noGrp="1"/>
          </p:cNvSpPr>
          <p:nvPr>
            <p:ph type="chart" sz="quarter" idx="14"/>
          </p:nvPr>
        </p:nvSpPr>
        <p:spPr>
          <a:xfrm>
            <a:off x="4727448" y="2377440"/>
            <a:ext cx="3950208" cy="3703320"/>
          </a:xfrm>
        </p:spPr>
        <p:txBody>
          <a:bodyPr anchor="t" anchorCtr="0"/>
          <a:lstStyle>
            <a:lvl1pPr marL="0" indent="0">
              <a:buNone/>
              <a:defRPr sz="1800">
                <a:solidFill>
                  <a:schemeClr val="tx1"/>
                </a:solidFill>
              </a:defRPr>
            </a:lvl1pPr>
          </a:lstStyle>
          <a:p>
            <a:r>
              <a:rPr lang="en-US" dirty="0"/>
              <a:t>Click icon to add chart</a:t>
            </a:r>
          </a:p>
        </p:txBody>
      </p:sp>
      <p:sp>
        <p:nvSpPr>
          <p:cNvPr id="12" name="Date Placeholder 3"/>
          <p:cNvSpPr>
            <a:spLocks noGrp="1"/>
          </p:cNvSpPr>
          <p:nvPr>
            <p:ph type="dt" sz="half" idx="15"/>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4" name="Slide Number Placeholder 5"/>
          <p:cNvSpPr>
            <a:spLocks noGrp="1"/>
          </p:cNvSpPr>
          <p:nvPr>
            <p:ph type="sldNum" sz="quarter" idx="16"/>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6" name="Footer Placeholder 4"/>
          <p:cNvSpPr>
            <a:spLocks noGrp="1"/>
          </p:cNvSpPr>
          <p:nvPr>
            <p:ph type="ftr" sz="quarter" idx="17"/>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17" name="TextBox 16" descr="CONFIDENTIAL_TAG_0xFFEE">
            <a:extLst>
              <a:ext uri="{FF2B5EF4-FFF2-40B4-BE49-F238E27FC236}">
                <a16:creationId xmlns:a16="http://schemas.microsoft.com/office/drawing/2014/main" id="{1DD5A7F1-DFF9-44C9-8CCA-8B18E822C513}"/>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267652407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6" name="Date Placeholder 3"/>
          <p:cNvSpPr>
            <a:spLocks noGrp="1"/>
          </p:cNvSpPr>
          <p:nvPr>
            <p:ph type="dt" sz="half" idx="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7"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8"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9" name="TextBox 8" descr="CONFIDENTIAL_TAG_0xFFEE">
            <a:extLst>
              <a:ext uri="{FF2B5EF4-FFF2-40B4-BE49-F238E27FC236}">
                <a16:creationId xmlns:a16="http://schemas.microsoft.com/office/drawing/2014/main" id="{A9ACED41-13CA-4365-98B6-7887E86C8FA0}"/>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204894110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6"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7"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Tree>
    <p:extLst>
      <p:ext uri="{BB962C8B-B14F-4D97-AF65-F5344CB8AC3E}">
        <p14:creationId xmlns:p14="http://schemas.microsoft.com/office/powerpoint/2010/main" val="13343722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losing Slide with Image">
    <p:spTree>
      <p:nvGrpSpPr>
        <p:cNvPr id="1" name=""/>
        <p:cNvGrpSpPr/>
        <p:nvPr/>
      </p:nvGrpSpPr>
      <p:grpSpPr>
        <a:xfrm>
          <a:off x="0" y="0"/>
          <a:ext cx="0" cy="0"/>
          <a:chOff x="0" y="0"/>
          <a:chExt cx="0" cy="0"/>
        </a:xfrm>
      </p:grpSpPr>
      <p:sp>
        <p:nvSpPr>
          <p:cNvPr id="27" name="Rectangle 26"/>
          <p:cNvSpPr/>
          <p:nvPr userDrawn="1"/>
        </p:nvSpPr>
        <p:spPr bwMode="white">
          <a:xfrm>
            <a:off x="0" y="3429000"/>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bwMode="white">
          <a:xfrm>
            <a:off x="0" y="3429000"/>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30D6E1A6-289A-4980-96F9-EDEE92E5F7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905374"/>
          </a:xfrm>
          <a:prstGeom prst="rect">
            <a:avLst/>
          </a:prstGeom>
        </p:spPr>
      </p:pic>
      <p:sp>
        <p:nvSpPr>
          <p:cNvPr id="10" name="Rectangle 9">
            <a:extLst>
              <a:ext uri="{FF2B5EF4-FFF2-40B4-BE49-F238E27FC236}">
                <a16:creationId xmlns:a16="http://schemas.microsoft.com/office/drawing/2014/main" id="{BC7AAD5A-5DB7-4AFB-8302-F3EBAF31F90C}"/>
              </a:ext>
            </a:extLst>
          </p:cNvPr>
          <p:cNvSpPr/>
          <p:nvPr userDrawn="1"/>
        </p:nvSpPr>
        <p:spPr bwMode="white">
          <a:xfrm>
            <a:off x="-1" y="3429000"/>
            <a:ext cx="9144001"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216C7464-DCDF-4A68-BEEC-1A51C0EF5294}"/>
              </a:ext>
            </a:extLst>
          </p:cNvPr>
          <p:cNvSpPr/>
          <p:nvPr userDrawn="1"/>
        </p:nvSpPr>
        <p:spPr bwMode="gray">
          <a:xfrm>
            <a:off x="1" y="3246120"/>
            <a:ext cx="9144000" cy="365760"/>
          </a:xfrm>
          <a:prstGeom prst="rect">
            <a:avLst/>
          </a:prstGeom>
          <a:solidFill>
            <a:srgbClr val="0042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pic>
        <p:nvPicPr>
          <p:cNvPr id="12" name="Picture 11">
            <a:extLst>
              <a:ext uri="{FF2B5EF4-FFF2-40B4-BE49-F238E27FC236}">
                <a16:creationId xmlns:a16="http://schemas.microsoft.com/office/drawing/2014/main" id="{D4BC90C9-8FEF-495A-A7C5-222769AD68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31851" y="3996133"/>
            <a:ext cx="5291222" cy="1928576"/>
          </a:xfrm>
          <a:prstGeom prst="rect">
            <a:avLst/>
          </a:prstGeom>
        </p:spPr>
      </p:pic>
      <p:sp>
        <p:nvSpPr>
          <p:cNvPr id="33" name="TextBox 32"/>
          <p:cNvSpPr txBox="1"/>
          <p:nvPr userDrawn="1"/>
        </p:nvSpPr>
        <p:spPr>
          <a:xfrm>
            <a:off x="1159273" y="6225335"/>
            <a:ext cx="6825459" cy="332399"/>
          </a:xfrm>
          <a:prstGeom prst="rect">
            <a:avLst/>
          </a:prstGeom>
          <a:noFill/>
        </p:spPr>
        <p:txBody>
          <a:bodyPr wrap="none" rtlCol="0">
            <a:spAutoFit/>
          </a:bodyPr>
          <a:lstStyle/>
          <a:p>
            <a:pPr algn="ctr"/>
            <a:r>
              <a:rPr lang="en-US" sz="1560" b="1" dirty="0">
                <a:solidFill>
                  <a:schemeClr val="tx2"/>
                </a:solidFill>
              </a:rPr>
              <a:t>720.746.4844  |  neonscience@battelleecology.org</a:t>
            </a:r>
            <a:r>
              <a:rPr lang="en-US" sz="1560" b="1" baseline="0" dirty="0">
                <a:solidFill>
                  <a:schemeClr val="tx2"/>
                </a:solidFill>
              </a:rPr>
              <a:t>   |  neonscience.org</a:t>
            </a:r>
            <a:endParaRPr lang="en-US" sz="1560" b="1" dirty="0">
              <a:solidFill>
                <a:schemeClr val="tx2"/>
              </a:solidFill>
            </a:endParaRPr>
          </a:p>
        </p:txBody>
      </p:sp>
    </p:spTree>
    <p:extLst>
      <p:ext uri="{BB962C8B-B14F-4D97-AF65-F5344CB8AC3E}">
        <p14:creationId xmlns:p14="http://schemas.microsoft.com/office/powerpoint/2010/main" val="62377308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without Image and with Thank You">
    <p:spTree>
      <p:nvGrpSpPr>
        <p:cNvPr id="1" name=""/>
        <p:cNvGrpSpPr/>
        <p:nvPr/>
      </p:nvGrpSpPr>
      <p:grpSpPr>
        <a:xfrm>
          <a:off x="0" y="0"/>
          <a:ext cx="0" cy="0"/>
          <a:chOff x="0" y="0"/>
          <a:chExt cx="0" cy="0"/>
        </a:xfrm>
      </p:grpSpPr>
      <p:sp>
        <p:nvSpPr>
          <p:cNvPr id="26" name="Rectangle 25"/>
          <p:cNvSpPr/>
          <p:nvPr userDrawn="1"/>
        </p:nvSpPr>
        <p:spPr bwMode="gray">
          <a:xfrm>
            <a:off x="0" y="0"/>
            <a:ext cx="9144000" cy="5382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p:cNvSpPr/>
          <p:nvPr userDrawn="1"/>
        </p:nvSpPr>
        <p:spPr bwMode="white">
          <a:xfrm flipV="1">
            <a:off x="0" y="5963443"/>
            <a:ext cx="9144000" cy="792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p:cNvSpPr/>
          <p:nvPr userDrawn="1"/>
        </p:nvSpPr>
        <p:spPr bwMode="gray">
          <a:xfrm>
            <a:off x="0" y="5243656"/>
            <a:ext cx="9144000" cy="478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bwMode="gray">
          <a:xfrm>
            <a:off x="0" y="5538524"/>
            <a:ext cx="9144000" cy="363532"/>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1" name="TextBox 30"/>
          <p:cNvSpPr txBox="1"/>
          <p:nvPr userDrawn="1"/>
        </p:nvSpPr>
        <p:spPr>
          <a:xfrm>
            <a:off x="1159273" y="6225335"/>
            <a:ext cx="6825459" cy="332399"/>
          </a:xfrm>
          <a:prstGeom prst="rect">
            <a:avLst/>
          </a:prstGeom>
          <a:noFill/>
        </p:spPr>
        <p:txBody>
          <a:bodyPr wrap="none" rtlCol="0">
            <a:spAutoFit/>
          </a:bodyPr>
          <a:lstStyle/>
          <a:p>
            <a:pPr algn="ctr"/>
            <a:r>
              <a:rPr lang="en-US" sz="1560" b="1" dirty="0">
                <a:solidFill>
                  <a:schemeClr val="tx2"/>
                </a:solidFill>
              </a:rPr>
              <a:t>720.746.4844  |  neonscience@battelleecology.org</a:t>
            </a:r>
            <a:r>
              <a:rPr lang="en-US" sz="1560" b="1" baseline="0" dirty="0">
                <a:solidFill>
                  <a:schemeClr val="tx2"/>
                </a:solidFill>
              </a:rPr>
              <a:t>   |  neonscience.org</a:t>
            </a:r>
            <a:endParaRPr lang="en-US" sz="1560" b="1" dirty="0">
              <a:solidFill>
                <a:schemeClr val="tx2"/>
              </a:solidFill>
            </a:endParaRPr>
          </a:p>
        </p:txBody>
      </p:sp>
      <p:pic>
        <p:nvPicPr>
          <p:cNvPr id="3" name="Picture 2">
            <a:extLst>
              <a:ext uri="{FF2B5EF4-FFF2-40B4-BE49-F238E27FC236}">
                <a16:creationId xmlns:a16="http://schemas.microsoft.com/office/drawing/2014/main" id="{57AE2B09-0669-485C-A319-2203CB3C716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04733" y="1693333"/>
            <a:ext cx="3020220" cy="1737360"/>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33E3B780-F730-4D7E-A05B-F9992D817D6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054795" y="1654721"/>
            <a:ext cx="1916073" cy="1828800"/>
          </a:xfrm>
          <a:prstGeom prst="rect">
            <a:avLst/>
          </a:prstGeom>
        </p:spPr>
      </p:pic>
    </p:spTree>
    <p:extLst>
      <p:ext uri="{BB962C8B-B14F-4D97-AF65-F5344CB8AC3E}">
        <p14:creationId xmlns:p14="http://schemas.microsoft.com/office/powerpoint/2010/main" val="224172755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3" name="Content Placeholder 2"/>
          <p:cNvSpPr>
            <a:spLocks noGrp="1"/>
          </p:cNvSpPr>
          <p:nvPr>
            <p:ph idx="1"/>
          </p:nvPr>
        </p:nvSpPr>
        <p:spPr>
          <a:xfrm>
            <a:off x="1445848" y="1006234"/>
            <a:ext cx="6270655" cy="4525963"/>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0"/>
            <a:ext cx="8229600" cy="781538"/>
          </a:xfrm>
          <a:prstGeom prst="rect">
            <a:avLst/>
          </a:prstGeom>
        </p:spPr>
        <p:txBody>
          <a:bodyPr anchor="b" anchorCtr="0">
            <a:normAutofit/>
          </a:bodyPr>
          <a:lstStyle>
            <a:lvl1pPr>
              <a:defRPr sz="3000">
                <a:solidFill>
                  <a:schemeClr val="accent4"/>
                </a:solidFill>
              </a:defRPr>
            </a:lvl1pPr>
          </a:lstStyle>
          <a:p>
            <a:r>
              <a:rPr lang="en-US" dirty="0"/>
              <a:t>Click to edit Master title style</a:t>
            </a:r>
          </a:p>
        </p:txBody>
      </p:sp>
      <p:cxnSp>
        <p:nvCxnSpPr>
          <p:cNvPr id="15" name="Straight Connector 14"/>
          <p:cNvCxnSpPr/>
          <p:nvPr userDrawn="1"/>
        </p:nvCxnSpPr>
        <p:spPr>
          <a:xfrm>
            <a:off x="0" y="915840"/>
            <a:ext cx="9144000" cy="1588"/>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 name="Date Placeholder 6"/>
          <p:cNvSpPr>
            <a:spLocks noGrp="1"/>
          </p:cNvSpPr>
          <p:nvPr>
            <p:ph type="dt" sz="half" idx="10"/>
          </p:nvPr>
        </p:nvSpPr>
        <p:spPr>
          <a:xfrm>
            <a:off x="1445847" y="6532926"/>
            <a:ext cx="749614" cy="365125"/>
          </a:xfrm>
          <a:prstGeom prst="rect">
            <a:avLst/>
          </a:prstGeom>
        </p:spPr>
        <p:txBody>
          <a:bodyPr/>
          <a:lstStyle>
            <a:lvl1pPr>
              <a:defRPr sz="1000">
                <a:solidFill>
                  <a:schemeClr val="bg1"/>
                </a:solidFill>
              </a:defRPr>
            </a:lvl1pPr>
          </a:lstStyle>
          <a:p>
            <a:fld id="{9FFDDBFD-5FB0-6846-9D7E-B92FEB14341C}" type="datetimeFigureOut">
              <a:rPr lang="en-US" smtClean="0"/>
              <a:pPr/>
              <a:t>5/24/2021</a:t>
            </a:fld>
            <a:endParaRPr lang="en-US"/>
          </a:p>
        </p:txBody>
      </p:sp>
      <p:sp>
        <p:nvSpPr>
          <p:cNvPr id="12" name="Footer Placeholder 7"/>
          <p:cNvSpPr>
            <a:spLocks noGrp="1"/>
          </p:cNvSpPr>
          <p:nvPr>
            <p:ph type="ftr" sz="quarter" idx="11"/>
          </p:nvPr>
        </p:nvSpPr>
        <p:spPr>
          <a:xfrm>
            <a:off x="2469667" y="6532926"/>
            <a:ext cx="2895600" cy="365125"/>
          </a:xfrm>
          <a:prstGeom prst="rect">
            <a:avLst/>
          </a:prstGeom>
        </p:spPr>
        <p:txBody>
          <a:bodyPr/>
          <a:lstStyle>
            <a:lvl1pPr>
              <a:defRPr sz="1000">
                <a:solidFill>
                  <a:schemeClr val="bg1"/>
                </a:solidFill>
              </a:defRPr>
            </a:lvl1pPr>
          </a:lstStyle>
          <a:p>
            <a:endParaRPr lang="en-US" dirty="0"/>
          </a:p>
        </p:txBody>
      </p:sp>
      <p:sp>
        <p:nvSpPr>
          <p:cNvPr id="16" name="Slide Number Placeholder 8"/>
          <p:cNvSpPr>
            <a:spLocks noGrp="1"/>
          </p:cNvSpPr>
          <p:nvPr>
            <p:ph type="sldNum" sz="quarter" idx="12"/>
          </p:nvPr>
        </p:nvSpPr>
        <p:spPr>
          <a:xfrm>
            <a:off x="6153520" y="6532926"/>
            <a:ext cx="651917" cy="365125"/>
          </a:xfrm>
          <a:prstGeom prst="rect">
            <a:avLst/>
          </a:prstGeom>
        </p:spPr>
        <p:txBody>
          <a:bodyPr/>
          <a:lstStyle>
            <a:lvl1pPr>
              <a:defRPr sz="1000">
                <a:solidFill>
                  <a:schemeClr val="bg1"/>
                </a:solidFill>
              </a:defRPr>
            </a:lvl1pPr>
          </a:lstStyle>
          <a:p>
            <a:fld id="{36D6F7B0-F2CD-7E47-8ADC-5FFE04B522BF}" type="slidenum">
              <a:rPr lang="en-US" smtClean="0"/>
              <a:pPr/>
              <a:t>‹#›</a:t>
            </a:fld>
            <a:endParaRPr lang="en-US"/>
          </a:p>
        </p:txBody>
      </p:sp>
    </p:spTree>
    <p:extLst>
      <p:ext uri="{BB962C8B-B14F-4D97-AF65-F5344CB8AC3E}">
        <p14:creationId xmlns:p14="http://schemas.microsoft.com/office/powerpoint/2010/main" val="38294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INTERNAL">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6D9C1B-AF9E-4693-BF10-277D6A6C93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371772"/>
          </a:xfrm>
          <a:prstGeom prst="rect">
            <a:avLst/>
          </a:prstGeom>
        </p:spPr>
      </p:pic>
      <p:sp>
        <p:nvSpPr>
          <p:cNvPr id="15" name="Rectangle 14"/>
          <p:cNvSpPr/>
          <p:nvPr userDrawn="1"/>
        </p:nvSpPr>
        <p:spPr bwMode="gray">
          <a:xfrm>
            <a:off x="3" y="6"/>
            <a:ext cx="4773613"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569043757"/>
              </p:ext>
            </p:ext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20" name="Rectangle 19"/>
          <p:cNvSpPr/>
          <p:nvPr/>
        </p:nvSpPr>
        <p:spPr bwMode="gray">
          <a:xfrm>
            <a:off x="0" y="3483864"/>
            <a:ext cx="9144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32"/>
            <a:ext cx="8211312"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3355848"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8211312" cy="1472184"/>
          </a:xfrm>
        </p:spPr>
        <p:txBody>
          <a:bodyPr anchor="b" anchorCtr="0">
            <a:noAutofit/>
          </a:bodyPr>
          <a:lstStyle>
            <a:lvl1pPr>
              <a:defRPr sz="4000" b="0">
                <a:solidFill>
                  <a:srgbClr val="5EAEE0"/>
                </a:solidFill>
              </a:defRPr>
            </a:lvl1pPr>
          </a:lstStyle>
          <a:p>
            <a:r>
              <a:rPr lang="en-US" dirty="0"/>
              <a:t>Click to Insert Title</a:t>
            </a:r>
          </a:p>
        </p:txBody>
      </p:sp>
      <p:sp>
        <p:nvSpPr>
          <p:cNvPr id="19"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2" name="TextBox 11" descr="CONFIDENTIAL_TAG_0xFFEE">
            <a:extLst>
              <a:ext uri="{FF2B5EF4-FFF2-40B4-BE49-F238E27FC236}">
                <a16:creationId xmlns:a16="http://schemas.microsoft.com/office/drawing/2014/main" id="{DDDFCC63-7F7E-4941-8A8C-42A20F027FF9}"/>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pic>
        <p:nvPicPr>
          <p:cNvPr id="16" name="Picture 15">
            <a:extLst>
              <a:ext uri="{FF2B5EF4-FFF2-40B4-BE49-F238E27FC236}">
                <a16:creationId xmlns:a16="http://schemas.microsoft.com/office/drawing/2014/main" id="{D7516D27-9253-47A2-BC58-9DCFA4524B7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169850" y="414338"/>
            <a:ext cx="2505831" cy="914400"/>
          </a:xfrm>
          <a:prstGeom prst="rect">
            <a:avLst/>
          </a:prstGeom>
        </p:spPr>
      </p:pic>
      <p:sp>
        <p:nvSpPr>
          <p:cNvPr id="5" name="Rectangle 4">
            <a:extLst>
              <a:ext uri="{FF2B5EF4-FFF2-40B4-BE49-F238E27FC236}">
                <a16:creationId xmlns:a16="http://schemas.microsoft.com/office/drawing/2014/main" id="{175230DA-EBB3-3A47-A4B7-C2E1331C57F2}"/>
              </a:ext>
            </a:extLst>
          </p:cNvPr>
          <p:cNvSpPr/>
          <p:nvPr userDrawn="1"/>
        </p:nvSpPr>
        <p:spPr bwMode="auto">
          <a:xfrm>
            <a:off x="7616142" y="6452653"/>
            <a:ext cx="1527858"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39693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24" name="Rectangle 23"/>
          <p:cNvSpPr/>
          <p:nvPr userDrawn="1"/>
        </p:nvSpPr>
        <p:spPr bwMode="gray">
          <a:xfrm>
            <a:off x="0" y="-1"/>
            <a:ext cx="9144000" cy="607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p:cNvSpPr/>
          <p:nvPr userDrawn="1"/>
        </p:nvSpPr>
        <p:spPr bwMode="gray">
          <a:xfrm>
            <a:off x="0" y="5918948"/>
            <a:ext cx="9144000" cy="5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p:cNvSpPr/>
          <p:nvPr userDrawn="1"/>
        </p:nvSpPr>
        <p:spPr bwMode="gray">
          <a:xfrm>
            <a:off x="0" y="5717788"/>
            <a:ext cx="9144000" cy="478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p:cNvSpPr/>
          <p:nvPr userDrawn="1"/>
        </p:nvSpPr>
        <p:spPr bwMode="gray">
          <a:xfrm>
            <a:off x="0" y="6012656"/>
            <a:ext cx="9144000" cy="363532"/>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2" name="Title 1"/>
          <p:cNvSpPr>
            <a:spLocks noGrp="1"/>
          </p:cNvSpPr>
          <p:nvPr>
            <p:ph type="ctrTitle" hasCustomPrompt="1"/>
          </p:nvPr>
        </p:nvSpPr>
        <p:spPr bwMode="gray">
          <a:xfrm>
            <a:off x="466344" y="342901"/>
            <a:ext cx="8211312" cy="2343150"/>
          </a:xfrm>
        </p:spPr>
        <p:txBody>
          <a:bodyPr vert="horz" lIns="0" tIns="0" rIns="0" bIns="0" rtlCol="0" anchor="b" anchorCtr="0">
            <a:noAutofit/>
          </a:bodyPr>
          <a:lstStyle>
            <a:lvl1pPr>
              <a:defRPr lang="en-US" sz="4000" b="0" dirty="0">
                <a:solidFill>
                  <a:schemeClr val="bg1"/>
                </a:solidFill>
              </a:defRPr>
            </a:lvl1pPr>
          </a:lstStyle>
          <a:p>
            <a:pPr lvl="0"/>
            <a:r>
              <a:rPr lang="en-US" dirty="0"/>
              <a:t>Click to Insert Title</a:t>
            </a:r>
          </a:p>
        </p:txBody>
      </p:sp>
      <p:sp>
        <p:nvSpPr>
          <p:cNvPr id="3" name="Subtitle 2"/>
          <p:cNvSpPr>
            <a:spLocks noGrp="1"/>
          </p:cNvSpPr>
          <p:nvPr>
            <p:ph type="subTitle" idx="1" hasCustomPrompt="1"/>
          </p:nvPr>
        </p:nvSpPr>
        <p:spPr bwMode="gray">
          <a:xfrm>
            <a:off x="466344" y="2871220"/>
            <a:ext cx="8211312" cy="323165"/>
          </a:xfrm>
        </p:spPr>
        <p:txBody>
          <a:bodyPr vert="horz" wrap="square" lIns="0" tIns="0" rIns="0" bIns="0" rtlCol="0">
            <a:spAutoFit/>
          </a:bodyPr>
          <a:lstStyle>
            <a:lvl1pPr marL="228600" indent="-228600">
              <a:buNone/>
              <a:defRPr lang="en-US" sz="2100" dirty="0">
                <a:solidFill>
                  <a:schemeClr val="bg1"/>
                </a:solidFill>
              </a:defRPr>
            </a:lvl1pPr>
          </a:lstStyle>
          <a:p>
            <a:pPr marL="0" lvl="0" indent="0"/>
            <a:r>
              <a:rPr lang="en-US" dirty="0"/>
              <a:t>Click to edit master subtitle style</a:t>
            </a:r>
          </a:p>
        </p:txBody>
      </p:sp>
      <p:sp>
        <p:nvSpPr>
          <p:cNvPr id="11" name="Text Placeholder 7"/>
          <p:cNvSpPr>
            <a:spLocks noGrp="1"/>
          </p:cNvSpPr>
          <p:nvPr>
            <p:ph type="body" sz="quarter" idx="10" hasCustomPrompt="1"/>
          </p:nvPr>
        </p:nvSpPr>
        <p:spPr bwMode="gray">
          <a:xfrm>
            <a:off x="466344" y="4560889"/>
            <a:ext cx="8211312" cy="1162050"/>
          </a:xfrm>
        </p:spPr>
        <p:txBody>
          <a:bodyPr lIns="0" tIns="0" rIns="0" bIns="0">
            <a:no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15" name="Date Placeholder 3"/>
          <p:cNvSpPr>
            <a:spLocks noGrp="1"/>
          </p:cNvSpPr>
          <p:nvPr>
            <p:ph type="dt" sz="half" idx="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6"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7"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12" name="TextBox 11" descr="CONFIDENTIAL_TAG_0xFFEE">
            <a:extLst>
              <a:ext uri="{FF2B5EF4-FFF2-40B4-BE49-F238E27FC236}">
                <a16:creationId xmlns:a16="http://schemas.microsoft.com/office/drawing/2014/main" id="{D2F3DBB0-10D0-4DB2-8863-03D25099BF1D}"/>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pic>
        <p:nvPicPr>
          <p:cNvPr id="13" name="Picture 12">
            <a:extLst>
              <a:ext uri="{FF2B5EF4-FFF2-40B4-BE49-F238E27FC236}">
                <a16:creationId xmlns:a16="http://schemas.microsoft.com/office/drawing/2014/main" id="{1BA1FD66-7238-42BB-8324-E05382CDE6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69850" y="414338"/>
            <a:ext cx="2505831" cy="914400"/>
          </a:xfrm>
          <a:prstGeom prst="rect">
            <a:avLst/>
          </a:prstGeom>
        </p:spPr>
      </p:pic>
      <p:sp>
        <p:nvSpPr>
          <p:cNvPr id="14" name="Rectangle 13">
            <a:extLst>
              <a:ext uri="{FF2B5EF4-FFF2-40B4-BE49-F238E27FC236}">
                <a16:creationId xmlns:a16="http://schemas.microsoft.com/office/drawing/2014/main" id="{89AE2C03-7437-1241-94EE-75578D4A9D7F}"/>
              </a:ext>
            </a:extLst>
          </p:cNvPr>
          <p:cNvSpPr/>
          <p:nvPr userDrawn="1"/>
        </p:nvSpPr>
        <p:spPr bwMode="auto">
          <a:xfrm>
            <a:off x="7616142" y="6452653"/>
            <a:ext cx="1527858"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7493078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22" name="Rectangle 21"/>
          <p:cNvSpPr/>
          <p:nvPr userDrawn="1"/>
        </p:nvSpPr>
        <p:spPr bwMode="gray">
          <a:xfrm>
            <a:off x="0" y="5918948"/>
            <a:ext cx="9144000" cy="5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bwMode="gray">
          <a:xfrm>
            <a:off x="0" y="6019803"/>
            <a:ext cx="9144000" cy="242207"/>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p:cNvSpPr/>
          <p:nvPr userDrawn="1"/>
        </p:nvSpPr>
        <p:spPr bwMode="gray">
          <a:xfrm>
            <a:off x="0" y="6139546"/>
            <a:ext cx="9144000" cy="236645"/>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2" name="Title 1"/>
          <p:cNvSpPr>
            <a:spLocks noGrp="1"/>
          </p:cNvSpPr>
          <p:nvPr>
            <p:ph type="ctrTitle" hasCustomPrompt="1"/>
          </p:nvPr>
        </p:nvSpPr>
        <p:spPr>
          <a:xfrm>
            <a:off x="466344" y="342901"/>
            <a:ext cx="8211312" cy="2343150"/>
          </a:xfrm>
        </p:spPr>
        <p:txBody>
          <a:bodyPr vert="horz" lIns="0" tIns="0" rIns="0" bIns="0" rtlCol="0" anchor="b" anchorCtr="0">
            <a:noAutofit/>
          </a:bodyPr>
          <a:lstStyle>
            <a:lvl1pPr>
              <a:defRPr lang="en-US" sz="4000" b="0" dirty="0">
                <a:solidFill>
                  <a:schemeClr val="accent1"/>
                </a:solidFill>
              </a:defRPr>
            </a:lvl1pPr>
          </a:lstStyle>
          <a:p>
            <a:pPr lvl="0"/>
            <a:r>
              <a:rPr lang="en-US" dirty="0"/>
              <a:t>Click to Insert Title</a:t>
            </a:r>
          </a:p>
        </p:txBody>
      </p:sp>
      <p:sp>
        <p:nvSpPr>
          <p:cNvPr id="3" name="Subtitle 2"/>
          <p:cNvSpPr>
            <a:spLocks noGrp="1"/>
          </p:cNvSpPr>
          <p:nvPr>
            <p:ph type="subTitle" idx="1" hasCustomPrompt="1"/>
          </p:nvPr>
        </p:nvSpPr>
        <p:spPr>
          <a:xfrm>
            <a:off x="466344" y="2871216"/>
            <a:ext cx="8211312" cy="320040"/>
          </a:xfrm>
        </p:spPr>
        <p:txBody>
          <a:bodyPr vert="horz" wrap="square" lIns="0" tIns="0" rIns="0" bIns="0" rtlCol="0">
            <a:spAutoFit/>
          </a:bodyPr>
          <a:lstStyle>
            <a:lvl1pPr marL="228600" indent="-228600">
              <a:buNone/>
              <a:defRPr lang="en-US" sz="2100" dirty="0">
                <a:solidFill>
                  <a:schemeClr val="accent1"/>
                </a:solidFill>
              </a:defRPr>
            </a:lvl1pPr>
          </a:lstStyle>
          <a:p>
            <a:pPr marL="0" lvl="0" indent="0"/>
            <a:r>
              <a:rPr lang="en-US" dirty="0"/>
              <a:t>Click to Edit Master Subtitle Style</a:t>
            </a:r>
          </a:p>
        </p:txBody>
      </p:sp>
      <p:sp>
        <p:nvSpPr>
          <p:cNvPr id="11" name="Text Placeholder 7"/>
          <p:cNvSpPr>
            <a:spLocks noGrp="1"/>
          </p:cNvSpPr>
          <p:nvPr>
            <p:ph type="body" sz="quarter" idx="10" hasCustomPrompt="1"/>
          </p:nvPr>
        </p:nvSpPr>
        <p:spPr>
          <a:xfrm>
            <a:off x="466344" y="4560889"/>
            <a:ext cx="8211312" cy="1162050"/>
          </a:xfrm>
        </p:spPr>
        <p:txBody>
          <a:bodyPr lIns="0" tIns="0" rIns="0" bIns="0">
            <a:noAutofit/>
          </a:bodyPr>
          <a:lstStyle>
            <a:lvl1pPr marL="0" indent="0">
              <a:spcBef>
                <a:spcPts val="0"/>
              </a:spcBef>
              <a:spcAft>
                <a:spcPts val="0"/>
              </a:spcAft>
              <a:buNone/>
              <a:defRPr sz="1300">
                <a:solidFill>
                  <a:schemeClr val="accent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15" name="Date Placeholder 3"/>
          <p:cNvSpPr>
            <a:spLocks noGrp="1"/>
          </p:cNvSpPr>
          <p:nvPr>
            <p:ph type="dt" sz="half" idx="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6"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7"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12" name="TextBox 11" descr="CONFIDENTIAL_TAG_0xFFEE">
            <a:extLst>
              <a:ext uri="{FF2B5EF4-FFF2-40B4-BE49-F238E27FC236}">
                <a16:creationId xmlns:a16="http://schemas.microsoft.com/office/drawing/2014/main" id="{426DE119-4FF0-4529-B968-125DE63ED2E9}"/>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sp>
        <p:nvSpPr>
          <p:cNvPr id="4" name="Rectangle 3">
            <a:extLst>
              <a:ext uri="{FF2B5EF4-FFF2-40B4-BE49-F238E27FC236}">
                <a16:creationId xmlns:a16="http://schemas.microsoft.com/office/drawing/2014/main" id="{1AB04359-DEFE-48B9-A1EA-59DB158983D2}"/>
              </a:ext>
            </a:extLst>
          </p:cNvPr>
          <p:cNvSpPr/>
          <p:nvPr userDrawn="1"/>
        </p:nvSpPr>
        <p:spPr bwMode="auto">
          <a:xfrm>
            <a:off x="7120467" y="262467"/>
            <a:ext cx="1651000" cy="694266"/>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3" name="Picture 12" descr="A close up of a sign&#10;&#10;Description generated with very high confidence">
            <a:extLst>
              <a:ext uri="{FF2B5EF4-FFF2-40B4-BE49-F238E27FC236}">
                <a16:creationId xmlns:a16="http://schemas.microsoft.com/office/drawing/2014/main" id="{AFFD27F8-18D7-47DB-91BB-8B427C060C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66948" y="414338"/>
            <a:ext cx="2508739" cy="914400"/>
          </a:xfrm>
          <a:prstGeom prst="rect">
            <a:avLst/>
          </a:prstGeom>
        </p:spPr>
      </p:pic>
      <p:sp>
        <p:nvSpPr>
          <p:cNvPr id="14" name="Rectangle 13">
            <a:extLst>
              <a:ext uri="{FF2B5EF4-FFF2-40B4-BE49-F238E27FC236}">
                <a16:creationId xmlns:a16="http://schemas.microsoft.com/office/drawing/2014/main" id="{142E9D0A-CAC1-2D43-A728-BCD527484F5C}"/>
              </a:ext>
            </a:extLst>
          </p:cNvPr>
          <p:cNvSpPr/>
          <p:nvPr userDrawn="1"/>
        </p:nvSpPr>
        <p:spPr bwMode="auto">
          <a:xfrm>
            <a:off x="7616142" y="6452653"/>
            <a:ext cx="1527858"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5120491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defRPr/>
            </a:lvl1pPr>
          </a:lstStyle>
          <a:p>
            <a:r>
              <a:rPr lang="en-US" dirty="0"/>
              <a:t>Click to edit master title style</a:t>
            </a:r>
          </a:p>
        </p:txBody>
      </p:sp>
      <p:sp>
        <p:nvSpPr>
          <p:cNvPr id="3" name="Content Placeholder 2"/>
          <p:cNvSpPr>
            <a:spLocks noGrp="1"/>
          </p:cNvSpPr>
          <p:nvPr>
            <p:ph idx="1" hasCustomPrompt="1"/>
          </p:nvPr>
        </p:nvSpPr>
        <p:spPr>
          <a:xfrm>
            <a:off x="466344" y="1481328"/>
            <a:ext cx="8211312"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3"/>
          <p:cNvSpPr>
            <a:spLocks noGrp="1"/>
          </p:cNvSpPr>
          <p:nvPr>
            <p:ph type="dt" sz="half" idx="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8"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9"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10" name="TextBox 9" descr="CONFIDENTIAL_TAG_0xFFEE">
            <a:extLst>
              <a:ext uri="{FF2B5EF4-FFF2-40B4-BE49-F238E27FC236}">
                <a16:creationId xmlns:a16="http://schemas.microsoft.com/office/drawing/2014/main" id="{09E5C97F-E7D4-495C-A18A-0547BA84ED26}"/>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366678315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4" y="420624"/>
            <a:ext cx="8211312" cy="531738"/>
          </a:xfrm>
        </p:spPr>
        <p:txBody>
          <a:bodyPr anchor="t" anchorCtr="0"/>
          <a:lstStyle>
            <a:lvl1pPr>
              <a:defRPr/>
            </a:lvl1pPr>
          </a:lstStyle>
          <a:p>
            <a:r>
              <a:rPr lang="en-US" dirty="0"/>
              <a:t>Click to edit master title style</a:t>
            </a:r>
          </a:p>
        </p:txBody>
      </p:sp>
      <p:sp>
        <p:nvSpPr>
          <p:cNvPr id="3" name="Content Placeholder 2"/>
          <p:cNvSpPr>
            <a:spLocks noGrp="1"/>
          </p:cNvSpPr>
          <p:nvPr>
            <p:ph idx="1" hasCustomPrompt="1"/>
          </p:nvPr>
        </p:nvSpPr>
        <p:spPr>
          <a:xfrm>
            <a:off x="466344" y="1481328"/>
            <a:ext cx="8211312"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3" hasCustomPrompt="1"/>
          </p:nvPr>
        </p:nvSpPr>
        <p:spPr>
          <a:xfrm>
            <a:off x="466344" y="905256"/>
            <a:ext cx="8211312" cy="448494"/>
          </a:xfrm>
        </p:spPr>
        <p:txBody>
          <a:bodyPr>
            <a:noAutofit/>
          </a:bodyPr>
          <a:lstStyle>
            <a:lvl1pPr marL="0" indent="0">
              <a:spcBef>
                <a:spcPts val="0"/>
              </a:spcBef>
              <a:spcAft>
                <a:spcPts val="0"/>
              </a:spcAft>
              <a:buNone/>
              <a:defRPr sz="2600">
                <a:solidFill>
                  <a:schemeClr val="tx1"/>
                </a:solidFill>
              </a:defRPr>
            </a:lvl1pPr>
          </a:lstStyle>
          <a:p>
            <a:pPr lvl="0"/>
            <a:r>
              <a:rPr lang="en-US" dirty="0"/>
              <a:t>Click to edit master text styles</a:t>
            </a:r>
          </a:p>
        </p:txBody>
      </p:sp>
      <p:sp>
        <p:nvSpPr>
          <p:cNvPr id="9" name="Date Placeholder 3"/>
          <p:cNvSpPr>
            <a:spLocks noGrp="1"/>
          </p:cNvSpPr>
          <p:nvPr>
            <p:ph type="dt" sz="half" idx="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0"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1"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12" name="TextBox 11" descr="CONFIDENTIAL_TAG_0xFFEE">
            <a:extLst>
              <a:ext uri="{FF2B5EF4-FFF2-40B4-BE49-F238E27FC236}">
                <a16:creationId xmlns:a16="http://schemas.microsoft.com/office/drawing/2014/main" id="{AFF2F103-2DA8-4F36-92EB-91494E33C7D8}"/>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2647212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4" y="420624"/>
            <a:ext cx="8211312" cy="963324"/>
          </a:xfr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466344" y="1481328"/>
            <a:ext cx="3950208"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727448" y="1481328"/>
            <a:ext cx="3950208"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Date Placeholder 3"/>
          <p:cNvSpPr>
            <a:spLocks noGrp="1"/>
          </p:cNvSpPr>
          <p:nvPr>
            <p:ph type="dt" sz="half" idx="10"/>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9"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0"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11" name="TextBox 10" descr="CONFIDENTIAL_TAG_0xFFEE">
            <a:extLst>
              <a:ext uri="{FF2B5EF4-FFF2-40B4-BE49-F238E27FC236}">
                <a16:creationId xmlns:a16="http://schemas.microsoft.com/office/drawing/2014/main" id="{A26CFADA-2607-4DE5-8F68-17C932F13D4B}"/>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60434770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9" name="Rectangle 18"/>
          <p:cNvSpPr/>
          <p:nvPr userDrawn="1"/>
        </p:nvSpPr>
        <p:spPr bwMode="gray">
          <a:xfrm>
            <a:off x="0" y="4"/>
            <a:ext cx="9144000" cy="607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userDrawn="1"/>
        </p:nvSpPr>
        <p:spPr bwMode="gray">
          <a:xfrm>
            <a:off x="0" y="5918948"/>
            <a:ext cx="9144000" cy="50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bwMode="gray">
          <a:xfrm>
            <a:off x="0" y="5717789"/>
            <a:ext cx="9144000" cy="478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bwMode="gray">
          <a:xfrm>
            <a:off x="0" y="6012657"/>
            <a:ext cx="9144000" cy="363532"/>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 name="Subtitle 2"/>
          <p:cNvSpPr>
            <a:spLocks noGrp="1"/>
          </p:cNvSpPr>
          <p:nvPr>
            <p:ph type="subTitle" idx="1" hasCustomPrompt="1"/>
          </p:nvPr>
        </p:nvSpPr>
        <p:spPr bwMode="gray">
          <a:xfrm>
            <a:off x="466344" y="3328420"/>
            <a:ext cx="8211312" cy="1329267"/>
          </a:xfrm>
        </p:spPr>
        <p:txBody>
          <a:bodyPr>
            <a:noAutofit/>
          </a:bodyPr>
          <a:lstStyle>
            <a:lvl1pPr marL="0" indent="0" algn="l">
              <a:buNone/>
              <a:defRPr sz="18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itle 16"/>
          <p:cNvSpPr>
            <a:spLocks noGrp="1"/>
          </p:cNvSpPr>
          <p:nvPr>
            <p:ph type="title" hasCustomPrompt="1"/>
          </p:nvPr>
        </p:nvSpPr>
        <p:spPr bwMode="gray">
          <a:xfrm>
            <a:off x="466344" y="1972855"/>
            <a:ext cx="8211312" cy="1165224"/>
          </a:xfrm>
        </p:spPr>
        <p:txBody>
          <a:bodyPr anchor="b" anchorCtr="0"/>
          <a:lstStyle>
            <a:lvl1pPr>
              <a:defRPr b="0" cap="none" baseline="0">
                <a:solidFill>
                  <a:schemeClr val="bg1"/>
                </a:solidFill>
              </a:defRPr>
            </a:lvl1pPr>
          </a:lstStyle>
          <a:p>
            <a:r>
              <a:rPr lang="en-US" dirty="0"/>
              <a:t>Click to Insert Section Header</a:t>
            </a:r>
          </a:p>
        </p:txBody>
      </p:sp>
      <p:sp>
        <p:nvSpPr>
          <p:cNvPr id="11" name="Date Placeholder 3"/>
          <p:cNvSpPr>
            <a:spLocks noGrp="1"/>
          </p:cNvSpPr>
          <p:nvPr>
            <p:ph type="dt" sz="half" idx="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lumMod val="40000"/>
                    <a:lumOff val="60000"/>
                  </a:schemeClr>
                </a:solidFill>
              </a:defRPr>
            </a:lvl1pPr>
          </a:lstStyle>
          <a:p>
            <a:endParaRPr lang="en-US" dirty="0"/>
          </a:p>
        </p:txBody>
      </p:sp>
      <p:sp>
        <p:nvSpPr>
          <p:cNvPr id="12"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3"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14" name="TextBox 13" descr="CONFIDENTIAL_TAG_0xFFEE">
            <a:extLst>
              <a:ext uri="{FF2B5EF4-FFF2-40B4-BE49-F238E27FC236}">
                <a16:creationId xmlns:a16="http://schemas.microsoft.com/office/drawing/2014/main" id="{D5171E5E-27C8-4C68-922B-D4DC4DAB0B98}"/>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pic>
        <p:nvPicPr>
          <p:cNvPr id="15" name="Picture 14">
            <a:extLst>
              <a:ext uri="{FF2B5EF4-FFF2-40B4-BE49-F238E27FC236}">
                <a16:creationId xmlns:a16="http://schemas.microsoft.com/office/drawing/2014/main" id="{3EBBEB1D-41C8-444C-8331-84652D431E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69850" y="414338"/>
            <a:ext cx="2505831" cy="914400"/>
          </a:xfrm>
          <a:prstGeom prst="rect">
            <a:avLst/>
          </a:prstGeom>
        </p:spPr>
      </p:pic>
      <p:sp>
        <p:nvSpPr>
          <p:cNvPr id="16" name="Rectangle 15">
            <a:extLst>
              <a:ext uri="{FF2B5EF4-FFF2-40B4-BE49-F238E27FC236}">
                <a16:creationId xmlns:a16="http://schemas.microsoft.com/office/drawing/2014/main" id="{F5138699-F3EF-0E4A-B2E2-BC067838F492}"/>
              </a:ext>
            </a:extLst>
          </p:cNvPr>
          <p:cNvSpPr/>
          <p:nvPr userDrawn="1"/>
        </p:nvSpPr>
        <p:spPr bwMode="auto">
          <a:xfrm>
            <a:off x="7616142" y="6452653"/>
            <a:ext cx="1527858"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6391143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grpSp>
        <p:nvGrpSpPr>
          <p:cNvPr id="22" name="Group 21"/>
          <p:cNvGrpSpPr/>
          <p:nvPr userDrawn="1"/>
        </p:nvGrpSpPr>
        <p:grpSpPr>
          <a:xfrm>
            <a:off x="453543" y="3563772"/>
            <a:ext cx="8236914" cy="45719"/>
            <a:chOff x="453543" y="3563772"/>
            <a:chExt cx="8236914" cy="45719"/>
          </a:xfrm>
        </p:grpSpPr>
        <p:sp>
          <p:nvSpPr>
            <p:cNvPr id="24" name="Rectangle 23"/>
            <p:cNvSpPr/>
            <p:nvPr/>
          </p:nvSpPr>
          <p:spPr bwMode="auto">
            <a:xfrm flipH="1">
              <a:off x="4572000" y="3563772"/>
              <a:ext cx="4118457" cy="45719"/>
            </a:xfrm>
            <a:prstGeom prst="rect">
              <a:avLst/>
            </a:prstGeom>
            <a:gradFill flip="none" rotWithShape="1">
              <a:gsLst>
                <a:gs pos="0">
                  <a:schemeClr val="bg1"/>
                </a:gs>
                <a:gs pos="79000">
                  <a:schemeClr val="bg2"/>
                </a:gs>
              </a:gsLst>
              <a:lin ang="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6" name="Rectangle 25"/>
            <p:cNvSpPr/>
            <p:nvPr/>
          </p:nvSpPr>
          <p:spPr bwMode="auto">
            <a:xfrm flipH="1">
              <a:off x="453543" y="3563772"/>
              <a:ext cx="4118457" cy="45719"/>
            </a:xfrm>
            <a:prstGeom prst="rect">
              <a:avLst/>
            </a:prstGeom>
            <a:gradFill flip="none" rotWithShape="1">
              <a:gsLst>
                <a:gs pos="0">
                  <a:schemeClr val="bg1"/>
                </a:gs>
                <a:gs pos="79000">
                  <a:schemeClr val="bg2"/>
                </a:gs>
              </a:gsLst>
              <a:lin ang="108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grpSp>
        <p:nvGrpSpPr>
          <p:cNvPr id="27" name="Group 26"/>
          <p:cNvGrpSpPr/>
          <p:nvPr userDrawn="1"/>
        </p:nvGrpSpPr>
        <p:grpSpPr>
          <a:xfrm>
            <a:off x="4547707" y="1233840"/>
            <a:ext cx="48589" cy="4822179"/>
            <a:chOff x="4547705" y="1233839"/>
            <a:chExt cx="48589" cy="4822179"/>
          </a:xfrm>
        </p:grpSpPr>
        <p:sp>
          <p:nvSpPr>
            <p:cNvPr id="32" name="Rectangle 31"/>
            <p:cNvSpPr/>
            <p:nvPr/>
          </p:nvSpPr>
          <p:spPr bwMode="auto">
            <a:xfrm rot="5400000" flipH="1">
              <a:off x="3366455" y="4826179"/>
              <a:ext cx="2411089" cy="48589"/>
            </a:xfrm>
            <a:prstGeom prst="rect">
              <a:avLst/>
            </a:prstGeom>
            <a:gradFill flip="none" rotWithShape="1">
              <a:gsLst>
                <a:gs pos="0">
                  <a:schemeClr val="bg1"/>
                </a:gs>
                <a:gs pos="79000">
                  <a:schemeClr val="bg2"/>
                </a:gs>
              </a:gsLst>
              <a:lin ang="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3" name="Rectangle 32"/>
            <p:cNvSpPr/>
            <p:nvPr/>
          </p:nvSpPr>
          <p:spPr bwMode="auto">
            <a:xfrm rot="5400000" flipH="1">
              <a:off x="3366455" y="2415089"/>
              <a:ext cx="2411089" cy="48589"/>
            </a:xfrm>
            <a:prstGeom prst="rect">
              <a:avLst/>
            </a:prstGeom>
            <a:gradFill flip="none" rotWithShape="1">
              <a:gsLst>
                <a:gs pos="0">
                  <a:schemeClr val="bg1"/>
                </a:gs>
                <a:gs pos="79000">
                  <a:schemeClr val="bg2"/>
                </a:gs>
              </a:gsLst>
              <a:lin ang="108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4" name="Content Placeholder 3"/>
          <p:cNvSpPr>
            <a:spLocks noGrp="1"/>
          </p:cNvSpPr>
          <p:nvPr>
            <p:ph sz="half" idx="2" hasCustomPrompt="1"/>
          </p:nvPr>
        </p:nvSpPr>
        <p:spPr>
          <a:xfrm>
            <a:off x="466346" y="1865376"/>
            <a:ext cx="3857625" cy="1664208"/>
          </a:xfrm>
        </p:spPr>
        <p:txBody>
          <a:bodyPr>
            <a:noAutofit/>
          </a:bodyPr>
          <a:lstStyle>
            <a:lvl1pPr marL="171450" indent="-171450">
              <a:spcAft>
                <a:spcPts val="0"/>
              </a:spcAft>
              <a:defRPr sz="1600">
                <a:solidFill>
                  <a:schemeClr val="tx1"/>
                </a:solidFill>
              </a:defRPr>
            </a:lvl1pPr>
            <a:lvl2pPr>
              <a:spcAft>
                <a:spcPts val="0"/>
              </a:spcAft>
              <a:defRPr sz="1400">
                <a:solidFill>
                  <a:schemeClr val="tx1"/>
                </a:solidFill>
              </a:defRPr>
            </a:lvl2pPr>
            <a:lvl3pPr>
              <a:spcAft>
                <a:spcPts val="0"/>
              </a:spcAft>
              <a:defRPr sz="1200">
                <a:solidFill>
                  <a:schemeClr val="tx1"/>
                </a:solidFill>
              </a:defRPr>
            </a:lvl3pPr>
            <a:lvl4pPr>
              <a:spcAft>
                <a:spcPts val="0"/>
              </a:spcAft>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hasCustomPrompt="1"/>
          </p:nvPr>
        </p:nvSpPr>
        <p:spPr>
          <a:xfrm>
            <a:off x="4828032" y="1865376"/>
            <a:ext cx="3858768" cy="1664208"/>
          </a:xfrm>
        </p:spPr>
        <p:txBody>
          <a:bodyPr>
            <a:noAutofit/>
          </a:bodyPr>
          <a:lstStyle>
            <a:lvl1pPr marL="171450" indent="-171450">
              <a:spcAft>
                <a:spcPts val="0"/>
              </a:spcAft>
              <a:defRPr sz="1600">
                <a:solidFill>
                  <a:schemeClr val="tx1"/>
                </a:solidFill>
              </a:defRPr>
            </a:lvl1pPr>
            <a:lvl2pPr>
              <a:spcAft>
                <a:spcPts val="0"/>
              </a:spcAft>
              <a:defRPr sz="1400">
                <a:solidFill>
                  <a:schemeClr val="tx1"/>
                </a:solidFill>
              </a:defRPr>
            </a:lvl2pPr>
            <a:lvl3pPr>
              <a:spcAft>
                <a:spcPts val="0"/>
              </a:spcAft>
              <a:defRPr sz="1200">
                <a:solidFill>
                  <a:schemeClr val="tx1"/>
                </a:solidFill>
              </a:defRPr>
            </a:lvl3pPr>
            <a:lvl4pPr>
              <a:spcAft>
                <a:spcPts val="0"/>
              </a:spcAft>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23" name="Text Placeholder 22"/>
          <p:cNvSpPr>
            <a:spLocks noGrp="1"/>
          </p:cNvSpPr>
          <p:nvPr userDrawn="1">
            <p:ph type="body" sz="quarter" idx="13" hasCustomPrompt="1"/>
          </p:nvPr>
        </p:nvSpPr>
        <p:spPr>
          <a:xfrm>
            <a:off x="466346" y="4169664"/>
            <a:ext cx="3857625" cy="1660672"/>
          </a:xfrm>
        </p:spPr>
        <p:txBody>
          <a:bodyPr/>
          <a:lstStyle>
            <a:lvl1pPr marL="171450" indent="-171450">
              <a:spcAft>
                <a:spcPts val="0"/>
              </a:spcAft>
              <a:defRPr sz="1600">
                <a:solidFill>
                  <a:schemeClr val="tx1"/>
                </a:solidFill>
              </a:defRPr>
            </a:lvl1pPr>
            <a:lvl2pPr>
              <a:spcAft>
                <a:spcPts val="0"/>
              </a:spcAft>
              <a:defRPr sz="1400">
                <a:solidFill>
                  <a:schemeClr val="tx1"/>
                </a:solidFill>
              </a:defRPr>
            </a:lvl2pPr>
            <a:lvl3pPr>
              <a:spcAft>
                <a:spcPts val="0"/>
              </a:spcAft>
              <a:defRPr sz="1200">
                <a:solidFill>
                  <a:schemeClr val="tx1"/>
                </a:solidFill>
              </a:defRPr>
            </a:lvl3pPr>
            <a:lvl4pPr>
              <a:spcAft>
                <a:spcPts val="0"/>
              </a:spcAft>
              <a:defRPr sz="1200"/>
            </a:lvl4pPr>
            <a:lvl5pPr>
              <a:spcAft>
                <a:spcPts val="0"/>
              </a:spcAft>
              <a:defRPr sz="1200"/>
            </a:lvl5pPr>
          </a:lstStyle>
          <a:p>
            <a:pPr lvl="0"/>
            <a:r>
              <a:rPr lang="en-US" dirty="0"/>
              <a:t>Click to edit master text styles</a:t>
            </a:r>
          </a:p>
          <a:p>
            <a:pPr lvl="1"/>
            <a:r>
              <a:rPr lang="en-US" dirty="0"/>
              <a:t>Second level</a:t>
            </a:r>
          </a:p>
          <a:p>
            <a:pPr lvl="2"/>
            <a:r>
              <a:rPr lang="en-US" dirty="0"/>
              <a:t>Third level</a:t>
            </a:r>
          </a:p>
        </p:txBody>
      </p:sp>
      <p:sp>
        <p:nvSpPr>
          <p:cNvPr id="25" name="Text Placeholder 24"/>
          <p:cNvSpPr>
            <a:spLocks noGrp="1"/>
          </p:cNvSpPr>
          <p:nvPr userDrawn="1">
            <p:ph type="body" sz="quarter" idx="14" hasCustomPrompt="1"/>
          </p:nvPr>
        </p:nvSpPr>
        <p:spPr>
          <a:xfrm>
            <a:off x="4828032" y="4169664"/>
            <a:ext cx="3858768" cy="1664208"/>
          </a:xfrm>
        </p:spPr>
        <p:txBody>
          <a:bodyPr/>
          <a:lstStyle>
            <a:lvl1pPr marL="171450" indent="-171450">
              <a:spcAft>
                <a:spcPts val="0"/>
              </a:spcAft>
              <a:defRPr sz="1600">
                <a:solidFill>
                  <a:schemeClr val="tx1"/>
                </a:solidFill>
              </a:defRPr>
            </a:lvl1pPr>
            <a:lvl2pPr>
              <a:spcAft>
                <a:spcPts val="0"/>
              </a:spcAft>
              <a:defRPr sz="1400">
                <a:solidFill>
                  <a:schemeClr val="tx1"/>
                </a:solidFill>
              </a:defRPr>
            </a:lvl2pPr>
            <a:lvl3pPr>
              <a:spcAft>
                <a:spcPts val="0"/>
              </a:spcAft>
              <a:defRPr sz="1200">
                <a:solidFill>
                  <a:schemeClr val="tx1"/>
                </a:solidFill>
              </a:defRPr>
            </a:lvl3pPr>
            <a:lvl4pPr>
              <a:spcAft>
                <a:spcPts val="0"/>
              </a:spcAft>
              <a:defRPr sz="1200"/>
            </a:lvl4pPr>
            <a:lvl5pPr>
              <a:spcAft>
                <a:spcPts val="0"/>
              </a:spcAft>
              <a:defRPr sz="1200"/>
            </a:lvl5pPr>
          </a:lstStyle>
          <a:p>
            <a:pPr lvl="0"/>
            <a:r>
              <a:rPr lang="en-US" dirty="0"/>
              <a:t>Click to edit master text styles</a:t>
            </a:r>
          </a:p>
          <a:p>
            <a:pPr lvl="1"/>
            <a:r>
              <a:rPr lang="en-US" dirty="0"/>
              <a:t>Second level</a:t>
            </a:r>
          </a:p>
          <a:p>
            <a:pPr lvl="2"/>
            <a:r>
              <a:rPr lang="en-US" dirty="0"/>
              <a:t>Third level</a:t>
            </a:r>
          </a:p>
        </p:txBody>
      </p:sp>
      <p:sp>
        <p:nvSpPr>
          <p:cNvPr id="28" name="Title 27"/>
          <p:cNvSpPr>
            <a:spLocks noGrp="1"/>
          </p:cNvSpPr>
          <p:nvPr userDrawn="1">
            <p:ph type="title" hasCustomPrompt="1"/>
          </p:nvPr>
        </p:nvSpPr>
        <p:spPr/>
        <p:txBody>
          <a:bodyPr>
            <a:normAutofit/>
          </a:bodyPr>
          <a:lstStyle>
            <a:lvl1pPr>
              <a:defRPr/>
            </a:lvl1pPr>
          </a:lstStyle>
          <a:p>
            <a:r>
              <a:rPr lang="en-US" dirty="0"/>
              <a:t>Click to edit master title style</a:t>
            </a:r>
          </a:p>
        </p:txBody>
      </p:sp>
      <p:sp>
        <p:nvSpPr>
          <p:cNvPr id="40" name="Text Placeholder 39"/>
          <p:cNvSpPr>
            <a:spLocks noGrp="1"/>
          </p:cNvSpPr>
          <p:nvPr userDrawn="1">
            <p:ph type="body" sz="quarter" idx="18" hasCustomPrompt="1"/>
          </p:nvPr>
        </p:nvSpPr>
        <p:spPr>
          <a:xfrm>
            <a:off x="466344" y="1481328"/>
            <a:ext cx="3858820" cy="304676"/>
          </a:xfrm>
        </p:spPr>
        <p:txBody>
          <a:bodyPr/>
          <a:lstStyle>
            <a:lvl1pPr marL="0" indent="0">
              <a:spcBef>
                <a:spcPts val="0"/>
              </a:spcBef>
              <a:spcAft>
                <a:spcPts val="0"/>
              </a:spcAft>
              <a:buNone/>
              <a:defRPr sz="2000" b="1">
                <a:solidFill>
                  <a:schemeClr val="accent2"/>
                </a:solidFill>
              </a:defRPr>
            </a:lvl1pPr>
            <a:lvl2pPr marL="287337" indent="0">
              <a:buNone/>
              <a:defRPr b="1">
                <a:solidFill>
                  <a:schemeClr val="accent2"/>
                </a:solidFill>
              </a:defRPr>
            </a:lvl2pPr>
            <a:lvl3pPr marL="515938" indent="0">
              <a:buNone/>
              <a:defRPr b="1">
                <a:solidFill>
                  <a:schemeClr val="accent2"/>
                </a:solidFill>
              </a:defRPr>
            </a:lvl3pPr>
            <a:lvl4pPr marL="742950" indent="0">
              <a:buNone/>
              <a:defRPr b="1">
                <a:solidFill>
                  <a:schemeClr val="accent2"/>
                </a:solidFill>
              </a:defRPr>
            </a:lvl4pPr>
            <a:lvl5pPr marL="973138" indent="0">
              <a:buNone/>
              <a:defRPr b="1">
                <a:solidFill>
                  <a:schemeClr val="accent2"/>
                </a:solidFill>
              </a:defRPr>
            </a:lvl5pPr>
          </a:lstStyle>
          <a:p>
            <a:pPr lvl="0"/>
            <a:r>
              <a:rPr lang="en-US" dirty="0"/>
              <a:t>Click to edit</a:t>
            </a:r>
          </a:p>
        </p:txBody>
      </p:sp>
      <p:sp>
        <p:nvSpPr>
          <p:cNvPr id="41" name="Text Placeholder 39"/>
          <p:cNvSpPr>
            <a:spLocks noGrp="1"/>
          </p:cNvSpPr>
          <p:nvPr userDrawn="1">
            <p:ph type="body" sz="quarter" idx="19" hasCustomPrompt="1"/>
          </p:nvPr>
        </p:nvSpPr>
        <p:spPr>
          <a:xfrm>
            <a:off x="4828032" y="1481328"/>
            <a:ext cx="3858768" cy="304676"/>
          </a:xfrm>
        </p:spPr>
        <p:txBody>
          <a:bodyPr/>
          <a:lstStyle>
            <a:lvl1pPr marL="0" indent="0">
              <a:spcBef>
                <a:spcPts val="0"/>
              </a:spcBef>
              <a:spcAft>
                <a:spcPts val="0"/>
              </a:spcAft>
              <a:buNone/>
              <a:defRPr sz="2000" b="1">
                <a:solidFill>
                  <a:schemeClr val="accent2"/>
                </a:solidFill>
              </a:defRPr>
            </a:lvl1pPr>
            <a:lvl2pPr marL="287337" indent="0">
              <a:buNone/>
              <a:defRPr b="1">
                <a:solidFill>
                  <a:schemeClr val="accent2"/>
                </a:solidFill>
              </a:defRPr>
            </a:lvl2pPr>
            <a:lvl3pPr marL="515938" indent="0">
              <a:buNone/>
              <a:defRPr b="1">
                <a:solidFill>
                  <a:schemeClr val="accent2"/>
                </a:solidFill>
              </a:defRPr>
            </a:lvl3pPr>
            <a:lvl4pPr marL="742950" indent="0">
              <a:buNone/>
              <a:defRPr b="1">
                <a:solidFill>
                  <a:schemeClr val="accent2"/>
                </a:solidFill>
              </a:defRPr>
            </a:lvl4pPr>
            <a:lvl5pPr marL="973138" indent="0">
              <a:buNone/>
              <a:defRPr b="1">
                <a:solidFill>
                  <a:schemeClr val="accent2"/>
                </a:solidFill>
              </a:defRPr>
            </a:lvl5pPr>
          </a:lstStyle>
          <a:p>
            <a:pPr lvl="0"/>
            <a:r>
              <a:rPr lang="en-US" dirty="0"/>
              <a:t>Click to edit</a:t>
            </a:r>
          </a:p>
        </p:txBody>
      </p:sp>
      <p:sp>
        <p:nvSpPr>
          <p:cNvPr id="42" name="Text Placeholder 39"/>
          <p:cNvSpPr>
            <a:spLocks noGrp="1"/>
          </p:cNvSpPr>
          <p:nvPr userDrawn="1">
            <p:ph type="body" sz="quarter" idx="20" hasCustomPrompt="1"/>
          </p:nvPr>
        </p:nvSpPr>
        <p:spPr>
          <a:xfrm>
            <a:off x="466346" y="3767328"/>
            <a:ext cx="3860479" cy="304676"/>
          </a:xfrm>
        </p:spPr>
        <p:txBody>
          <a:bodyPr/>
          <a:lstStyle>
            <a:lvl1pPr marL="0" indent="0">
              <a:spcBef>
                <a:spcPts val="0"/>
              </a:spcBef>
              <a:spcAft>
                <a:spcPts val="0"/>
              </a:spcAft>
              <a:buNone/>
              <a:defRPr sz="2000" b="1">
                <a:solidFill>
                  <a:schemeClr val="accent2"/>
                </a:solidFill>
              </a:defRPr>
            </a:lvl1pPr>
            <a:lvl2pPr marL="287337" indent="0">
              <a:buNone/>
              <a:defRPr b="1">
                <a:solidFill>
                  <a:schemeClr val="accent2"/>
                </a:solidFill>
              </a:defRPr>
            </a:lvl2pPr>
            <a:lvl3pPr marL="515938" indent="0">
              <a:buNone/>
              <a:defRPr b="1">
                <a:solidFill>
                  <a:schemeClr val="accent2"/>
                </a:solidFill>
              </a:defRPr>
            </a:lvl3pPr>
            <a:lvl4pPr marL="742950" indent="0">
              <a:buNone/>
              <a:defRPr b="1">
                <a:solidFill>
                  <a:schemeClr val="accent2"/>
                </a:solidFill>
              </a:defRPr>
            </a:lvl4pPr>
            <a:lvl5pPr marL="973138" indent="0">
              <a:buNone/>
              <a:defRPr b="1">
                <a:solidFill>
                  <a:schemeClr val="accent2"/>
                </a:solidFill>
              </a:defRPr>
            </a:lvl5pPr>
          </a:lstStyle>
          <a:p>
            <a:pPr lvl="0"/>
            <a:r>
              <a:rPr lang="en-US" dirty="0"/>
              <a:t>Click to edit</a:t>
            </a:r>
          </a:p>
        </p:txBody>
      </p:sp>
      <p:sp>
        <p:nvSpPr>
          <p:cNvPr id="43" name="Text Placeholder 39"/>
          <p:cNvSpPr>
            <a:spLocks noGrp="1"/>
          </p:cNvSpPr>
          <p:nvPr userDrawn="1">
            <p:ph type="body" sz="quarter" idx="21" hasCustomPrompt="1"/>
          </p:nvPr>
        </p:nvSpPr>
        <p:spPr>
          <a:xfrm>
            <a:off x="4828032" y="3767328"/>
            <a:ext cx="3858768" cy="304676"/>
          </a:xfrm>
        </p:spPr>
        <p:txBody>
          <a:bodyPr/>
          <a:lstStyle>
            <a:lvl1pPr marL="0" indent="0">
              <a:spcBef>
                <a:spcPts val="0"/>
              </a:spcBef>
              <a:spcAft>
                <a:spcPts val="0"/>
              </a:spcAft>
              <a:buNone/>
              <a:defRPr sz="2000" b="1">
                <a:solidFill>
                  <a:schemeClr val="accent2"/>
                </a:solidFill>
              </a:defRPr>
            </a:lvl1pPr>
            <a:lvl2pPr marL="287337" indent="0">
              <a:buNone/>
              <a:defRPr b="1">
                <a:solidFill>
                  <a:schemeClr val="accent2"/>
                </a:solidFill>
              </a:defRPr>
            </a:lvl2pPr>
            <a:lvl3pPr marL="515938" indent="0">
              <a:buNone/>
              <a:defRPr b="1">
                <a:solidFill>
                  <a:schemeClr val="accent2"/>
                </a:solidFill>
              </a:defRPr>
            </a:lvl3pPr>
            <a:lvl4pPr marL="742950" indent="0">
              <a:buNone/>
              <a:defRPr b="1">
                <a:solidFill>
                  <a:schemeClr val="accent2"/>
                </a:solidFill>
              </a:defRPr>
            </a:lvl4pPr>
            <a:lvl5pPr marL="973138" indent="0">
              <a:buNone/>
              <a:defRPr b="1">
                <a:solidFill>
                  <a:schemeClr val="accent2"/>
                </a:solidFill>
              </a:defRPr>
            </a:lvl5pPr>
          </a:lstStyle>
          <a:p>
            <a:pPr lvl="0"/>
            <a:r>
              <a:rPr lang="en-US" dirty="0"/>
              <a:t>Click to edit</a:t>
            </a:r>
          </a:p>
        </p:txBody>
      </p:sp>
      <p:sp>
        <p:nvSpPr>
          <p:cNvPr id="20" name="Date Placeholder 3"/>
          <p:cNvSpPr>
            <a:spLocks noGrp="1"/>
          </p:cNvSpPr>
          <p:nvPr>
            <p:ph type="dt" sz="half" idx="2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21" name="Slide Number Placeholder 5"/>
          <p:cNvSpPr>
            <a:spLocks noGrp="1"/>
          </p:cNvSpPr>
          <p:nvPr>
            <p:ph type="sldNum" sz="quarter" idx="23"/>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34"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sp>
        <p:nvSpPr>
          <p:cNvPr id="29" name="TextBox 28" descr="CONFIDENTIAL_TAG_0xFFEE">
            <a:extLst>
              <a:ext uri="{FF2B5EF4-FFF2-40B4-BE49-F238E27FC236}">
                <a16:creationId xmlns:a16="http://schemas.microsoft.com/office/drawing/2014/main" id="{57B42D6A-42E6-4167-9F2C-BA5BE7E80EC7}"/>
              </a:ext>
            </a:extLst>
          </p:cNvPr>
          <p:cNvSpPr txBox="1"/>
          <p:nvPr userDrawn="1"/>
        </p:nvSpPr>
        <p:spPr>
          <a:xfrm>
            <a:off x="3291951" y="6539174"/>
            <a:ext cx="2558518" cy="177799"/>
          </a:xfrm>
          <a:prstGeom prst="rect">
            <a:avLst/>
          </a:prstGeom>
          <a:noFill/>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319464056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bwMode="gray">
          <a:xfrm>
            <a:off x="461964" y="6192078"/>
            <a:ext cx="8319275" cy="123966"/>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bwMode="gray">
          <a:xfrm>
            <a:off x="461964" y="6252072"/>
            <a:ext cx="8319275" cy="123967"/>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Freeform: Shape 13"/>
          <p:cNvSpPr/>
          <p:nvPr userDrawn="1"/>
        </p:nvSpPr>
        <p:spPr bwMode="white">
          <a:xfrm>
            <a:off x="8699086" y="6181821"/>
            <a:ext cx="109538"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5" name="Object 4" hidden="1"/>
          <p:cNvGraphicFramePr>
            <a:graphicFrameLocks noChangeAspect="1"/>
          </p:cNvGraphicFramePr>
          <p:nvPr userDrawn="1">
            <p:custDataLst>
              <p:tags r:id="rId18"/>
            </p:custDataLst>
            <p:extLst>
              <p:ext uri="{D42A27DB-BD31-4B8C-83A1-F6EECF244321}">
                <p14:modId xmlns:p14="http://schemas.microsoft.com/office/powerpoint/2010/main" val="537534875"/>
              </p:ext>
            </p:ext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think-cell Slide" r:id="rId19" imgW="270" imgH="270" progId="TCLayout.ActiveDocument.1">
                  <p:embed/>
                </p:oleObj>
              </mc:Choice>
              <mc:Fallback>
                <p:oleObj name="think-cell Slide" r:id="rId19" imgW="270" imgH="270" progId="TCLayout.ActiveDocument.1">
                  <p:embed/>
                  <p:pic>
                    <p:nvPicPr>
                      <p:cNvPr id="0" name=""/>
                      <p:cNvPicPr/>
                      <p:nvPr/>
                    </p:nvPicPr>
                    <p:blipFill>
                      <a:blip r:embed="rId20"/>
                      <a:stretch>
                        <a:fillRect/>
                      </a:stretch>
                    </p:blipFill>
                    <p:spPr>
                      <a:xfrm>
                        <a:off x="1589" y="1592"/>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466346" y="420624"/>
            <a:ext cx="6637189" cy="96332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66344" y="1481328"/>
            <a:ext cx="8211312" cy="46360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p:cNvSpPr>
            <a:spLocks noGrp="1"/>
          </p:cNvSpPr>
          <p:nvPr>
            <p:ph type="dt" sz="half" idx="2"/>
          </p:nvPr>
        </p:nvSpPr>
        <p:spPr>
          <a:xfrm>
            <a:off x="6130505" y="6510528"/>
            <a:ext cx="1120689" cy="208800"/>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6" name="Slide Number Placeholder 5"/>
          <p:cNvSpPr>
            <a:spLocks noGrp="1"/>
          </p:cNvSpPr>
          <p:nvPr>
            <p:ph type="sldNum" sz="quarter" idx="4"/>
          </p:nvPr>
        </p:nvSpPr>
        <p:spPr>
          <a:xfrm>
            <a:off x="466346" y="6510528"/>
            <a:ext cx="468693" cy="208800"/>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1" name="Footer Placeholder 4"/>
          <p:cNvSpPr>
            <a:spLocks noGrp="1"/>
          </p:cNvSpPr>
          <p:nvPr>
            <p:ph type="ftr" sz="quarter" idx="3"/>
          </p:nvPr>
        </p:nvSpPr>
        <p:spPr>
          <a:xfrm>
            <a:off x="991599" y="6510528"/>
            <a:ext cx="2245379" cy="210312"/>
          </a:xfrm>
          <a:prstGeom prst="rect">
            <a:avLst/>
          </a:prstGeom>
        </p:spPr>
        <p:txBody>
          <a:bodyPr vert="horz" lIns="91440" tIns="45720" rIns="91440" bIns="45720" rtlCol="0" anchor="ctr"/>
          <a:lstStyle>
            <a:lvl1pPr algn="ctr">
              <a:defRPr sz="1000" b="0">
                <a:solidFill>
                  <a:schemeClr val="tx1"/>
                </a:solidFill>
              </a:defRPr>
            </a:lvl1pPr>
          </a:lstStyle>
          <a:p>
            <a:pPr algn="l"/>
            <a:endParaRPr lang="en-US" dirty="0"/>
          </a:p>
        </p:txBody>
      </p:sp>
      <p:pic>
        <p:nvPicPr>
          <p:cNvPr id="16" name="Picture 15" descr="A close up of a sign&#10;&#10;Description generated with very high confidence">
            <a:extLst>
              <a:ext uri="{FF2B5EF4-FFF2-40B4-BE49-F238E27FC236}">
                <a16:creationId xmlns:a16="http://schemas.microsoft.com/office/drawing/2014/main" id="{9F8132B6-B68B-4AF7-8A1E-5C978A21A8DF}"/>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754344" y="6438502"/>
            <a:ext cx="923312" cy="336534"/>
          </a:xfrm>
          <a:prstGeom prst="rect">
            <a:avLst/>
          </a:prstGeom>
        </p:spPr>
      </p:pic>
    </p:spTree>
    <p:extLst>
      <p:ext uri="{BB962C8B-B14F-4D97-AF65-F5344CB8AC3E}">
        <p14:creationId xmlns:p14="http://schemas.microsoft.com/office/powerpoint/2010/main" val="2857799429"/>
      </p:ext>
    </p:extLst>
  </p:cSld>
  <p:clrMap bg1="lt1" tx1="dk1" bg2="lt2" tx2="dk2" accent1="accent1" accent2="accent2" accent3="accent3" accent4="accent4" accent5="accent5" accent6="accent6" hlink="hlink" folHlink="folHlink"/>
  <p:sldLayoutIdLst>
    <p:sldLayoutId id="2147483683" r:id="rId1"/>
    <p:sldLayoutId id="2147483722" r:id="rId2"/>
    <p:sldLayoutId id="2147483684" r:id="rId3"/>
    <p:sldLayoutId id="2147483704" r:id="rId4"/>
    <p:sldLayoutId id="2147483685" r:id="rId5"/>
    <p:sldLayoutId id="2147483686" r:id="rId6"/>
    <p:sldLayoutId id="2147483687" r:id="rId7"/>
    <p:sldLayoutId id="2147483688" r:id="rId8"/>
    <p:sldLayoutId id="2147483699" r:id="rId9"/>
    <p:sldLayoutId id="2147483705" r:id="rId10"/>
    <p:sldLayoutId id="2147483700" r:id="rId11"/>
    <p:sldLayoutId id="2147483701" r:id="rId12"/>
    <p:sldLayoutId id="2147483718" r:id="rId13"/>
    <p:sldLayoutId id="2147483702" r:id="rId14"/>
    <p:sldLayoutId id="2147483703" r:id="rId15"/>
    <p:sldLayoutId id="2147483723" r:id="rId16"/>
  </p:sldLayoutIdLst>
  <p:hf hdr="0" ftr="0" dt="0"/>
  <p:txStyles>
    <p:titleStyle>
      <a:lvl1pPr algn="l" defTabSz="914400" rtl="0" eaLnBrk="1" latinLnBrk="0" hangingPunct="1">
        <a:lnSpc>
          <a:spcPct val="85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3" userDrawn="1">
          <p15:clr>
            <a:srgbClr val="F26B43"/>
          </p15:clr>
        </p15:guide>
        <p15:guide id="2" pos="2880" userDrawn="1">
          <p15:clr>
            <a:srgbClr val="F26B43"/>
          </p15:clr>
        </p15:guide>
        <p15:guide id="3" pos="5467" userDrawn="1">
          <p15:clr>
            <a:srgbClr val="F26B43"/>
          </p15:clr>
        </p15:guide>
        <p15:guide id="4" orient="horz" pos="2160" userDrawn="1">
          <p15:clr>
            <a:srgbClr val="F26B43"/>
          </p15:clr>
        </p15:guide>
        <p15:guide id="5" orient="horz" pos="261" userDrawn="1">
          <p15:clr>
            <a:srgbClr val="F26B43"/>
          </p15:clr>
        </p15:guide>
        <p15:guide id="6" orient="horz" pos="875" userDrawn="1">
          <p15:clr>
            <a:srgbClr val="F26B43"/>
          </p15:clr>
        </p15:guide>
        <p15:guide id="7" orient="horz" pos="928" userDrawn="1">
          <p15:clr>
            <a:srgbClr val="F26B43"/>
          </p15:clr>
        </p15:guide>
        <p15:guide id="8" orient="horz" pos="3856" userDrawn="1">
          <p15:clr>
            <a:srgbClr val="F26B43"/>
          </p15:clr>
        </p15:guide>
        <p15:guide id="10" orient="horz" pos="4200" userDrawn="1">
          <p15:clr>
            <a:srgbClr val="F26B43"/>
          </p15:clr>
        </p15:guide>
        <p15:guide id="11" orient="horz" pos="405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tiff"/><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descr="&lt;COMPANY_NAME&gt;{177,264.24,36,36.72}"/>
          <p:cNvSpPr>
            <a:spLocks noGrp="1"/>
          </p:cNvSpPr>
          <p:nvPr>
            <p:ph type="body" sz="quarter" idx="10"/>
          </p:nvPr>
        </p:nvSpPr>
        <p:spPr>
          <a:xfrm>
            <a:off x="150341" y="699247"/>
            <a:ext cx="5678963" cy="2247900"/>
          </a:xfrm>
        </p:spPr>
        <p:txBody>
          <a:bodyPr/>
          <a:lstStyle/>
          <a:p>
            <a:pPr fontAlgn="base"/>
            <a:r>
              <a:rPr lang="en-US" dirty="0"/>
              <a:t>Tristan Goulden​</a:t>
            </a:r>
          </a:p>
          <a:p>
            <a:pPr fontAlgn="base"/>
            <a:r>
              <a:rPr lang="en-US" dirty="0"/>
              <a:t>Science Lead​</a:t>
            </a:r>
          </a:p>
          <a:p>
            <a:pPr fontAlgn="base"/>
            <a:r>
              <a:rPr lang="en-US" dirty="0"/>
              <a:t>Airborne Observation Platform (AOP)</a:t>
            </a:r>
          </a:p>
          <a:p>
            <a:pPr fontAlgn="base"/>
            <a:endParaRPr lang="en-US" dirty="0"/>
          </a:p>
          <a:p>
            <a:pPr fontAlgn="base"/>
            <a:r>
              <a:rPr lang="en-US" dirty="0"/>
              <a:t>Ian Crocker, Bridget Hass, Keith Krause, John Musinsky, Katherine Murphy, Alok Shrestha</a:t>
            </a:r>
          </a:p>
          <a:p>
            <a:pPr fontAlgn="base"/>
            <a:endParaRPr lang="en-US" dirty="0"/>
          </a:p>
          <a:p>
            <a:pPr fontAlgn="base"/>
            <a:r>
              <a:rPr lang="en-US" dirty="0"/>
              <a:t>​</a:t>
            </a:r>
          </a:p>
          <a:p>
            <a:endParaRPr lang="en-US" dirty="0"/>
          </a:p>
          <a:p>
            <a:endParaRPr lang="en-US" dirty="0"/>
          </a:p>
        </p:txBody>
      </p:sp>
      <p:sp>
        <p:nvSpPr>
          <p:cNvPr id="2" name="Title 1">
            <a:extLst>
              <a:ext uri="{FF2B5EF4-FFF2-40B4-BE49-F238E27FC236}">
                <a16:creationId xmlns:a16="http://schemas.microsoft.com/office/drawing/2014/main" id="{213D76DF-4E74-4B88-90CC-67401BE959E3}"/>
              </a:ext>
            </a:extLst>
          </p:cNvPr>
          <p:cNvSpPr>
            <a:spLocks noGrp="1"/>
          </p:cNvSpPr>
          <p:nvPr>
            <p:ph type="ctrTitle"/>
          </p:nvPr>
        </p:nvSpPr>
        <p:spPr>
          <a:xfrm>
            <a:off x="356176" y="3940171"/>
            <a:ext cx="8211312" cy="971781"/>
          </a:xfrm>
        </p:spPr>
        <p:txBody>
          <a:bodyPr/>
          <a:lstStyle/>
          <a:p>
            <a:r>
              <a:rPr lang="en-US" dirty="0"/>
              <a:t>Overview of NEON’s Airborne Observation Platform</a:t>
            </a:r>
            <a:br>
              <a:rPr lang="en-US" dirty="0"/>
            </a:br>
            <a:r>
              <a:rPr lang="en-US" sz="2400" b="1" dirty="0"/>
              <a:t>CEOS WGCV Land Product Validation Plenary</a:t>
            </a:r>
            <a:endParaRPr lang="en-US" sz="2400" dirty="0"/>
          </a:p>
        </p:txBody>
      </p:sp>
      <p:sp>
        <p:nvSpPr>
          <p:cNvPr id="3" name="Slide Number Placeholder 2"/>
          <p:cNvSpPr>
            <a:spLocks noGrp="1"/>
          </p:cNvSpPr>
          <p:nvPr>
            <p:ph type="sldNum" sz="quarter" idx="4"/>
          </p:nvPr>
        </p:nvSpPr>
        <p:spPr/>
        <p:txBody>
          <a:bodyPr/>
          <a:lstStyle/>
          <a:p>
            <a:fld id="{47A9008A-481B-4F65-A514-1AA65EA0FD53}" type="slidenum">
              <a:rPr lang="en-US" smtClean="0"/>
              <a:pPr/>
              <a:t>1</a:t>
            </a:fld>
            <a:endParaRPr lang="en-US" dirty="0"/>
          </a:p>
        </p:txBody>
      </p:sp>
      <p:sp>
        <p:nvSpPr>
          <p:cNvPr id="7" name="TextBox 6"/>
          <p:cNvSpPr txBox="1"/>
          <p:nvPr/>
        </p:nvSpPr>
        <p:spPr>
          <a:xfrm>
            <a:off x="356176" y="5082579"/>
            <a:ext cx="8056564" cy="369332"/>
          </a:xfrm>
          <a:prstGeom prst="rect">
            <a:avLst/>
          </a:prstGeom>
          <a:noFill/>
        </p:spPr>
        <p:txBody>
          <a:bodyPr wrap="square" lIns="0" rtlCol="0">
            <a:spAutoFit/>
          </a:bodyPr>
          <a:lstStyle/>
          <a:p>
            <a:r>
              <a:rPr lang="en-US" dirty="0">
                <a:solidFill>
                  <a:schemeClr val="bg1"/>
                </a:solidFill>
              </a:rPr>
              <a:t>National Ecological Observatory Network</a:t>
            </a:r>
          </a:p>
        </p:txBody>
      </p:sp>
      <p:sp>
        <p:nvSpPr>
          <p:cNvPr id="8" name="TextBox 7"/>
          <p:cNvSpPr txBox="1"/>
          <p:nvPr/>
        </p:nvSpPr>
        <p:spPr>
          <a:xfrm>
            <a:off x="356180" y="5451915"/>
            <a:ext cx="8693151" cy="246221"/>
          </a:xfrm>
          <a:prstGeom prst="rect">
            <a:avLst/>
          </a:prstGeom>
          <a:noFill/>
        </p:spPr>
        <p:txBody>
          <a:bodyPr wrap="square" lIns="0" rtlCol="0">
            <a:spAutoFit/>
          </a:bodyPr>
          <a:lstStyle/>
          <a:p>
            <a:pPr>
              <a:defRPr/>
            </a:pPr>
            <a:r>
              <a:rPr lang="en-US" sz="1000" i="1" dirty="0">
                <a:solidFill>
                  <a:schemeClr val="bg1"/>
                </a:solidFill>
              </a:rPr>
              <a:t>A project sponsored by the National Science Foundation and proudly operated by Battelle</a:t>
            </a:r>
          </a:p>
        </p:txBody>
      </p:sp>
      <p:sp>
        <p:nvSpPr>
          <p:cNvPr id="4" name="Rectangle 3"/>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Rectangle 5"/>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3057377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 y="515815"/>
            <a:ext cx="703385" cy="49237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 name="Rectangle 2"/>
          <p:cNvSpPr/>
          <p:nvPr/>
        </p:nvSpPr>
        <p:spPr>
          <a:xfrm>
            <a:off x="2642527" y="4"/>
            <a:ext cx="4690579" cy="646331"/>
          </a:xfrm>
          <a:prstGeom prst="rect">
            <a:avLst/>
          </a:prstGeom>
        </p:spPr>
        <p:txBody>
          <a:bodyPr wrap="none">
            <a:spAutoFit/>
          </a:bodyPr>
          <a:lstStyle/>
          <a:p>
            <a:r>
              <a:rPr lang="en-US" sz="3600" dirty="0"/>
              <a:t>2021 AOP collections</a:t>
            </a:r>
          </a:p>
        </p:txBody>
      </p:sp>
      <p:pic>
        <p:nvPicPr>
          <p:cNvPr id="5" name="Picture 4" descr="Map&#10;&#10;Description automatically generated">
            <a:extLst>
              <a:ext uri="{FF2B5EF4-FFF2-40B4-BE49-F238E27FC236}">
                <a16:creationId xmlns:a16="http://schemas.microsoft.com/office/drawing/2014/main" id="{E37CC946-BF63-48B1-A826-2F4734B17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53" y="515817"/>
            <a:ext cx="8491654" cy="6301005"/>
          </a:xfrm>
          <a:prstGeom prst="rect">
            <a:avLst/>
          </a:prstGeom>
        </p:spPr>
      </p:pic>
    </p:spTree>
    <p:extLst>
      <p:ext uri="{BB962C8B-B14F-4D97-AF65-F5344CB8AC3E}">
        <p14:creationId xmlns:p14="http://schemas.microsoft.com/office/powerpoint/2010/main" val="1806473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090" y="237105"/>
            <a:ext cx="8160099" cy="444937"/>
          </a:xfrm>
        </p:spPr>
        <p:txBody>
          <a:bodyPr>
            <a:normAutofit/>
          </a:bodyPr>
          <a:lstStyle/>
          <a:p>
            <a:r>
              <a:rPr lang="en-US" sz="2400" dirty="0">
                <a:solidFill>
                  <a:schemeClr val="accent1"/>
                </a:solidFill>
              </a:rPr>
              <a:t>AOP Sampling Collection Requirements</a:t>
            </a:r>
          </a:p>
        </p:txBody>
      </p:sp>
      <p:sp>
        <p:nvSpPr>
          <p:cNvPr id="6" name="TextBox 5"/>
          <p:cNvSpPr txBox="1"/>
          <p:nvPr/>
        </p:nvSpPr>
        <p:spPr>
          <a:xfrm>
            <a:off x="177625" y="1170638"/>
            <a:ext cx="4414699" cy="5319405"/>
          </a:xfrm>
          <a:prstGeom prst="rect">
            <a:avLst/>
          </a:prstGeom>
          <a:noFill/>
        </p:spPr>
        <p:txBody>
          <a:bodyPr wrap="square" rtlCol="0">
            <a:spAutoFit/>
          </a:bodyPr>
          <a:lstStyle/>
          <a:p>
            <a:pPr marL="285750" indent="-285750">
              <a:spcAft>
                <a:spcPts val="1000"/>
              </a:spcAft>
              <a:buFont typeface="Arial"/>
              <a:buChar char="•"/>
              <a:defRPr/>
            </a:pPr>
            <a:r>
              <a:rPr lang="en-US" sz="1700" dirty="0">
                <a:solidFill>
                  <a:prstClr val="black"/>
                </a:solidFill>
                <a:latin typeface="Arial"/>
              </a:rPr>
              <a:t>Clear skies</a:t>
            </a:r>
          </a:p>
          <a:p>
            <a:pPr marL="285750" indent="-285750">
              <a:spcAft>
                <a:spcPts val="1000"/>
              </a:spcAft>
              <a:buFont typeface="Arial"/>
              <a:buChar char="•"/>
              <a:defRPr/>
            </a:pPr>
            <a:r>
              <a:rPr lang="en-US" sz="1700" dirty="0">
                <a:solidFill>
                  <a:prstClr val="black"/>
                </a:solidFill>
                <a:latin typeface="Arial"/>
              </a:rPr>
              <a:t>Nominal AOP flying altitude = 1000 m AGL</a:t>
            </a:r>
          </a:p>
          <a:p>
            <a:pPr marL="742950" lvl="1" indent="-285750">
              <a:spcAft>
                <a:spcPts val="1000"/>
              </a:spcAft>
              <a:buFont typeface="Arial"/>
              <a:buChar char="•"/>
              <a:defRPr/>
            </a:pPr>
            <a:r>
              <a:rPr lang="en-US" sz="1700" dirty="0">
                <a:solidFill>
                  <a:prstClr val="black"/>
                </a:solidFill>
                <a:latin typeface="Arial"/>
              </a:rPr>
              <a:t>Driven by requirement to collect data at the scale of individual plants</a:t>
            </a:r>
          </a:p>
          <a:p>
            <a:pPr marL="285750" indent="-285750">
              <a:spcAft>
                <a:spcPts val="1000"/>
              </a:spcAft>
              <a:buFont typeface="Arial"/>
              <a:buChar char="•"/>
              <a:defRPr/>
            </a:pPr>
            <a:r>
              <a:rPr lang="en-US" sz="1700" dirty="0">
                <a:solidFill>
                  <a:prstClr val="black"/>
                </a:solidFill>
                <a:latin typeface="Arial"/>
              </a:rPr>
              <a:t>Minimum 10 km by 10 km box</a:t>
            </a:r>
          </a:p>
          <a:p>
            <a:pPr marL="742950" lvl="1" indent="-285750">
              <a:spcAft>
                <a:spcPts val="1000"/>
              </a:spcAft>
              <a:buFont typeface="Arial"/>
              <a:buChar char="•"/>
              <a:defRPr/>
            </a:pPr>
            <a:r>
              <a:rPr lang="en-US" sz="1700" dirty="0">
                <a:solidFill>
                  <a:prstClr val="black"/>
                </a:solidFill>
                <a:latin typeface="Arial"/>
              </a:rPr>
              <a:t>Driven by requirement to collect regional scale area around NEON sites</a:t>
            </a:r>
          </a:p>
          <a:p>
            <a:pPr marL="285750" indent="-285750">
              <a:spcAft>
                <a:spcPts val="1000"/>
              </a:spcAft>
              <a:buFont typeface="Arial"/>
              <a:buChar char="•"/>
              <a:defRPr/>
            </a:pPr>
            <a:r>
              <a:rPr lang="en-US" sz="1700" dirty="0">
                <a:solidFill>
                  <a:prstClr val="black"/>
                </a:solidFill>
                <a:latin typeface="Arial"/>
              </a:rPr>
              <a:t>Fly at peak ‘greenness’</a:t>
            </a:r>
          </a:p>
          <a:p>
            <a:pPr marL="742950" lvl="1" indent="-285750">
              <a:spcAft>
                <a:spcPts val="1000"/>
              </a:spcAft>
              <a:buFont typeface="Arial"/>
              <a:buChar char="•"/>
              <a:defRPr/>
            </a:pPr>
            <a:r>
              <a:rPr lang="en-US" sz="1700" dirty="0">
                <a:solidFill>
                  <a:prstClr val="black"/>
                </a:solidFill>
                <a:latin typeface="Arial"/>
              </a:rPr>
              <a:t>Driven by requirement for consistency between annual collections</a:t>
            </a:r>
          </a:p>
          <a:p>
            <a:pPr marL="285750" indent="-285750">
              <a:spcAft>
                <a:spcPts val="1000"/>
              </a:spcAft>
              <a:buFont typeface="Arial"/>
              <a:buChar char="•"/>
              <a:defRPr/>
            </a:pPr>
            <a:r>
              <a:rPr lang="en-US" sz="1700" dirty="0">
                <a:solidFill>
                  <a:prstClr val="black"/>
                </a:solidFill>
                <a:latin typeface="Arial"/>
              </a:rPr>
              <a:t>Fly N-S lines when solar angles are above 40°</a:t>
            </a:r>
          </a:p>
          <a:p>
            <a:pPr lvl="1">
              <a:spcAft>
                <a:spcPts val="1000"/>
              </a:spcAft>
              <a:defRPr/>
            </a:pPr>
            <a:endParaRPr lang="en-US" dirty="0">
              <a:solidFill>
                <a:prstClr val="black"/>
              </a:solidFill>
              <a:latin typeface="Arial"/>
            </a:endParaRPr>
          </a:p>
        </p:txBody>
      </p:sp>
      <p:pic>
        <p:nvPicPr>
          <p:cNvPr id="7" name="Picture 6" descr="IMG_1589.JPG.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1891" y="1170638"/>
            <a:ext cx="3313896" cy="1837905"/>
          </a:xfrm>
          <a:prstGeom prst="rect">
            <a:avLst/>
          </a:prstGeom>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3719" y="3113600"/>
            <a:ext cx="3871998" cy="30010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5036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371" y="151947"/>
            <a:ext cx="8743227" cy="5827361"/>
          </a:xfrm>
          <a:prstGeom prst="rect">
            <a:avLst/>
          </a:prstGeom>
        </p:spPr>
      </p:pic>
      <p:sp>
        <p:nvSpPr>
          <p:cNvPr id="4" name="TextBox 3"/>
          <p:cNvSpPr txBox="1"/>
          <p:nvPr/>
        </p:nvSpPr>
        <p:spPr>
          <a:xfrm>
            <a:off x="7271137" y="3723701"/>
            <a:ext cx="1729647" cy="707886"/>
          </a:xfrm>
          <a:prstGeom prst="rect">
            <a:avLst/>
          </a:prstGeom>
          <a:noFill/>
        </p:spPr>
        <p:txBody>
          <a:bodyPr wrap="square" rtlCol="0">
            <a:spAutoFit/>
          </a:bodyPr>
          <a:lstStyle/>
          <a:p>
            <a:r>
              <a:rPr lang="en-US" sz="4000" b="1" dirty="0">
                <a:solidFill>
                  <a:schemeClr val="tx2"/>
                </a:solidFill>
              </a:rPr>
              <a:t>HARV</a:t>
            </a:r>
          </a:p>
        </p:txBody>
      </p:sp>
      <p:cxnSp>
        <p:nvCxnSpPr>
          <p:cNvPr id="6" name="Straight Arrow Connector 5"/>
          <p:cNvCxnSpPr>
            <a:stCxn id="4" idx="0"/>
          </p:cNvCxnSpPr>
          <p:nvPr/>
        </p:nvCxnSpPr>
        <p:spPr>
          <a:xfrm flipV="1">
            <a:off x="8135957" y="1784733"/>
            <a:ext cx="49576" cy="1938968"/>
          </a:xfrm>
          <a:prstGeom prst="straightConnector1">
            <a:avLst/>
          </a:prstGeom>
          <a:ln w="666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77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1248" y="8432"/>
            <a:ext cx="9184992" cy="6426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7251" y="16856"/>
            <a:ext cx="9179627" cy="643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6269"/>
          <a:stretch/>
        </p:blipFill>
        <p:spPr bwMode="auto">
          <a:xfrm>
            <a:off x="827881" y="18288"/>
            <a:ext cx="9183628" cy="6031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6406"/>
          <a:stretch/>
        </p:blipFill>
        <p:spPr bwMode="auto">
          <a:xfrm>
            <a:off x="839823" y="8704"/>
            <a:ext cx="9179627" cy="6031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2D0CFDC4-DE49-EA43-A829-3D8695B579E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 y="8428"/>
            <a:ext cx="3163597" cy="6443534"/>
          </a:xfrm>
          <a:prstGeom prst="rect">
            <a:avLst/>
          </a:prstGeom>
        </p:spPr>
      </p:pic>
    </p:spTree>
    <p:extLst>
      <p:ext uri="{BB962C8B-B14F-4D97-AF65-F5344CB8AC3E}">
        <p14:creationId xmlns:p14="http://schemas.microsoft.com/office/powerpoint/2010/main" val="17942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6D6F7B0-F2CD-7E47-8ADC-5FFE04B522BF}" type="slidenum">
              <a:rPr lang="en-US" smtClean="0"/>
              <a:pPr/>
              <a:t>14</a:t>
            </a:fld>
            <a:endParaRPr lang="en-US"/>
          </a:p>
        </p:txBody>
      </p:sp>
      <p:pic>
        <p:nvPicPr>
          <p:cNvPr id="13314" name="Picture 2" descr="Image result for NEON AOP data processing pip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455080"/>
            <a:ext cx="9111915" cy="512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43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5599" y="438966"/>
            <a:ext cx="8540262" cy="409005"/>
          </a:xfrm>
        </p:spPr>
        <p:txBody>
          <a:bodyPr anchor="b" anchorCtr="0">
            <a:noAutofit/>
          </a:bodyPr>
          <a:lstStyle/>
          <a:p>
            <a:r>
              <a:rPr lang="en-US" sz="2800" dirty="0">
                <a:solidFill>
                  <a:schemeClr val="tx2"/>
                </a:solidFill>
              </a:rPr>
              <a:t>NEON AOP data products</a:t>
            </a:r>
          </a:p>
        </p:txBody>
      </p:sp>
      <p:sp>
        <p:nvSpPr>
          <p:cNvPr id="7" name="Oval 6"/>
          <p:cNvSpPr/>
          <p:nvPr/>
        </p:nvSpPr>
        <p:spPr>
          <a:xfrm>
            <a:off x="1634067" y="1209265"/>
            <a:ext cx="541866" cy="908864"/>
          </a:xfrm>
          <a:prstGeom prst="ellipse">
            <a:avLst/>
          </a:prstGeom>
          <a:noFill/>
          <a:ln w="25400" cmpd="sng">
            <a:solidFill>
              <a:schemeClr val="bg1"/>
            </a:solidFill>
            <a:miter lim="800000"/>
          </a:ln>
        </p:spPr>
        <p:txBody>
          <a:bodyPr wrap="square" rtlCol="0" anchor="ctr">
            <a:spAutoFit/>
          </a:bodyPr>
          <a:lstStyle/>
          <a:p>
            <a:pPr algn="ctr"/>
            <a:endParaRPr lang="en-US" sz="3600" b="1" dirty="0">
              <a:solidFill>
                <a:schemeClr val="bg1"/>
              </a:solidFill>
              <a:latin typeface="Calibri" pitchFamily="34" charset="0"/>
            </a:endParaRPr>
          </a:p>
        </p:txBody>
      </p:sp>
      <p:sp>
        <p:nvSpPr>
          <p:cNvPr id="14" name="Rectangle 13"/>
          <p:cNvSpPr/>
          <p:nvPr/>
        </p:nvSpPr>
        <p:spPr>
          <a:xfrm>
            <a:off x="300635" y="3454765"/>
            <a:ext cx="3119746" cy="271205"/>
          </a:xfrm>
          <a:prstGeom prst="rect">
            <a:avLst/>
          </a:prstGeom>
        </p:spPr>
        <p:txBody>
          <a:bodyPr>
            <a:normAutofit fontScale="92500" lnSpcReduction="10000"/>
          </a:bodyPr>
          <a:lstStyle/>
          <a:p>
            <a:pPr algn="ctr" defTabSz="914140">
              <a:spcBef>
                <a:spcPct val="20000"/>
              </a:spcBef>
            </a:pPr>
            <a:r>
              <a:rPr lang="en-US" sz="1400" dirty="0">
                <a:solidFill>
                  <a:srgbClr val="FFFFFF"/>
                </a:solidFill>
                <a:latin typeface="Arial"/>
                <a:cs typeface="Arial"/>
              </a:rPr>
              <a:t>Plot 192 - Mixed Blue and Live Oak</a:t>
            </a:r>
          </a:p>
        </p:txBody>
      </p:sp>
      <p:graphicFrame>
        <p:nvGraphicFramePr>
          <p:cNvPr id="2" name="Table 1"/>
          <p:cNvGraphicFramePr>
            <a:graphicFrameLocks noGrp="1"/>
          </p:cNvGraphicFramePr>
          <p:nvPr/>
        </p:nvGraphicFramePr>
        <p:xfrm>
          <a:off x="251602" y="2107159"/>
          <a:ext cx="2916872" cy="1754505"/>
        </p:xfrm>
        <a:graphic>
          <a:graphicData uri="http://schemas.openxmlformats.org/drawingml/2006/table">
            <a:tbl>
              <a:tblPr/>
              <a:tblGrid>
                <a:gridCol w="2916872">
                  <a:extLst>
                    <a:ext uri="{9D8B030D-6E8A-4147-A177-3AD203B41FA5}">
                      <a16:colId xmlns:a16="http://schemas.microsoft.com/office/drawing/2014/main" val="3556303870"/>
                    </a:ext>
                  </a:extLst>
                </a:gridCol>
              </a:tblGrid>
              <a:tr h="190500">
                <a:tc>
                  <a:txBody>
                    <a:bodyPr/>
                    <a:lstStyle/>
                    <a:p>
                      <a:pPr marL="171450" indent="-1714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Spectrometer Orthrorectified at-Sensor Radiance</a:t>
                      </a:r>
                    </a:p>
                  </a:txBody>
                  <a:tcPr marL="9525" marR="9525" marT="9525" marB="0" anchor="b">
                    <a:lnL>
                      <a:noFill/>
                    </a:lnL>
                    <a:lnR>
                      <a:noFill/>
                    </a:lnR>
                    <a:lnT>
                      <a:noFill/>
                    </a:lnT>
                    <a:lnB>
                      <a:noFill/>
                    </a:lnB>
                  </a:tcPr>
                </a:tc>
                <a:extLst>
                  <a:ext uri="{0D108BD9-81ED-4DB2-BD59-A6C34878D82A}">
                    <a16:rowId xmlns:a16="http://schemas.microsoft.com/office/drawing/2014/main" val="3366495378"/>
                  </a:ext>
                </a:extLst>
              </a:tr>
              <a:tr h="190500">
                <a:tc>
                  <a:txBody>
                    <a:bodyPr/>
                    <a:lstStyle/>
                    <a:p>
                      <a:pPr marL="171450" indent="-1714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LiDAR Slant Range Waveform</a:t>
                      </a:r>
                    </a:p>
                  </a:txBody>
                  <a:tcPr marL="9525" marR="9525" marT="9525" marB="0" anchor="b">
                    <a:lnL>
                      <a:noFill/>
                    </a:lnL>
                    <a:lnR>
                      <a:noFill/>
                    </a:lnR>
                    <a:lnT>
                      <a:noFill/>
                    </a:lnT>
                    <a:lnB>
                      <a:noFill/>
                    </a:lnB>
                  </a:tcPr>
                </a:tc>
                <a:extLst>
                  <a:ext uri="{0D108BD9-81ED-4DB2-BD59-A6C34878D82A}">
                    <a16:rowId xmlns:a16="http://schemas.microsoft.com/office/drawing/2014/main" val="1107033090"/>
                  </a:ext>
                </a:extLst>
              </a:tr>
              <a:tr h="190500">
                <a:tc>
                  <a:txBody>
                    <a:bodyPr/>
                    <a:lstStyle/>
                    <a:p>
                      <a:pPr marL="171450" indent="-1714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Discrete Return LiDAR Point Cloud</a:t>
                      </a:r>
                    </a:p>
                  </a:txBody>
                  <a:tcPr marL="9525" marR="9525" marT="9525" marB="0" anchor="b">
                    <a:lnL>
                      <a:noFill/>
                    </a:lnL>
                    <a:lnR>
                      <a:noFill/>
                    </a:lnR>
                    <a:lnT>
                      <a:noFill/>
                    </a:lnT>
                    <a:lnB>
                      <a:noFill/>
                    </a:lnB>
                  </a:tcPr>
                </a:tc>
                <a:extLst>
                  <a:ext uri="{0D108BD9-81ED-4DB2-BD59-A6C34878D82A}">
                    <a16:rowId xmlns:a16="http://schemas.microsoft.com/office/drawing/2014/main" val="941208030"/>
                  </a:ext>
                </a:extLst>
              </a:tr>
              <a:tr h="190500">
                <a:tc>
                  <a:txBody>
                    <a:bodyPr/>
                    <a:lstStyle/>
                    <a:p>
                      <a:pPr marL="171450" indent="-171450" algn="l" fontAlgn="b">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Spectrometer </a:t>
                      </a:r>
                      <a:r>
                        <a:rPr lang="en-US" sz="1400" b="0" i="0" u="none" strike="noStrike" dirty="0" err="1">
                          <a:solidFill>
                            <a:srgbClr val="000000"/>
                          </a:solidFill>
                          <a:effectLst/>
                          <a:latin typeface="Calibri" panose="020F0502020204030204" pitchFamily="34" charset="0"/>
                        </a:rPr>
                        <a:t>Orthorectified</a:t>
                      </a:r>
                      <a:r>
                        <a:rPr lang="en-US" sz="1400" b="0" i="0" u="none" strike="noStrike" dirty="0">
                          <a:solidFill>
                            <a:srgbClr val="000000"/>
                          </a:solidFill>
                          <a:effectLst/>
                          <a:latin typeface="Calibri" panose="020F0502020204030204" pitchFamily="34" charset="0"/>
                        </a:rPr>
                        <a:t> Surface Directional Reflectance</a:t>
                      </a:r>
                    </a:p>
                  </a:txBody>
                  <a:tcPr marL="9525" marR="9525" marT="9525" marB="0" anchor="b">
                    <a:lnL>
                      <a:noFill/>
                    </a:lnL>
                    <a:lnR>
                      <a:noFill/>
                    </a:lnR>
                    <a:lnT>
                      <a:noFill/>
                    </a:lnT>
                    <a:lnB>
                      <a:noFill/>
                    </a:lnB>
                  </a:tcPr>
                </a:tc>
                <a:extLst>
                  <a:ext uri="{0D108BD9-81ED-4DB2-BD59-A6C34878D82A}">
                    <a16:rowId xmlns:a16="http://schemas.microsoft.com/office/drawing/2014/main" val="3906245675"/>
                  </a:ext>
                </a:extLst>
              </a:tr>
              <a:tr h="190500">
                <a:tc>
                  <a:txBody>
                    <a:bodyPr/>
                    <a:lstStyle/>
                    <a:p>
                      <a:pPr marL="171450" indent="-171450" algn="l" fontAlgn="b">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High-resolution </a:t>
                      </a:r>
                      <a:r>
                        <a:rPr lang="en-US" sz="1400" b="0" i="0" u="none" strike="noStrike" dirty="0" err="1">
                          <a:solidFill>
                            <a:srgbClr val="000000"/>
                          </a:solidFill>
                          <a:effectLst/>
                          <a:latin typeface="Calibri" panose="020F0502020204030204" pitchFamily="34" charset="0"/>
                        </a:rPr>
                        <a:t>Orthorectified</a:t>
                      </a:r>
                      <a:r>
                        <a:rPr lang="en-US" sz="1400" b="0" i="0" u="none" strike="noStrike" dirty="0">
                          <a:solidFill>
                            <a:srgbClr val="000000"/>
                          </a:solidFill>
                          <a:effectLst/>
                          <a:latin typeface="Calibri" panose="020F0502020204030204" pitchFamily="34" charset="0"/>
                        </a:rPr>
                        <a:t> camera imagery</a:t>
                      </a:r>
                    </a:p>
                  </a:txBody>
                  <a:tcPr marL="9525" marR="9525" marT="9525" marB="0" anchor="b">
                    <a:lnL>
                      <a:noFill/>
                    </a:lnL>
                    <a:lnR>
                      <a:noFill/>
                    </a:lnR>
                    <a:lnT>
                      <a:noFill/>
                    </a:lnT>
                    <a:lnB>
                      <a:noFill/>
                    </a:lnB>
                  </a:tcPr>
                </a:tc>
                <a:extLst>
                  <a:ext uri="{0D108BD9-81ED-4DB2-BD59-A6C34878D82A}">
                    <a16:rowId xmlns:a16="http://schemas.microsoft.com/office/drawing/2014/main" val="248915536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599453796"/>
              </p:ext>
            </p:extLst>
          </p:nvPr>
        </p:nvGraphicFramePr>
        <p:xfrm>
          <a:off x="3298385" y="1851324"/>
          <a:ext cx="3721100" cy="2219325"/>
        </p:xfrm>
        <a:graphic>
          <a:graphicData uri="http://schemas.openxmlformats.org/drawingml/2006/table">
            <a:tbl>
              <a:tblPr/>
              <a:tblGrid>
                <a:gridCol w="3721100">
                  <a:extLst>
                    <a:ext uri="{9D8B030D-6E8A-4147-A177-3AD203B41FA5}">
                      <a16:colId xmlns:a16="http://schemas.microsoft.com/office/drawing/2014/main" val="2992143711"/>
                    </a:ext>
                  </a:extLst>
                </a:gridCol>
              </a:tblGrid>
              <a:tr h="190500">
                <a:tc>
                  <a:txBody>
                    <a:bodyPr/>
                    <a:lstStyle/>
                    <a:p>
                      <a:pPr marL="0" indent="0" algn="l" fontAlgn="b">
                        <a:buFont typeface="Arial" panose="020B0604020202020204" pitchFamily="34" charset="0"/>
                        <a:buNone/>
                      </a:pPr>
                      <a:endParaRPr lang="en-US" sz="1400" b="0" i="0" u="none" strike="noStrike" dirty="0">
                        <a:solidFill>
                          <a:srgbClr val="C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806452939"/>
                  </a:ext>
                </a:extLst>
              </a:tr>
              <a:tr h="190500">
                <a:tc>
                  <a:txBody>
                    <a:bodyPr/>
                    <a:lstStyle/>
                    <a:p>
                      <a:pPr marL="171450" indent="-171450" algn="l" fontAlgn="b">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Canopy Water Content</a:t>
                      </a:r>
                    </a:p>
                  </a:txBody>
                  <a:tcPr marL="9525" marR="9525" marT="9525" marB="0" anchor="b">
                    <a:lnL>
                      <a:noFill/>
                    </a:lnL>
                    <a:lnR>
                      <a:noFill/>
                    </a:lnR>
                    <a:lnT>
                      <a:noFill/>
                    </a:lnT>
                    <a:lnB>
                      <a:noFill/>
                    </a:lnB>
                  </a:tcPr>
                </a:tc>
                <a:extLst>
                  <a:ext uri="{0D108BD9-81ED-4DB2-BD59-A6C34878D82A}">
                    <a16:rowId xmlns:a16="http://schemas.microsoft.com/office/drawing/2014/main" val="2423745794"/>
                  </a:ext>
                </a:extLst>
              </a:tr>
              <a:tr h="190500">
                <a:tc>
                  <a:txBody>
                    <a:bodyPr/>
                    <a:lstStyle/>
                    <a:p>
                      <a:pPr marL="171450" indent="-171450" algn="l" fontAlgn="b">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Canopy Xanthophyll Cycle</a:t>
                      </a:r>
                    </a:p>
                  </a:txBody>
                  <a:tcPr marL="9525" marR="9525" marT="9525" marB="0" anchor="b">
                    <a:lnL>
                      <a:noFill/>
                    </a:lnL>
                    <a:lnR>
                      <a:noFill/>
                    </a:lnR>
                    <a:lnT>
                      <a:noFill/>
                    </a:lnT>
                    <a:lnB>
                      <a:noFill/>
                    </a:lnB>
                  </a:tcPr>
                </a:tc>
                <a:extLst>
                  <a:ext uri="{0D108BD9-81ED-4DB2-BD59-A6C34878D82A}">
                    <a16:rowId xmlns:a16="http://schemas.microsoft.com/office/drawing/2014/main" val="1725910884"/>
                  </a:ext>
                </a:extLst>
              </a:tr>
              <a:tr h="190500">
                <a:tc>
                  <a:txBody>
                    <a:bodyPr/>
                    <a:lstStyle/>
                    <a:p>
                      <a:pPr marL="171450" indent="-171450" algn="l" fontAlgn="b">
                        <a:buFont typeface="Arial" panose="020B0604020202020204" pitchFamily="34" charset="0"/>
                        <a:buChar char="•"/>
                      </a:pPr>
                      <a:r>
                        <a:rPr lang="en-US" sz="1400" b="0" i="0" u="none" strike="noStrike" dirty="0">
                          <a:solidFill>
                            <a:srgbClr val="C00000"/>
                          </a:solidFill>
                          <a:effectLst/>
                          <a:latin typeface="Calibri" panose="020F0502020204030204" pitchFamily="34" charset="0"/>
                        </a:rPr>
                        <a:t>Canopy Lignin</a:t>
                      </a:r>
                    </a:p>
                  </a:txBody>
                  <a:tcPr marL="9525" marR="9525" marT="9525" marB="0" anchor="b">
                    <a:lnL>
                      <a:noFill/>
                    </a:lnL>
                    <a:lnR>
                      <a:noFill/>
                    </a:lnR>
                    <a:lnT>
                      <a:noFill/>
                    </a:lnT>
                    <a:lnB>
                      <a:noFill/>
                    </a:lnB>
                  </a:tcPr>
                </a:tc>
                <a:extLst>
                  <a:ext uri="{0D108BD9-81ED-4DB2-BD59-A6C34878D82A}">
                    <a16:rowId xmlns:a16="http://schemas.microsoft.com/office/drawing/2014/main" val="133930174"/>
                  </a:ext>
                </a:extLst>
              </a:tr>
              <a:tr h="190500">
                <a:tc>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rgbClr val="C00000"/>
                          </a:solidFill>
                          <a:effectLst/>
                          <a:latin typeface="Calibri" panose="020F0502020204030204" pitchFamily="34" charset="0"/>
                        </a:rPr>
                        <a:t>Canopy Nitrogen</a:t>
                      </a:r>
                      <a:endParaRPr lang="en-US" sz="1400" b="0" i="0" u="none" strike="noStrike" dirty="0">
                        <a:solidFill>
                          <a:srgbClr val="000000"/>
                        </a:solidFill>
                        <a:effectLst/>
                        <a:latin typeface="Calibri" panose="020F0502020204030204" pitchFamily="34" charset="0"/>
                      </a:endParaRPr>
                    </a:p>
                    <a:p>
                      <a:pPr marL="171450" indent="-171450" algn="l" fontAlgn="b">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Vegetation Indices – Spectrometer</a:t>
                      </a:r>
                    </a:p>
                  </a:txBody>
                  <a:tcPr marL="9525" marR="9525" marT="9525" marB="0" anchor="b">
                    <a:lnL>
                      <a:noFill/>
                    </a:lnL>
                    <a:lnR>
                      <a:noFill/>
                    </a:lnR>
                    <a:lnT>
                      <a:noFill/>
                    </a:lnT>
                    <a:lnB>
                      <a:noFill/>
                    </a:lnB>
                  </a:tcPr>
                </a:tc>
                <a:extLst>
                  <a:ext uri="{0D108BD9-81ED-4DB2-BD59-A6C34878D82A}">
                    <a16:rowId xmlns:a16="http://schemas.microsoft.com/office/drawing/2014/main" val="2708960363"/>
                  </a:ext>
                </a:extLst>
              </a:tr>
              <a:tr h="190500">
                <a:tc>
                  <a:txBody>
                    <a:bodyPr/>
                    <a:lstStyle/>
                    <a:p>
                      <a:pPr marL="171450" indent="-1714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Albedo - Spectrometer</a:t>
                      </a:r>
                    </a:p>
                  </a:txBody>
                  <a:tcPr marL="9525" marR="9525" marT="9525" marB="0" anchor="b">
                    <a:lnL>
                      <a:noFill/>
                    </a:lnL>
                    <a:lnR>
                      <a:noFill/>
                    </a:lnR>
                    <a:lnT>
                      <a:noFill/>
                    </a:lnT>
                    <a:lnB>
                      <a:noFill/>
                    </a:lnB>
                  </a:tcPr>
                </a:tc>
                <a:extLst>
                  <a:ext uri="{0D108BD9-81ED-4DB2-BD59-A6C34878D82A}">
                    <a16:rowId xmlns:a16="http://schemas.microsoft.com/office/drawing/2014/main" val="2947583413"/>
                  </a:ext>
                </a:extLst>
              </a:tr>
              <a:tr h="190500">
                <a:tc>
                  <a:txBody>
                    <a:bodyPr/>
                    <a:lstStyle/>
                    <a:p>
                      <a:pPr marL="171450" indent="-1714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LAI - Spectrometer</a:t>
                      </a:r>
                    </a:p>
                  </a:txBody>
                  <a:tcPr marL="9525" marR="9525" marT="9525" marB="0" anchor="b">
                    <a:lnL>
                      <a:noFill/>
                    </a:lnL>
                    <a:lnR>
                      <a:noFill/>
                    </a:lnR>
                    <a:lnT>
                      <a:noFill/>
                    </a:lnT>
                    <a:lnB>
                      <a:noFill/>
                    </a:lnB>
                  </a:tcPr>
                </a:tc>
                <a:extLst>
                  <a:ext uri="{0D108BD9-81ED-4DB2-BD59-A6C34878D82A}">
                    <a16:rowId xmlns:a16="http://schemas.microsoft.com/office/drawing/2014/main" val="1411601114"/>
                  </a:ext>
                </a:extLst>
              </a:tr>
              <a:tr h="190500">
                <a:tc>
                  <a:txBody>
                    <a:bodyPr/>
                    <a:lstStyle/>
                    <a:p>
                      <a:pPr marL="171450" indent="-171450" algn="l" fontAlgn="b">
                        <a:buFont typeface="Arial" panose="020B0604020202020204" pitchFamily="34" charset="0"/>
                        <a:buChar char="•"/>
                      </a:pPr>
                      <a:r>
                        <a:rPr lang="en-US" sz="1400" b="0" i="0" u="none" strike="noStrike" dirty="0" err="1">
                          <a:solidFill>
                            <a:srgbClr val="000000"/>
                          </a:solidFill>
                          <a:effectLst/>
                          <a:latin typeface="Calibri" panose="020F0502020204030204" pitchFamily="34" charset="0"/>
                        </a:rPr>
                        <a:t>fPAR</a:t>
                      </a:r>
                      <a:r>
                        <a:rPr lang="en-US" sz="1400" b="0" i="0" u="none" strike="noStrike" dirty="0">
                          <a:solidFill>
                            <a:srgbClr val="000000"/>
                          </a:solidFill>
                          <a:effectLst/>
                          <a:latin typeface="Calibri" panose="020F0502020204030204" pitchFamily="34" charset="0"/>
                        </a:rPr>
                        <a:t> - Spectrometer</a:t>
                      </a:r>
                    </a:p>
                  </a:txBody>
                  <a:tcPr marL="9525" marR="9525" marT="9525" marB="0" anchor="b">
                    <a:lnL>
                      <a:noFill/>
                    </a:lnL>
                    <a:lnR>
                      <a:noFill/>
                    </a:lnR>
                    <a:lnT>
                      <a:noFill/>
                    </a:lnT>
                    <a:lnB>
                      <a:noFill/>
                    </a:lnB>
                  </a:tcPr>
                </a:tc>
                <a:extLst>
                  <a:ext uri="{0D108BD9-81ED-4DB2-BD59-A6C34878D82A}">
                    <a16:rowId xmlns:a16="http://schemas.microsoft.com/office/drawing/2014/main" val="2268311781"/>
                  </a:ext>
                </a:extLst>
              </a:tr>
              <a:tr h="190500">
                <a:tc>
                  <a:txBody>
                    <a:bodyPr/>
                    <a:lstStyle/>
                    <a:p>
                      <a:pPr marL="171450" indent="-171450" algn="l" fontAlgn="b">
                        <a:buFont typeface="Arial" panose="020B0604020202020204" pitchFamily="34" charset="0"/>
                        <a:buChar char="•"/>
                      </a:pPr>
                      <a:r>
                        <a:rPr lang="en-US" sz="1400" b="0" i="0" u="none" strike="noStrike" dirty="0">
                          <a:solidFill>
                            <a:srgbClr val="C00000"/>
                          </a:solidFill>
                          <a:effectLst/>
                          <a:latin typeface="Calibri" panose="020F0502020204030204" pitchFamily="34" charset="0"/>
                        </a:rPr>
                        <a:t>Total Biomass Map - Spectrometer</a:t>
                      </a:r>
                    </a:p>
                  </a:txBody>
                  <a:tcPr marL="9525" marR="9525" marT="9525" marB="0" anchor="b">
                    <a:lnL>
                      <a:noFill/>
                    </a:lnL>
                    <a:lnR>
                      <a:noFill/>
                    </a:lnR>
                    <a:lnT>
                      <a:noFill/>
                    </a:lnT>
                    <a:lnB>
                      <a:noFill/>
                    </a:lnB>
                  </a:tcPr>
                </a:tc>
                <a:extLst>
                  <a:ext uri="{0D108BD9-81ED-4DB2-BD59-A6C34878D82A}">
                    <a16:rowId xmlns:a16="http://schemas.microsoft.com/office/drawing/2014/main" val="634613353"/>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808280482"/>
              </p:ext>
            </p:extLst>
          </p:nvPr>
        </p:nvGraphicFramePr>
        <p:xfrm>
          <a:off x="6123723" y="2064988"/>
          <a:ext cx="2772138" cy="3760470"/>
        </p:xfrm>
        <a:graphic>
          <a:graphicData uri="http://schemas.openxmlformats.org/drawingml/2006/table">
            <a:tbl>
              <a:tblPr/>
              <a:tblGrid>
                <a:gridCol w="2772138">
                  <a:extLst>
                    <a:ext uri="{9D8B030D-6E8A-4147-A177-3AD203B41FA5}">
                      <a16:colId xmlns:a16="http://schemas.microsoft.com/office/drawing/2014/main" val="3366773648"/>
                    </a:ext>
                  </a:extLst>
                </a:gridCol>
              </a:tblGrid>
              <a:tr h="190500">
                <a:tc>
                  <a:txBody>
                    <a:bodyPr/>
                    <a:lstStyle/>
                    <a:p>
                      <a:pPr marL="285750" indent="-285750" algn="l" fontAlgn="b">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Spectrometer </a:t>
                      </a:r>
                      <a:r>
                        <a:rPr lang="en-US" sz="1400" b="0" i="0" u="none" strike="noStrike" dirty="0" err="1">
                          <a:solidFill>
                            <a:srgbClr val="000000"/>
                          </a:solidFill>
                          <a:effectLst/>
                          <a:latin typeface="Calibri" panose="020F0502020204030204" pitchFamily="34" charset="0"/>
                        </a:rPr>
                        <a:t>Orthorectified</a:t>
                      </a:r>
                      <a:r>
                        <a:rPr lang="en-US" sz="1400" b="0" i="0" u="none" strike="noStrike" dirty="0">
                          <a:solidFill>
                            <a:srgbClr val="000000"/>
                          </a:solidFill>
                          <a:effectLst/>
                          <a:latin typeface="Calibri" panose="020F0502020204030204" pitchFamily="34" charset="0"/>
                        </a:rPr>
                        <a:t> Surface Directional Reflectance</a:t>
                      </a:r>
                    </a:p>
                  </a:txBody>
                  <a:tcPr marL="9525" marR="9525" marT="9525" marB="0" anchor="b">
                    <a:lnL>
                      <a:noFill/>
                    </a:lnL>
                    <a:lnR>
                      <a:noFill/>
                    </a:lnR>
                    <a:lnT>
                      <a:noFill/>
                    </a:lnT>
                    <a:lnB>
                      <a:noFill/>
                    </a:lnB>
                  </a:tcPr>
                </a:tc>
                <a:extLst>
                  <a:ext uri="{0D108BD9-81ED-4DB2-BD59-A6C34878D82A}">
                    <a16:rowId xmlns:a16="http://schemas.microsoft.com/office/drawing/2014/main" val="2648357217"/>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High-resolution Orthorectified camera imagery mosaic</a:t>
                      </a:r>
                    </a:p>
                  </a:txBody>
                  <a:tcPr marL="9525" marR="9525" marT="9525" marB="0" anchor="b">
                    <a:lnL>
                      <a:noFill/>
                    </a:lnL>
                    <a:lnR>
                      <a:noFill/>
                    </a:lnR>
                    <a:lnT>
                      <a:noFill/>
                    </a:lnT>
                    <a:lnB>
                      <a:noFill/>
                    </a:lnB>
                  </a:tcPr>
                </a:tc>
                <a:extLst>
                  <a:ext uri="{0D108BD9-81ED-4DB2-BD59-A6C34878D82A}">
                    <a16:rowId xmlns:a16="http://schemas.microsoft.com/office/drawing/2014/main" val="3192790642"/>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Albedo - Spectrometer</a:t>
                      </a:r>
                    </a:p>
                  </a:txBody>
                  <a:tcPr marL="9525" marR="9525" marT="9525" marB="0" anchor="b">
                    <a:lnL>
                      <a:noFill/>
                    </a:lnL>
                    <a:lnR>
                      <a:noFill/>
                    </a:lnR>
                    <a:lnT>
                      <a:noFill/>
                    </a:lnT>
                    <a:lnB>
                      <a:noFill/>
                    </a:lnB>
                  </a:tcPr>
                </a:tc>
                <a:extLst>
                  <a:ext uri="{0D108BD9-81ED-4DB2-BD59-A6C34878D82A}">
                    <a16:rowId xmlns:a16="http://schemas.microsoft.com/office/drawing/2014/main" val="1767654282"/>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LAI - Spectrometer</a:t>
                      </a:r>
                    </a:p>
                  </a:txBody>
                  <a:tcPr marL="9525" marR="9525" marT="9525" marB="0" anchor="b">
                    <a:lnL>
                      <a:noFill/>
                    </a:lnL>
                    <a:lnR>
                      <a:noFill/>
                    </a:lnR>
                    <a:lnT>
                      <a:noFill/>
                    </a:lnT>
                    <a:lnB>
                      <a:noFill/>
                    </a:lnB>
                  </a:tcPr>
                </a:tc>
                <a:extLst>
                  <a:ext uri="{0D108BD9-81ED-4DB2-BD59-A6C34878D82A}">
                    <a16:rowId xmlns:a16="http://schemas.microsoft.com/office/drawing/2014/main" val="3008601231"/>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fPAR - Spectrometer</a:t>
                      </a:r>
                    </a:p>
                  </a:txBody>
                  <a:tcPr marL="9525" marR="9525" marT="9525" marB="0" anchor="b">
                    <a:lnL>
                      <a:noFill/>
                    </a:lnL>
                    <a:lnR>
                      <a:noFill/>
                    </a:lnR>
                    <a:lnT>
                      <a:noFill/>
                    </a:lnT>
                    <a:lnB>
                      <a:noFill/>
                    </a:lnB>
                  </a:tcPr>
                </a:tc>
                <a:extLst>
                  <a:ext uri="{0D108BD9-81ED-4DB2-BD59-A6C34878D82A}">
                    <a16:rowId xmlns:a16="http://schemas.microsoft.com/office/drawing/2014/main" val="2557207803"/>
                  </a:ext>
                </a:extLst>
              </a:tr>
              <a:tr h="190500">
                <a:tc>
                  <a:txBody>
                    <a:bodyPr/>
                    <a:lstStyle/>
                    <a:p>
                      <a:pPr marL="285750" indent="-285750" algn="l" fontAlgn="b">
                        <a:buFont typeface="Arial" panose="020B0604020202020204" pitchFamily="34" charset="0"/>
                        <a:buChar char="•"/>
                      </a:pPr>
                      <a:r>
                        <a:rPr lang="en-US" sz="1400" b="0" i="0" u="none" strike="noStrike" dirty="0">
                          <a:solidFill>
                            <a:srgbClr val="C00000"/>
                          </a:solidFill>
                          <a:effectLst/>
                          <a:latin typeface="Calibri" panose="020F0502020204030204" pitchFamily="34" charset="0"/>
                        </a:rPr>
                        <a:t>Total Biomass Map - Spectrometer</a:t>
                      </a:r>
                    </a:p>
                  </a:txBody>
                  <a:tcPr marL="9525" marR="9525" marT="9525" marB="0" anchor="b">
                    <a:lnL>
                      <a:noFill/>
                    </a:lnL>
                    <a:lnR>
                      <a:noFill/>
                    </a:lnR>
                    <a:lnT>
                      <a:noFill/>
                    </a:lnT>
                    <a:lnB>
                      <a:noFill/>
                    </a:lnB>
                  </a:tcPr>
                </a:tc>
                <a:extLst>
                  <a:ext uri="{0D108BD9-81ED-4DB2-BD59-A6C34878D82A}">
                    <a16:rowId xmlns:a16="http://schemas.microsoft.com/office/drawing/2014/main" val="2449401286"/>
                  </a:ext>
                </a:extLst>
              </a:tr>
              <a:tr h="190500">
                <a:tc>
                  <a:txBody>
                    <a:bodyPr/>
                    <a:lstStyle/>
                    <a:p>
                      <a:pPr marL="285750" indent="-285750" algn="l" fontAlgn="b">
                        <a:buFont typeface="Arial" panose="020B0604020202020204" pitchFamily="34" charset="0"/>
                        <a:buChar char="•"/>
                      </a:pPr>
                      <a:r>
                        <a:rPr lang="en-US" sz="1400" b="0" i="0" u="none" strike="noStrike" dirty="0">
                          <a:solidFill>
                            <a:srgbClr val="C00000"/>
                          </a:solidFill>
                          <a:effectLst/>
                          <a:latin typeface="Calibri" panose="020F0502020204030204" pitchFamily="34" charset="0"/>
                        </a:rPr>
                        <a:t>Canopy Nitrogen</a:t>
                      </a:r>
                    </a:p>
                  </a:txBody>
                  <a:tcPr marL="9525" marR="9525" marT="9525" marB="0" anchor="b">
                    <a:lnL>
                      <a:noFill/>
                    </a:lnL>
                    <a:lnR>
                      <a:noFill/>
                    </a:lnR>
                    <a:lnT>
                      <a:noFill/>
                    </a:lnT>
                    <a:lnB>
                      <a:noFill/>
                    </a:lnB>
                  </a:tcPr>
                </a:tc>
                <a:extLst>
                  <a:ext uri="{0D108BD9-81ED-4DB2-BD59-A6C34878D82A}">
                    <a16:rowId xmlns:a16="http://schemas.microsoft.com/office/drawing/2014/main" val="156868498"/>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Canopy Water Content</a:t>
                      </a:r>
                    </a:p>
                  </a:txBody>
                  <a:tcPr marL="9525" marR="9525" marT="9525" marB="0" anchor="b">
                    <a:lnL>
                      <a:noFill/>
                    </a:lnL>
                    <a:lnR>
                      <a:noFill/>
                    </a:lnR>
                    <a:lnT>
                      <a:noFill/>
                    </a:lnT>
                    <a:lnB>
                      <a:noFill/>
                    </a:lnB>
                  </a:tcPr>
                </a:tc>
                <a:extLst>
                  <a:ext uri="{0D108BD9-81ED-4DB2-BD59-A6C34878D82A}">
                    <a16:rowId xmlns:a16="http://schemas.microsoft.com/office/drawing/2014/main" val="3595040189"/>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Canopy Xanthophyll Cycle</a:t>
                      </a:r>
                    </a:p>
                  </a:txBody>
                  <a:tcPr marL="9525" marR="9525" marT="9525" marB="0" anchor="b">
                    <a:lnL>
                      <a:noFill/>
                    </a:lnL>
                    <a:lnR>
                      <a:noFill/>
                    </a:lnR>
                    <a:lnT>
                      <a:noFill/>
                    </a:lnT>
                    <a:lnB>
                      <a:noFill/>
                    </a:lnB>
                  </a:tcPr>
                </a:tc>
                <a:extLst>
                  <a:ext uri="{0D108BD9-81ED-4DB2-BD59-A6C34878D82A}">
                    <a16:rowId xmlns:a16="http://schemas.microsoft.com/office/drawing/2014/main" val="502314850"/>
                  </a:ext>
                </a:extLst>
              </a:tr>
              <a:tr h="190500">
                <a:tc>
                  <a:txBody>
                    <a:bodyPr/>
                    <a:lstStyle/>
                    <a:p>
                      <a:pPr marL="285750" indent="-285750" algn="l" fontAlgn="b">
                        <a:buFont typeface="Arial" panose="020B0604020202020204" pitchFamily="34" charset="0"/>
                        <a:buChar char="•"/>
                      </a:pPr>
                      <a:r>
                        <a:rPr lang="en-US" sz="1400" b="0" i="0" u="none" strike="noStrike" dirty="0">
                          <a:solidFill>
                            <a:srgbClr val="C00000"/>
                          </a:solidFill>
                          <a:effectLst/>
                          <a:latin typeface="Calibri" panose="020F0502020204030204" pitchFamily="34" charset="0"/>
                        </a:rPr>
                        <a:t>Canopy Lignin</a:t>
                      </a:r>
                    </a:p>
                  </a:txBody>
                  <a:tcPr marL="9525" marR="9525" marT="9525" marB="0" anchor="b">
                    <a:lnL>
                      <a:noFill/>
                    </a:lnL>
                    <a:lnR>
                      <a:noFill/>
                    </a:lnR>
                    <a:lnT>
                      <a:noFill/>
                    </a:lnT>
                    <a:lnB>
                      <a:noFill/>
                    </a:lnB>
                  </a:tcPr>
                </a:tc>
                <a:extLst>
                  <a:ext uri="{0D108BD9-81ED-4DB2-BD59-A6C34878D82A}">
                    <a16:rowId xmlns:a16="http://schemas.microsoft.com/office/drawing/2014/main" val="3214556423"/>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Vegetation Indices - Spectrometer</a:t>
                      </a:r>
                    </a:p>
                  </a:txBody>
                  <a:tcPr marL="9525" marR="9525" marT="9525" marB="0" anchor="b">
                    <a:lnL>
                      <a:noFill/>
                    </a:lnL>
                    <a:lnR>
                      <a:noFill/>
                    </a:lnR>
                    <a:lnT>
                      <a:noFill/>
                    </a:lnT>
                    <a:lnB>
                      <a:noFill/>
                    </a:lnB>
                  </a:tcPr>
                </a:tc>
                <a:extLst>
                  <a:ext uri="{0D108BD9-81ED-4DB2-BD59-A6C34878D82A}">
                    <a16:rowId xmlns:a16="http://schemas.microsoft.com/office/drawing/2014/main" val="1992496741"/>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Ecosystem Structure</a:t>
                      </a:r>
                    </a:p>
                  </a:txBody>
                  <a:tcPr marL="9525" marR="9525" marT="9525" marB="0" anchor="b">
                    <a:lnL>
                      <a:noFill/>
                    </a:lnL>
                    <a:lnR>
                      <a:noFill/>
                    </a:lnR>
                    <a:lnT>
                      <a:noFill/>
                    </a:lnT>
                    <a:lnB>
                      <a:noFill/>
                    </a:lnB>
                  </a:tcPr>
                </a:tc>
                <a:extLst>
                  <a:ext uri="{0D108BD9-81ED-4DB2-BD59-A6C34878D82A}">
                    <a16:rowId xmlns:a16="http://schemas.microsoft.com/office/drawing/2014/main" val="4017958758"/>
                  </a:ext>
                </a:extLst>
              </a:tr>
              <a:tr h="190500">
                <a:tc>
                  <a:txBody>
                    <a:bodyPr/>
                    <a:lstStyle/>
                    <a:p>
                      <a:pPr marL="285750" indent="-285750"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Elevation - LiDAR</a:t>
                      </a:r>
                    </a:p>
                  </a:txBody>
                  <a:tcPr marL="9525" marR="9525" marT="9525" marB="0" anchor="b">
                    <a:lnL>
                      <a:noFill/>
                    </a:lnL>
                    <a:lnR>
                      <a:noFill/>
                    </a:lnR>
                    <a:lnT>
                      <a:noFill/>
                    </a:lnT>
                    <a:lnB>
                      <a:noFill/>
                    </a:lnB>
                  </a:tcPr>
                </a:tc>
                <a:extLst>
                  <a:ext uri="{0D108BD9-81ED-4DB2-BD59-A6C34878D82A}">
                    <a16:rowId xmlns:a16="http://schemas.microsoft.com/office/drawing/2014/main" val="1513604164"/>
                  </a:ext>
                </a:extLst>
              </a:tr>
              <a:tr h="190500">
                <a:tc>
                  <a:txBody>
                    <a:bodyPr/>
                    <a:lstStyle/>
                    <a:p>
                      <a:pPr marL="285750" indent="-285750" algn="l" fontAlgn="b">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Slope and Aspect - LiDAR</a:t>
                      </a:r>
                    </a:p>
                  </a:txBody>
                  <a:tcPr marL="9525" marR="9525" marT="9525" marB="0" anchor="b">
                    <a:lnL>
                      <a:noFill/>
                    </a:lnL>
                    <a:lnR>
                      <a:noFill/>
                    </a:lnR>
                    <a:lnT>
                      <a:noFill/>
                    </a:lnT>
                    <a:lnB>
                      <a:noFill/>
                    </a:lnB>
                  </a:tcPr>
                </a:tc>
                <a:extLst>
                  <a:ext uri="{0D108BD9-81ED-4DB2-BD59-A6C34878D82A}">
                    <a16:rowId xmlns:a16="http://schemas.microsoft.com/office/drawing/2014/main" val="1812926614"/>
                  </a:ext>
                </a:extLst>
              </a:tr>
            </a:tbl>
          </a:graphicData>
        </a:graphic>
      </p:graphicFrame>
      <p:sp>
        <p:nvSpPr>
          <p:cNvPr id="15" name="TextBox 14"/>
          <p:cNvSpPr txBox="1"/>
          <p:nvPr/>
        </p:nvSpPr>
        <p:spPr>
          <a:xfrm>
            <a:off x="355599" y="1300673"/>
            <a:ext cx="1345240" cy="523220"/>
          </a:xfrm>
          <a:prstGeom prst="rect">
            <a:avLst/>
          </a:prstGeom>
          <a:noFill/>
        </p:spPr>
        <p:txBody>
          <a:bodyPr wrap="none" rtlCol="0">
            <a:spAutoFit/>
          </a:bodyPr>
          <a:lstStyle/>
          <a:p>
            <a:r>
              <a:rPr lang="en-US" sz="2800" dirty="0"/>
              <a:t>Level 1</a:t>
            </a:r>
          </a:p>
        </p:txBody>
      </p:sp>
      <p:sp>
        <p:nvSpPr>
          <p:cNvPr id="19" name="TextBox 18"/>
          <p:cNvSpPr txBox="1"/>
          <p:nvPr/>
        </p:nvSpPr>
        <p:spPr>
          <a:xfrm>
            <a:off x="3249399" y="1287357"/>
            <a:ext cx="1345240" cy="523220"/>
          </a:xfrm>
          <a:prstGeom prst="rect">
            <a:avLst/>
          </a:prstGeom>
          <a:noFill/>
        </p:spPr>
        <p:txBody>
          <a:bodyPr wrap="none" rtlCol="0">
            <a:spAutoFit/>
          </a:bodyPr>
          <a:lstStyle/>
          <a:p>
            <a:r>
              <a:rPr lang="en-US" sz="2800" dirty="0"/>
              <a:t>Level 2</a:t>
            </a:r>
          </a:p>
        </p:txBody>
      </p:sp>
      <p:sp>
        <p:nvSpPr>
          <p:cNvPr id="20" name="TextBox 19"/>
          <p:cNvSpPr txBox="1"/>
          <p:nvPr/>
        </p:nvSpPr>
        <p:spPr>
          <a:xfrm>
            <a:off x="6123723" y="1271811"/>
            <a:ext cx="1345240" cy="523220"/>
          </a:xfrm>
          <a:prstGeom prst="rect">
            <a:avLst/>
          </a:prstGeom>
          <a:noFill/>
        </p:spPr>
        <p:txBody>
          <a:bodyPr wrap="none" rtlCol="0">
            <a:spAutoFit/>
          </a:bodyPr>
          <a:lstStyle/>
          <a:p>
            <a:r>
              <a:rPr lang="en-US" sz="2800" dirty="0"/>
              <a:t>Level 3</a:t>
            </a:r>
          </a:p>
        </p:txBody>
      </p:sp>
      <p:sp>
        <p:nvSpPr>
          <p:cNvPr id="5" name="TextBox 4"/>
          <p:cNvSpPr txBox="1"/>
          <p:nvPr/>
        </p:nvSpPr>
        <p:spPr>
          <a:xfrm>
            <a:off x="48098" y="4155291"/>
            <a:ext cx="1723549" cy="646331"/>
          </a:xfrm>
          <a:prstGeom prst="rect">
            <a:avLst/>
          </a:prstGeom>
          <a:noFill/>
        </p:spPr>
        <p:txBody>
          <a:bodyPr wrap="none" rtlCol="0">
            <a:spAutoFit/>
          </a:bodyPr>
          <a:lstStyle/>
          <a:p>
            <a:r>
              <a:rPr lang="en-US" b="1" dirty="0">
                <a:solidFill>
                  <a:schemeClr val="accent1"/>
                </a:solidFill>
              </a:rPr>
              <a:t>Raw data to </a:t>
            </a:r>
          </a:p>
          <a:p>
            <a:r>
              <a:rPr lang="en-US" b="1" dirty="0">
                <a:solidFill>
                  <a:schemeClr val="accent1"/>
                </a:solidFill>
              </a:rPr>
              <a:t>physical units</a:t>
            </a:r>
          </a:p>
        </p:txBody>
      </p:sp>
      <p:sp>
        <p:nvSpPr>
          <p:cNvPr id="8" name="TextBox 7"/>
          <p:cNvSpPr txBox="1"/>
          <p:nvPr/>
        </p:nvSpPr>
        <p:spPr>
          <a:xfrm>
            <a:off x="3168478" y="4279634"/>
            <a:ext cx="2082621" cy="646331"/>
          </a:xfrm>
          <a:prstGeom prst="rect">
            <a:avLst/>
          </a:prstGeom>
          <a:noFill/>
        </p:spPr>
        <p:txBody>
          <a:bodyPr wrap="none" rtlCol="0">
            <a:spAutoFit/>
          </a:bodyPr>
          <a:lstStyle/>
          <a:p>
            <a:r>
              <a:rPr lang="en-US" b="1" dirty="0">
                <a:solidFill>
                  <a:schemeClr val="accent3"/>
                </a:solidFill>
              </a:rPr>
              <a:t>Derived products</a:t>
            </a:r>
          </a:p>
          <a:p>
            <a:r>
              <a:rPr lang="en-US" b="1" dirty="0">
                <a:solidFill>
                  <a:schemeClr val="accent3"/>
                </a:solidFill>
              </a:rPr>
              <a:t>e.g. indices</a:t>
            </a:r>
          </a:p>
        </p:txBody>
      </p:sp>
      <p:sp>
        <p:nvSpPr>
          <p:cNvPr id="10" name="TextBox 9"/>
          <p:cNvSpPr txBox="1"/>
          <p:nvPr/>
        </p:nvSpPr>
        <p:spPr>
          <a:xfrm>
            <a:off x="5999360" y="5867625"/>
            <a:ext cx="2941831" cy="369332"/>
          </a:xfrm>
          <a:prstGeom prst="rect">
            <a:avLst/>
          </a:prstGeom>
          <a:noFill/>
        </p:spPr>
        <p:txBody>
          <a:bodyPr wrap="none" rtlCol="0">
            <a:spAutoFit/>
          </a:bodyPr>
          <a:lstStyle/>
          <a:p>
            <a:r>
              <a:rPr lang="en-US" b="1" dirty="0">
                <a:solidFill>
                  <a:schemeClr val="accent5">
                    <a:lumMod val="60000"/>
                    <a:lumOff val="40000"/>
                  </a:schemeClr>
                </a:solidFill>
              </a:rPr>
              <a:t>Derived product mosaics</a:t>
            </a:r>
          </a:p>
        </p:txBody>
      </p:sp>
      <p:sp>
        <p:nvSpPr>
          <p:cNvPr id="12" name="TextBox 11"/>
          <p:cNvSpPr txBox="1"/>
          <p:nvPr/>
        </p:nvSpPr>
        <p:spPr>
          <a:xfrm>
            <a:off x="89214" y="5454696"/>
            <a:ext cx="5499847" cy="646331"/>
          </a:xfrm>
          <a:prstGeom prst="rect">
            <a:avLst/>
          </a:prstGeom>
          <a:noFill/>
        </p:spPr>
        <p:txBody>
          <a:bodyPr wrap="square" rtlCol="0">
            <a:spAutoFit/>
          </a:bodyPr>
          <a:lstStyle/>
          <a:p>
            <a:r>
              <a:rPr lang="en-US" dirty="0"/>
              <a:t>ATBDs (Algorithm Theoretical Basis Documents) describing the process for data product creation</a:t>
            </a:r>
          </a:p>
        </p:txBody>
      </p:sp>
      <p:sp>
        <p:nvSpPr>
          <p:cNvPr id="16" name="Rectangle 15">
            <a:extLst>
              <a:ext uri="{FF2B5EF4-FFF2-40B4-BE49-F238E27FC236}">
                <a16:creationId xmlns:a16="http://schemas.microsoft.com/office/drawing/2014/main" id="{10E59E7C-8CAE-4C67-8796-7DC307336BCF}"/>
              </a:ext>
            </a:extLst>
          </p:cNvPr>
          <p:cNvSpPr/>
          <p:nvPr/>
        </p:nvSpPr>
        <p:spPr bwMode="auto">
          <a:xfrm>
            <a:off x="48098" y="2064988"/>
            <a:ext cx="3120376" cy="2005661"/>
          </a:xfrm>
          <a:prstGeom prst="rect">
            <a:avLst/>
          </a:prstGeom>
          <a:noFill/>
          <a:ln w="476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0C4E0FE7-76A3-451A-8514-12CF038BC17E}"/>
              </a:ext>
            </a:extLst>
          </p:cNvPr>
          <p:cNvSpPr/>
          <p:nvPr/>
        </p:nvSpPr>
        <p:spPr bwMode="auto">
          <a:xfrm>
            <a:off x="3196903" y="2064988"/>
            <a:ext cx="2796909" cy="2219325"/>
          </a:xfrm>
          <a:prstGeom prst="rect">
            <a:avLst/>
          </a:prstGeom>
          <a:noFill/>
          <a:ln w="476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A83DCDEF-03ED-4673-98F4-0AB0C0234558}"/>
              </a:ext>
            </a:extLst>
          </p:cNvPr>
          <p:cNvSpPr/>
          <p:nvPr/>
        </p:nvSpPr>
        <p:spPr bwMode="auto">
          <a:xfrm>
            <a:off x="6046456" y="2060309"/>
            <a:ext cx="2796909" cy="3807316"/>
          </a:xfrm>
          <a:prstGeom prst="rect">
            <a:avLst/>
          </a:prstGeom>
          <a:noFill/>
          <a:ln w="476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C9D3A51E-E4B5-45FB-8AAA-1FD519D81326}"/>
              </a:ext>
            </a:extLst>
          </p:cNvPr>
          <p:cNvSpPr txBox="1"/>
          <p:nvPr/>
        </p:nvSpPr>
        <p:spPr>
          <a:xfrm>
            <a:off x="87803" y="5085364"/>
            <a:ext cx="3634393" cy="369332"/>
          </a:xfrm>
          <a:prstGeom prst="rect">
            <a:avLst/>
          </a:prstGeom>
          <a:noFill/>
        </p:spPr>
        <p:txBody>
          <a:bodyPr wrap="none" rtlCol="0">
            <a:spAutoFit/>
          </a:bodyPr>
          <a:lstStyle/>
          <a:p>
            <a:r>
              <a:rPr lang="en-US" dirty="0">
                <a:solidFill>
                  <a:srgbClr val="C00000"/>
                </a:solidFill>
              </a:rPr>
              <a:t>Temporarily Suspended Products</a:t>
            </a:r>
          </a:p>
        </p:txBody>
      </p:sp>
    </p:spTree>
    <p:extLst>
      <p:ext uri="{BB962C8B-B14F-4D97-AF65-F5344CB8AC3E}">
        <p14:creationId xmlns:p14="http://schemas.microsoft.com/office/powerpoint/2010/main" val="3401171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Add data classification or delete this footer</a:t>
            </a:r>
            <a:endParaRPr lang="en-US" dirty="0"/>
          </a:p>
        </p:txBody>
      </p:sp>
      <p:sp>
        <p:nvSpPr>
          <p:cNvPr id="3" name="Slide Number Placeholder 2"/>
          <p:cNvSpPr>
            <a:spLocks noGrp="1"/>
          </p:cNvSpPr>
          <p:nvPr>
            <p:ph type="sldNum" sz="quarter" idx="4"/>
          </p:nvPr>
        </p:nvSpPr>
        <p:spPr/>
        <p:txBody>
          <a:bodyPr/>
          <a:lstStyle/>
          <a:p>
            <a:fld id="{47A9008A-481B-4F65-A514-1AA65EA0FD53}" type="slidenum">
              <a:rPr lang="en-US" smtClean="0"/>
              <a:pPr/>
              <a:t>16</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60681"/>
            <a:ext cx="9144000" cy="5442857"/>
          </a:xfrm>
          <a:prstGeom prst="rect">
            <a:avLst/>
          </a:prstGeom>
        </p:spPr>
      </p:pic>
      <p:sp>
        <p:nvSpPr>
          <p:cNvPr id="5" name="Rectangle 4"/>
          <p:cNvSpPr/>
          <p:nvPr/>
        </p:nvSpPr>
        <p:spPr bwMode="auto">
          <a:xfrm>
            <a:off x="0" y="4"/>
            <a:ext cx="9144000" cy="726831"/>
          </a:xfrm>
          <a:prstGeom prst="rect">
            <a:avLst/>
          </a:prstGeom>
          <a:solidFill>
            <a:srgbClr val="00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6" name="Rectangle 5"/>
          <p:cNvSpPr/>
          <p:nvPr/>
        </p:nvSpPr>
        <p:spPr bwMode="auto">
          <a:xfrm>
            <a:off x="0" y="5783701"/>
            <a:ext cx="9144000" cy="1074303"/>
          </a:xfrm>
          <a:prstGeom prst="rect">
            <a:avLst/>
          </a:prstGeom>
          <a:solidFill>
            <a:srgbClr val="00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262" y="2980271"/>
            <a:ext cx="5152824" cy="36346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Oval 7"/>
          <p:cNvSpPr/>
          <p:nvPr/>
        </p:nvSpPr>
        <p:spPr bwMode="auto">
          <a:xfrm>
            <a:off x="4811155" y="1387512"/>
            <a:ext cx="253219" cy="250113"/>
          </a:xfrm>
          <a:prstGeom prst="ellipse">
            <a:avLst/>
          </a:prstGeom>
          <a:gradFill rotWithShape="0">
            <a:gsLst>
              <a:gs pos="0">
                <a:srgbClr val="EAEAEA"/>
              </a:gs>
              <a:gs pos="100000">
                <a:schemeClr val="bg2"/>
              </a:gs>
            </a:gsLst>
            <a:lin ang="5400000" scaled="1"/>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cxnSp>
        <p:nvCxnSpPr>
          <p:cNvPr id="10" name="Straight Connector 9"/>
          <p:cNvCxnSpPr>
            <a:stCxn id="8" idx="3"/>
          </p:cNvCxnSpPr>
          <p:nvPr/>
        </p:nvCxnSpPr>
        <p:spPr>
          <a:xfrm flipH="1">
            <a:off x="3587264" y="1600993"/>
            <a:ext cx="1260970" cy="13792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6"/>
          </p:cNvCxnSpPr>
          <p:nvPr/>
        </p:nvCxnSpPr>
        <p:spPr>
          <a:xfrm>
            <a:off x="5064370" y="1512565"/>
            <a:ext cx="3675716" cy="1467702"/>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622181" y="3278458"/>
            <a:ext cx="133214" cy="2825076"/>
          </a:xfrm>
          <a:prstGeom prst="rect">
            <a:avLst/>
          </a:prstGeom>
          <a:solidFill>
            <a:schemeClr val="accent1">
              <a:alpha val="2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13" name="Rectangle 12"/>
          <p:cNvSpPr/>
          <p:nvPr/>
        </p:nvSpPr>
        <p:spPr bwMode="auto">
          <a:xfrm>
            <a:off x="4757531" y="3282436"/>
            <a:ext cx="133214" cy="2825076"/>
          </a:xfrm>
          <a:prstGeom prst="rect">
            <a:avLst/>
          </a:prstGeom>
          <a:solidFill>
            <a:srgbClr val="00B050">
              <a:alpha val="20000"/>
            </a:srgb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14" name="Rectangle 13"/>
          <p:cNvSpPr/>
          <p:nvPr/>
        </p:nvSpPr>
        <p:spPr bwMode="auto">
          <a:xfrm>
            <a:off x="4887627" y="3284284"/>
            <a:ext cx="133214" cy="2825076"/>
          </a:xfrm>
          <a:prstGeom prst="rect">
            <a:avLst/>
          </a:prstGeom>
          <a:solidFill>
            <a:srgbClr val="FF0000">
              <a:alpha val="20000"/>
            </a:srgb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11" name="TextBox 10"/>
          <p:cNvSpPr txBox="1"/>
          <p:nvPr/>
        </p:nvSpPr>
        <p:spPr>
          <a:xfrm>
            <a:off x="4418148" y="2943853"/>
            <a:ext cx="860172" cy="369332"/>
          </a:xfrm>
          <a:prstGeom prst="rect">
            <a:avLst/>
          </a:prstGeom>
          <a:noFill/>
        </p:spPr>
        <p:txBody>
          <a:bodyPr wrap="none" rtlCol="0">
            <a:spAutoFit/>
          </a:bodyPr>
          <a:lstStyle/>
          <a:p>
            <a:r>
              <a:rPr lang="en-US" dirty="0"/>
              <a:t>Visible</a:t>
            </a:r>
          </a:p>
        </p:txBody>
      </p:sp>
      <p:cxnSp>
        <p:nvCxnSpPr>
          <p:cNvPr id="19" name="Straight Connector 18"/>
          <p:cNvCxnSpPr/>
          <p:nvPr/>
        </p:nvCxnSpPr>
        <p:spPr>
          <a:xfrm flipH="1" flipV="1">
            <a:off x="242375" y="101645"/>
            <a:ext cx="2732183" cy="12858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bwMode="auto">
          <a:xfrm>
            <a:off x="2974554" y="1387512"/>
            <a:ext cx="262422" cy="250113"/>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cxnSp>
        <p:nvCxnSpPr>
          <p:cNvPr id="20" name="Straight Connector 19"/>
          <p:cNvCxnSpPr/>
          <p:nvPr/>
        </p:nvCxnSpPr>
        <p:spPr>
          <a:xfrm flipH="1" flipV="1">
            <a:off x="2113253" y="80225"/>
            <a:ext cx="1123724" cy="13128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2371" y="1623448"/>
            <a:ext cx="2744982" cy="1158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140465" y="101645"/>
            <a:ext cx="1989940" cy="1657375"/>
          </a:xfrm>
          <a:prstGeom prst="rect">
            <a:avLst/>
          </a:prstGeom>
        </p:spPr>
      </p:pic>
      <p:cxnSp>
        <p:nvCxnSpPr>
          <p:cNvPr id="27" name="Straight Connector 26"/>
          <p:cNvCxnSpPr/>
          <p:nvPr/>
        </p:nvCxnSpPr>
        <p:spPr>
          <a:xfrm flipH="1">
            <a:off x="2113257" y="1643209"/>
            <a:ext cx="1099843" cy="960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242371" y="80229"/>
            <a:ext cx="1870882" cy="1659037"/>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Tree>
    <p:extLst>
      <p:ext uri="{BB962C8B-B14F-4D97-AF65-F5344CB8AC3E}">
        <p14:creationId xmlns:p14="http://schemas.microsoft.com/office/powerpoint/2010/main" val="401140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1" grpId="0"/>
      <p:bldP spid="17"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91440" y="-91440"/>
            <a:ext cx="9354312" cy="6949440"/>
          </a:xfrm>
          <a:prstGeom prst="rect">
            <a:avLst/>
          </a:prstGeom>
          <a:solidFill>
            <a:srgbClr val="000000"/>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pic>
        <p:nvPicPr>
          <p:cNvPr id="4" name="Picture 3"/>
          <p:cNvPicPr>
            <a:picLocks noChangeAspect="1"/>
          </p:cNvPicPr>
          <p:nvPr/>
        </p:nvPicPr>
        <p:blipFill rotWithShape="1">
          <a:blip r:embed="rId3"/>
          <a:srcRect l="3264" r="3456"/>
          <a:stretch/>
        </p:blipFill>
        <p:spPr>
          <a:xfrm>
            <a:off x="4846320" y="1040279"/>
            <a:ext cx="4023360" cy="4308954"/>
          </a:xfrm>
          <a:prstGeom prst="rect">
            <a:avLst/>
          </a:prstGeom>
        </p:spPr>
      </p:pic>
      <p:pic>
        <p:nvPicPr>
          <p:cNvPr id="5" name="Picture 4"/>
          <p:cNvPicPr>
            <a:picLocks noChangeAspect="1"/>
          </p:cNvPicPr>
          <p:nvPr/>
        </p:nvPicPr>
        <p:blipFill rotWithShape="1">
          <a:blip r:embed="rId4"/>
          <a:srcRect l="1495" r="-1495"/>
          <a:stretch/>
        </p:blipFill>
        <p:spPr>
          <a:xfrm>
            <a:off x="365760" y="1040280"/>
            <a:ext cx="4114800" cy="430895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3367" y="1040279"/>
            <a:ext cx="4097583" cy="430895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898" y="1040279"/>
            <a:ext cx="4085504" cy="4308954"/>
          </a:xfrm>
          <a:prstGeom prst="rect">
            <a:avLst/>
          </a:prstGeom>
        </p:spPr>
      </p:pic>
      <p:sp>
        <p:nvSpPr>
          <p:cNvPr id="9" name="TextBox 8"/>
          <p:cNvSpPr txBox="1"/>
          <p:nvPr/>
        </p:nvSpPr>
        <p:spPr>
          <a:xfrm>
            <a:off x="1232727" y="403973"/>
            <a:ext cx="2980944" cy="523220"/>
          </a:xfrm>
          <a:prstGeom prst="rect">
            <a:avLst/>
          </a:prstGeom>
          <a:noFill/>
        </p:spPr>
        <p:txBody>
          <a:bodyPr wrap="square" rtlCol="0">
            <a:spAutoFit/>
          </a:bodyPr>
          <a:lstStyle/>
          <a:p>
            <a:r>
              <a:rPr lang="en-US" sz="2800" b="1" dirty="0">
                <a:solidFill>
                  <a:schemeClr val="bg1"/>
                </a:solidFill>
              </a:rPr>
              <a:t>RGB Image</a:t>
            </a:r>
          </a:p>
        </p:txBody>
      </p:sp>
      <p:sp>
        <p:nvSpPr>
          <p:cNvPr id="10" name="TextBox 9"/>
          <p:cNvSpPr txBox="1"/>
          <p:nvPr/>
        </p:nvSpPr>
        <p:spPr>
          <a:xfrm>
            <a:off x="4404403" y="379899"/>
            <a:ext cx="4905332" cy="523220"/>
          </a:xfrm>
          <a:prstGeom prst="rect">
            <a:avLst/>
          </a:prstGeom>
          <a:noFill/>
        </p:spPr>
        <p:txBody>
          <a:bodyPr wrap="square" rtlCol="0">
            <a:spAutoFit/>
          </a:bodyPr>
          <a:lstStyle/>
          <a:p>
            <a:r>
              <a:rPr lang="en-US" sz="2800" b="1" dirty="0">
                <a:solidFill>
                  <a:schemeClr val="bg1"/>
                </a:solidFill>
              </a:rPr>
              <a:t>False Color Image (NIR GB)</a:t>
            </a:r>
          </a:p>
        </p:txBody>
      </p:sp>
    </p:spTree>
    <p:extLst>
      <p:ext uri="{BB962C8B-B14F-4D97-AF65-F5344CB8AC3E}">
        <p14:creationId xmlns:p14="http://schemas.microsoft.com/office/powerpoint/2010/main" val="227458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8246" y="197713"/>
            <a:ext cx="1795749" cy="830997"/>
          </a:xfrm>
          <a:prstGeom prst="rect">
            <a:avLst/>
          </a:prstGeom>
          <a:solidFill>
            <a:schemeClr val="bg1"/>
          </a:solidFill>
        </p:spPr>
        <p:txBody>
          <a:bodyPr wrap="square" rtlCol="0">
            <a:spAutoFit/>
          </a:bodyPr>
          <a:lstStyle/>
          <a:p>
            <a:r>
              <a:rPr lang="en-US" sz="4800" dirty="0"/>
              <a:t>DSM</a:t>
            </a:r>
          </a:p>
        </p:txBody>
      </p:sp>
      <p:sp>
        <p:nvSpPr>
          <p:cNvPr id="2" name="Slide Number Placeholder 1"/>
          <p:cNvSpPr>
            <a:spLocks noGrp="1"/>
          </p:cNvSpPr>
          <p:nvPr>
            <p:ph type="sldNum" sz="quarter" idx="4"/>
          </p:nvPr>
        </p:nvSpPr>
        <p:spPr/>
        <p:txBody>
          <a:bodyPr/>
          <a:lstStyle/>
          <a:p>
            <a:fld id="{47A9008A-481B-4F65-A514-1AA65EA0FD53}" type="slidenum">
              <a:rPr lang="en-US" smtClean="0"/>
              <a:pPr/>
              <a:t>18</a:t>
            </a:fld>
            <a:endParaRPr lang="en-US" dirty="0"/>
          </a:p>
        </p:txBody>
      </p:sp>
      <p:pic>
        <p:nvPicPr>
          <p:cNvPr id="3" name="Picture 2"/>
          <p:cNvPicPr>
            <a:picLocks noChangeAspect="1"/>
          </p:cNvPicPr>
          <p:nvPr/>
        </p:nvPicPr>
        <p:blipFill>
          <a:blip r:embed="rId2"/>
          <a:stretch>
            <a:fillRect/>
          </a:stretch>
        </p:blipFill>
        <p:spPr>
          <a:xfrm>
            <a:off x="2190264" y="260135"/>
            <a:ext cx="4439982" cy="5771493"/>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64" y="260131"/>
            <a:ext cx="4439982" cy="5772946"/>
          </a:xfrm>
          <a:prstGeom prst="rect">
            <a:avLst/>
          </a:prstGeom>
        </p:spPr>
      </p:pic>
      <p:sp>
        <p:nvSpPr>
          <p:cNvPr id="5" name="TextBox 4"/>
          <p:cNvSpPr txBox="1"/>
          <p:nvPr/>
        </p:nvSpPr>
        <p:spPr>
          <a:xfrm>
            <a:off x="158245" y="201851"/>
            <a:ext cx="1795749" cy="830997"/>
          </a:xfrm>
          <a:prstGeom prst="rect">
            <a:avLst/>
          </a:prstGeom>
          <a:solidFill>
            <a:schemeClr val="bg1"/>
          </a:solidFill>
        </p:spPr>
        <p:txBody>
          <a:bodyPr wrap="square" rtlCol="0">
            <a:spAutoFit/>
          </a:bodyPr>
          <a:lstStyle/>
          <a:p>
            <a:r>
              <a:rPr lang="en-US" sz="4800" dirty="0"/>
              <a:t>DSM</a:t>
            </a:r>
          </a:p>
        </p:txBody>
      </p:sp>
    </p:spTree>
    <p:extLst>
      <p:ext uri="{BB962C8B-B14F-4D97-AF65-F5344CB8AC3E}">
        <p14:creationId xmlns:p14="http://schemas.microsoft.com/office/powerpoint/2010/main" val="67010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8246" y="197713"/>
            <a:ext cx="1795749" cy="830997"/>
          </a:xfrm>
          <a:prstGeom prst="rect">
            <a:avLst/>
          </a:prstGeom>
          <a:solidFill>
            <a:schemeClr val="bg1"/>
          </a:solidFill>
        </p:spPr>
        <p:txBody>
          <a:bodyPr wrap="square" rtlCol="0">
            <a:spAutoFit/>
          </a:bodyPr>
          <a:lstStyle/>
          <a:p>
            <a:r>
              <a:rPr lang="en-US" sz="4800" dirty="0"/>
              <a:t>DSM</a:t>
            </a:r>
          </a:p>
        </p:txBody>
      </p:sp>
      <p:sp>
        <p:nvSpPr>
          <p:cNvPr id="2" name="Slide Number Placeholder 1"/>
          <p:cNvSpPr>
            <a:spLocks noGrp="1"/>
          </p:cNvSpPr>
          <p:nvPr>
            <p:ph type="sldNum" sz="quarter" idx="4"/>
          </p:nvPr>
        </p:nvSpPr>
        <p:spPr/>
        <p:txBody>
          <a:bodyPr/>
          <a:lstStyle/>
          <a:p>
            <a:fld id="{47A9008A-481B-4F65-A514-1AA65EA0FD53}" type="slidenum">
              <a:rPr lang="en-US" smtClean="0"/>
              <a:pPr/>
              <a:t>19</a:t>
            </a:fld>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0264" y="260135"/>
            <a:ext cx="4439982" cy="5771493"/>
          </a:xfrm>
          <a:prstGeom prst="rect">
            <a:avLst/>
          </a:prstGeom>
        </p:spPr>
      </p:pic>
      <p:sp>
        <p:nvSpPr>
          <p:cNvPr id="5" name="TextBox 4"/>
          <p:cNvSpPr txBox="1"/>
          <p:nvPr/>
        </p:nvSpPr>
        <p:spPr>
          <a:xfrm>
            <a:off x="158245" y="201851"/>
            <a:ext cx="1795749" cy="830997"/>
          </a:xfrm>
          <a:prstGeom prst="rect">
            <a:avLst/>
          </a:prstGeom>
          <a:solidFill>
            <a:schemeClr val="bg1"/>
          </a:solidFill>
        </p:spPr>
        <p:txBody>
          <a:bodyPr wrap="square" rtlCol="0">
            <a:spAutoFit/>
          </a:bodyPr>
          <a:lstStyle/>
          <a:p>
            <a:r>
              <a:rPr lang="en-US" sz="4800" dirty="0"/>
              <a:t>DTM</a:t>
            </a:r>
          </a:p>
        </p:txBody>
      </p:sp>
    </p:spTree>
    <p:extLst>
      <p:ext uri="{BB962C8B-B14F-4D97-AF65-F5344CB8AC3E}">
        <p14:creationId xmlns:p14="http://schemas.microsoft.com/office/powerpoint/2010/main" val="176629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76BE"/>
                </a:solidFill>
              </a:rPr>
              <a:t>Airborne Observation Platform (AOP)</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194" y="3262585"/>
            <a:ext cx="2616593" cy="2850186"/>
          </a:xfrm>
          <a:prstGeom prst="rect">
            <a:avLst/>
          </a:prstGeom>
        </p:spPr>
      </p:pic>
      <p:pic>
        <p:nvPicPr>
          <p:cNvPr id="13"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25129" y="3700138"/>
            <a:ext cx="2877132" cy="21134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object 31"/>
          <p:cNvSpPr>
            <a:spLocks noChangeAspect="1"/>
          </p:cNvSpPr>
          <p:nvPr/>
        </p:nvSpPr>
        <p:spPr>
          <a:xfrm>
            <a:off x="6055340" y="3621753"/>
            <a:ext cx="2487167" cy="250007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5" name="Content Placeholder 1"/>
          <p:cNvSpPr>
            <a:spLocks noGrp="1"/>
          </p:cNvSpPr>
          <p:nvPr>
            <p:ph idx="1"/>
          </p:nvPr>
        </p:nvSpPr>
        <p:spPr>
          <a:xfrm>
            <a:off x="502941" y="1066751"/>
            <a:ext cx="7259301" cy="1910629"/>
          </a:xfrm>
        </p:spPr>
        <p:txBody>
          <a:bodyPr>
            <a:normAutofit/>
          </a:bodyPr>
          <a:lstStyle/>
          <a:p>
            <a:r>
              <a:rPr lang="en-US" dirty="0"/>
              <a:t>Collects airborne remote sensing data</a:t>
            </a:r>
          </a:p>
          <a:p>
            <a:r>
              <a:rPr lang="en-US" dirty="0"/>
              <a:t>Covers ‘regional scale’ (min of 100 km</a:t>
            </a:r>
            <a:r>
              <a:rPr lang="en-US" baseline="30000" dirty="0"/>
              <a:t>2</a:t>
            </a:r>
            <a:r>
              <a:rPr lang="en-US" dirty="0"/>
              <a:t>)</a:t>
            </a:r>
          </a:p>
          <a:p>
            <a:r>
              <a:rPr lang="en-US" dirty="0"/>
              <a:t>Data products generated at high spatial resolution (&lt;=1 m</a:t>
            </a:r>
            <a:r>
              <a:rPr lang="en-US" baseline="30000" dirty="0"/>
              <a:t>2</a:t>
            </a:r>
            <a:r>
              <a:rPr lang="en-US" dirty="0"/>
              <a:t>)</a:t>
            </a:r>
          </a:p>
          <a:p>
            <a:r>
              <a:rPr lang="en-US" dirty="0"/>
              <a:t>Waveform Lidar, Imaging Spectrometer and RGB camera</a:t>
            </a:r>
          </a:p>
        </p:txBody>
      </p:sp>
    </p:spTree>
    <p:extLst>
      <p:ext uri="{BB962C8B-B14F-4D97-AF65-F5344CB8AC3E}">
        <p14:creationId xmlns:p14="http://schemas.microsoft.com/office/powerpoint/2010/main" val="466489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8246" y="197713"/>
            <a:ext cx="1795749" cy="830997"/>
          </a:xfrm>
          <a:prstGeom prst="rect">
            <a:avLst/>
          </a:prstGeom>
          <a:solidFill>
            <a:schemeClr val="bg1"/>
          </a:solidFill>
        </p:spPr>
        <p:txBody>
          <a:bodyPr wrap="square" rtlCol="0">
            <a:spAutoFit/>
          </a:bodyPr>
          <a:lstStyle/>
          <a:p>
            <a:r>
              <a:rPr lang="en-US" sz="4800" dirty="0"/>
              <a:t>DSM</a:t>
            </a:r>
          </a:p>
        </p:txBody>
      </p:sp>
      <p:sp>
        <p:nvSpPr>
          <p:cNvPr id="2" name="Slide Number Placeholder 1"/>
          <p:cNvSpPr>
            <a:spLocks noGrp="1"/>
          </p:cNvSpPr>
          <p:nvPr>
            <p:ph type="sldNum" sz="quarter" idx="4"/>
          </p:nvPr>
        </p:nvSpPr>
        <p:spPr/>
        <p:txBody>
          <a:bodyPr/>
          <a:lstStyle/>
          <a:p>
            <a:fld id="{47A9008A-481B-4F65-A514-1AA65EA0FD53}" type="slidenum">
              <a:rPr lang="en-US" smtClean="0"/>
              <a:pPr/>
              <a:t>20</a:t>
            </a:fld>
            <a:endParaRPr lang="en-US" dirty="0"/>
          </a:p>
        </p:txBody>
      </p:sp>
      <p:pic>
        <p:nvPicPr>
          <p:cNvPr id="3" name="Picture 2"/>
          <p:cNvPicPr>
            <a:picLocks noChangeAspect="1"/>
          </p:cNvPicPr>
          <p:nvPr/>
        </p:nvPicPr>
        <p:blipFill>
          <a:blip r:embed="rId2"/>
          <a:stretch>
            <a:fillRect/>
          </a:stretch>
        </p:blipFill>
        <p:spPr>
          <a:xfrm>
            <a:off x="2190264" y="260135"/>
            <a:ext cx="4439982" cy="5771493"/>
          </a:xfrm>
          <a:prstGeom prst="rect">
            <a:avLst/>
          </a:prstGeom>
        </p:spPr>
      </p:pic>
      <p:pic>
        <p:nvPicPr>
          <p:cNvPr id="4" name="Picture 3"/>
          <p:cNvPicPr>
            <a:picLocks noChangeAspect="1"/>
          </p:cNvPicPr>
          <p:nvPr/>
        </p:nvPicPr>
        <p:blipFill>
          <a:blip r:embed="rId3"/>
          <a:stretch>
            <a:fillRect/>
          </a:stretch>
        </p:blipFill>
        <p:spPr>
          <a:xfrm>
            <a:off x="2190264" y="260131"/>
            <a:ext cx="4439982" cy="577294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64" y="260131"/>
            <a:ext cx="4439982" cy="5784108"/>
          </a:xfrm>
          <a:prstGeom prst="rect">
            <a:avLst/>
          </a:prstGeom>
        </p:spPr>
      </p:pic>
      <p:pic>
        <p:nvPicPr>
          <p:cNvPr id="7" name="Picture 6"/>
          <p:cNvPicPr>
            <a:picLocks noChangeAspect="1"/>
          </p:cNvPicPr>
          <p:nvPr/>
        </p:nvPicPr>
        <p:blipFill>
          <a:blip r:embed="rId5"/>
          <a:stretch>
            <a:fillRect/>
          </a:stretch>
        </p:blipFill>
        <p:spPr>
          <a:xfrm rot="16200000">
            <a:off x="5617536" y="3014743"/>
            <a:ext cx="3495675" cy="262266"/>
          </a:xfrm>
          <a:prstGeom prst="rect">
            <a:avLst/>
          </a:prstGeom>
        </p:spPr>
      </p:pic>
      <p:sp>
        <p:nvSpPr>
          <p:cNvPr id="8" name="TextBox 7"/>
          <p:cNvSpPr txBox="1"/>
          <p:nvPr/>
        </p:nvSpPr>
        <p:spPr>
          <a:xfrm>
            <a:off x="6949233" y="1028706"/>
            <a:ext cx="896399" cy="369332"/>
          </a:xfrm>
          <a:prstGeom prst="rect">
            <a:avLst/>
          </a:prstGeom>
          <a:noFill/>
        </p:spPr>
        <p:txBody>
          <a:bodyPr wrap="none" rtlCol="0">
            <a:spAutoFit/>
          </a:bodyPr>
          <a:lstStyle/>
          <a:p>
            <a:r>
              <a:rPr lang="en-US" dirty="0"/>
              <a:t>&gt; 25 m</a:t>
            </a:r>
          </a:p>
        </p:txBody>
      </p:sp>
      <p:sp>
        <p:nvSpPr>
          <p:cNvPr id="9" name="TextBox 8"/>
          <p:cNvSpPr txBox="1"/>
          <p:nvPr/>
        </p:nvSpPr>
        <p:spPr>
          <a:xfrm>
            <a:off x="7080679" y="4893714"/>
            <a:ext cx="569387" cy="369332"/>
          </a:xfrm>
          <a:prstGeom prst="rect">
            <a:avLst/>
          </a:prstGeom>
          <a:noFill/>
        </p:spPr>
        <p:txBody>
          <a:bodyPr wrap="none" rtlCol="0">
            <a:spAutoFit/>
          </a:bodyPr>
          <a:lstStyle/>
          <a:p>
            <a:r>
              <a:rPr lang="en-US" dirty="0"/>
              <a:t>0 m</a:t>
            </a:r>
          </a:p>
        </p:txBody>
      </p:sp>
      <p:sp>
        <p:nvSpPr>
          <p:cNvPr id="5" name="TextBox 4"/>
          <p:cNvSpPr txBox="1"/>
          <p:nvPr/>
        </p:nvSpPr>
        <p:spPr>
          <a:xfrm>
            <a:off x="158245" y="201851"/>
            <a:ext cx="1795749" cy="830997"/>
          </a:xfrm>
          <a:prstGeom prst="rect">
            <a:avLst/>
          </a:prstGeom>
          <a:solidFill>
            <a:schemeClr val="bg1"/>
          </a:solidFill>
        </p:spPr>
        <p:txBody>
          <a:bodyPr wrap="square" rtlCol="0">
            <a:spAutoFit/>
          </a:bodyPr>
          <a:lstStyle/>
          <a:p>
            <a:r>
              <a:rPr lang="en-US" sz="4800" dirty="0"/>
              <a:t>DTM</a:t>
            </a:r>
          </a:p>
        </p:txBody>
      </p:sp>
      <p:sp>
        <p:nvSpPr>
          <p:cNvPr id="12" name="TextBox 11"/>
          <p:cNvSpPr txBox="1"/>
          <p:nvPr/>
        </p:nvSpPr>
        <p:spPr>
          <a:xfrm>
            <a:off x="155564" y="205288"/>
            <a:ext cx="1795749" cy="830997"/>
          </a:xfrm>
          <a:prstGeom prst="rect">
            <a:avLst/>
          </a:prstGeom>
          <a:solidFill>
            <a:schemeClr val="bg1"/>
          </a:solidFill>
        </p:spPr>
        <p:txBody>
          <a:bodyPr wrap="square" rtlCol="0">
            <a:spAutoFit/>
          </a:bodyPr>
          <a:lstStyle/>
          <a:p>
            <a:r>
              <a:rPr lang="en-US" sz="4800" dirty="0"/>
              <a:t>CHM</a:t>
            </a:r>
          </a:p>
        </p:txBody>
      </p:sp>
    </p:spTree>
    <p:extLst>
      <p:ext uri="{BB962C8B-B14F-4D97-AF65-F5344CB8AC3E}">
        <p14:creationId xmlns:p14="http://schemas.microsoft.com/office/powerpoint/2010/main" val="1929302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91440" y="-91440"/>
            <a:ext cx="9354312" cy="6949440"/>
          </a:xfrm>
          <a:prstGeom prst="rect">
            <a:avLst/>
          </a:prstGeom>
          <a:solidFill>
            <a:srgbClr val="000000"/>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dirty="0">
              <a:latin typeface="Arial" charset="0"/>
            </a:endParaRPr>
          </a:p>
        </p:txBody>
      </p:sp>
      <p:sp>
        <p:nvSpPr>
          <p:cNvPr id="2" name="Slide Number Placeholder 1"/>
          <p:cNvSpPr>
            <a:spLocks noGrp="1"/>
          </p:cNvSpPr>
          <p:nvPr>
            <p:ph type="sldNum" sz="quarter" idx="4"/>
          </p:nvPr>
        </p:nvSpPr>
        <p:spPr/>
        <p:txBody>
          <a:bodyPr/>
          <a:lstStyle/>
          <a:p>
            <a:fld id="{47A9008A-481B-4F65-A514-1AA65EA0FD53}" type="slidenum">
              <a:rPr lang="en-US" smtClean="0"/>
              <a:pPr/>
              <a:t>21</a:t>
            </a:fld>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037" y="1042056"/>
            <a:ext cx="3548828" cy="50124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1320" y="1045021"/>
            <a:ext cx="3624550" cy="5011215"/>
          </a:xfrm>
          <a:prstGeom prst="rect">
            <a:avLst/>
          </a:prstGeom>
        </p:spPr>
      </p:pic>
      <p:sp>
        <p:nvSpPr>
          <p:cNvPr id="5" name="TextBox 4"/>
          <p:cNvSpPr txBox="1"/>
          <p:nvPr/>
        </p:nvSpPr>
        <p:spPr>
          <a:xfrm>
            <a:off x="5815145" y="334170"/>
            <a:ext cx="1784733" cy="707886"/>
          </a:xfrm>
          <a:prstGeom prst="rect">
            <a:avLst/>
          </a:prstGeom>
          <a:noFill/>
        </p:spPr>
        <p:txBody>
          <a:bodyPr wrap="square" rtlCol="0">
            <a:spAutoFit/>
          </a:bodyPr>
          <a:lstStyle/>
          <a:p>
            <a:r>
              <a:rPr lang="en-US" sz="4000" dirty="0">
                <a:solidFill>
                  <a:schemeClr val="bg1"/>
                </a:solidFill>
              </a:rPr>
              <a:t>RGB</a:t>
            </a:r>
          </a:p>
        </p:txBody>
      </p:sp>
      <p:sp>
        <p:nvSpPr>
          <p:cNvPr id="8" name="TextBox 7"/>
          <p:cNvSpPr txBox="1"/>
          <p:nvPr/>
        </p:nvSpPr>
        <p:spPr>
          <a:xfrm>
            <a:off x="1969488" y="334170"/>
            <a:ext cx="1784733" cy="707886"/>
          </a:xfrm>
          <a:prstGeom prst="rect">
            <a:avLst/>
          </a:prstGeom>
          <a:noFill/>
        </p:spPr>
        <p:txBody>
          <a:bodyPr wrap="square" rtlCol="0">
            <a:spAutoFit/>
          </a:bodyPr>
          <a:lstStyle/>
          <a:p>
            <a:r>
              <a:rPr lang="en-US" sz="4000" dirty="0">
                <a:solidFill>
                  <a:schemeClr val="bg1"/>
                </a:solidFill>
              </a:rPr>
              <a:t>NDVI</a:t>
            </a:r>
          </a:p>
        </p:txBody>
      </p:sp>
      <p:sp>
        <p:nvSpPr>
          <p:cNvPr id="9" name="TextBox 8"/>
          <p:cNvSpPr txBox="1"/>
          <p:nvPr/>
        </p:nvSpPr>
        <p:spPr>
          <a:xfrm>
            <a:off x="292825" y="6084296"/>
            <a:ext cx="4874086" cy="461665"/>
          </a:xfrm>
          <a:prstGeom prst="rect">
            <a:avLst/>
          </a:prstGeom>
          <a:noFill/>
        </p:spPr>
        <p:txBody>
          <a:bodyPr wrap="square" rtlCol="0">
            <a:spAutoFit/>
          </a:bodyPr>
          <a:lstStyle/>
          <a:p>
            <a:r>
              <a:rPr lang="en-US" sz="2400" dirty="0">
                <a:solidFill>
                  <a:schemeClr val="bg1"/>
                </a:solidFill>
              </a:rPr>
              <a:t>Burned area          Live vegetation</a:t>
            </a:r>
          </a:p>
        </p:txBody>
      </p:sp>
      <p:cxnSp>
        <p:nvCxnSpPr>
          <p:cNvPr id="11" name="Straight Arrow Connector 10"/>
          <p:cNvCxnSpPr/>
          <p:nvPr/>
        </p:nvCxnSpPr>
        <p:spPr>
          <a:xfrm flipV="1">
            <a:off x="1321330" y="3260994"/>
            <a:ext cx="1278655" cy="2821566"/>
          </a:xfrm>
          <a:prstGeom prst="straightConnector1">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029638" y="4395730"/>
            <a:ext cx="582738" cy="1814792"/>
          </a:xfrm>
          <a:prstGeom prst="straightConnector1">
            <a:avLst/>
          </a:prstGeom>
          <a:ln w="508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415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solidFill>
              </a:rPr>
              <a:t>Data Interoperability with EOS</a:t>
            </a:r>
          </a:p>
        </p:txBody>
      </p:sp>
      <p:grpSp>
        <p:nvGrpSpPr>
          <p:cNvPr id="6" name="Group 5">
            <a:extLst>
              <a:ext uri="{FF2B5EF4-FFF2-40B4-BE49-F238E27FC236}">
                <a16:creationId xmlns:a16="http://schemas.microsoft.com/office/drawing/2014/main" id="{10588EC8-62A7-EF43-81EE-C50BCC4748BE}"/>
              </a:ext>
            </a:extLst>
          </p:cNvPr>
          <p:cNvGrpSpPr/>
          <p:nvPr/>
        </p:nvGrpSpPr>
        <p:grpSpPr>
          <a:xfrm>
            <a:off x="1" y="1323237"/>
            <a:ext cx="3402694" cy="4277462"/>
            <a:chOff x="5050825" y="334069"/>
            <a:chExt cx="4200732" cy="5119944"/>
          </a:xfrm>
        </p:grpSpPr>
        <p:pic>
          <p:nvPicPr>
            <p:cNvPr id="7" name="Picture 6"/>
            <p:cNvPicPr>
              <a:picLocks noChangeAspect="1"/>
            </p:cNvPicPr>
            <p:nvPr/>
          </p:nvPicPr>
          <p:blipFill>
            <a:blip r:embed="rId2"/>
            <a:stretch>
              <a:fillRect/>
            </a:stretch>
          </p:blipFill>
          <p:spPr>
            <a:xfrm>
              <a:off x="5050825" y="1172718"/>
              <a:ext cx="3204120" cy="2829612"/>
            </a:xfrm>
            <a:prstGeom prst="rect">
              <a:avLst/>
            </a:prstGeom>
          </p:spPr>
        </p:pic>
        <p:sp>
          <p:nvSpPr>
            <p:cNvPr id="9" name="TextBox 8"/>
            <p:cNvSpPr txBox="1"/>
            <p:nvPr/>
          </p:nvSpPr>
          <p:spPr>
            <a:xfrm>
              <a:off x="7788711" y="1772708"/>
              <a:ext cx="1462846" cy="607853"/>
            </a:xfrm>
            <a:prstGeom prst="rect">
              <a:avLst/>
            </a:prstGeom>
            <a:noFill/>
          </p:spPr>
          <p:txBody>
            <a:bodyPr wrap="none" rtlCol="0">
              <a:spAutoFit/>
            </a:bodyPr>
            <a:lstStyle/>
            <a:p>
              <a:r>
                <a:rPr lang="en-US" sz="1350" b="1"/>
                <a:t>D05 – UNDE</a:t>
              </a:r>
            </a:p>
            <a:p>
              <a:r>
                <a:rPr lang="en-US" sz="1350" b="1"/>
                <a:t>flight box</a:t>
              </a:r>
            </a:p>
          </p:txBody>
        </p:sp>
        <p:pic>
          <p:nvPicPr>
            <p:cNvPr id="10" name="Picture 9"/>
            <p:cNvPicPr>
              <a:picLocks noChangeAspect="1"/>
            </p:cNvPicPr>
            <p:nvPr/>
          </p:nvPicPr>
          <p:blipFill>
            <a:blip r:embed="rId3"/>
            <a:stretch>
              <a:fillRect/>
            </a:stretch>
          </p:blipFill>
          <p:spPr>
            <a:xfrm>
              <a:off x="7238560" y="3597223"/>
              <a:ext cx="1400989" cy="1856790"/>
            </a:xfrm>
            <a:prstGeom prst="rect">
              <a:avLst/>
            </a:prstGeom>
          </p:spPr>
        </p:pic>
        <p:cxnSp>
          <p:nvCxnSpPr>
            <p:cNvPr id="11" name="Straight Arrow Connector 10"/>
            <p:cNvCxnSpPr/>
            <p:nvPr/>
          </p:nvCxnSpPr>
          <p:spPr>
            <a:xfrm flipH="1" flipV="1">
              <a:off x="7486214" y="2204203"/>
              <a:ext cx="590472" cy="1502546"/>
            </a:xfrm>
            <a:prstGeom prst="straightConnector1">
              <a:avLst/>
            </a:prstGeom>
            <a:ln w="603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52885" y="816744"/>
              <a:ext cx="228056" cy="359186"/>
            </a:xfrm>
            <a:prstGeom prst="rect">
              <a:avLst/>
            </a:prstGeom>
            <a:noFill/>
          </p:spPr>
          <p:txBody>
            <a:bodyPr wrap="none" rtlCol="0">
              <a:spAutoFit/>
            </a:bodyPr>
            <a:lstStyle/>
            <a:p>
              <a:endParaRPr lang="en-US" sz="1350" b="1" dirty="0"/>
            </a:p>
          </p:txBody>
        </p:sp>
        <p:sp>
          <p:nvSpPr>
            <p:cNvPr id="13" name="TextBox 12"/>
            <p:cNvSpPr txBox="1"/>
            <p:nvPr/>
          </p:nvSpPr>
          <p:spPr>
            <a:xfrm>
              <a:off x="5556463" y="334069"/>
              <a:ext cx="2935189" cy="607853"/>
            </a:xfrm>
            <a:prstGeom prst="rect">
              <a:avLst/>
            </a:prstGeom>
            <a:noFill/>
          </p:spPr>
          <p:txBody>
            <a:bodyPr wrap="none" rtlCol="0">
              <a:spAutoFit/>
            </a:bodyPr>
            <a:lstStyle/>
            <a:p>
              <a:r>
                <a:rPr lang="en-US" sz="1350" b="1" dirty="0"/>
                <a:t>DESIS collection 20190608</a:t>
              </a:r>
            </a:p>
            <a:p>
              <a:endParaRPr lang="en-US" sz="1350" b="1" dirty="0"/>
            </a:p>
          </p:txBody>
        </p:sp>
      </p:grpSp>
      <p:pic>
        <p:nvPicPr>
          <p:cNvPr id="5" name="Picture 4"/>
          <p:cNvPicPr>
            <a:picLocks noChangeAspect="1"/>
          </p:cNvPicPr>
          <p:nvPr/>
        </p:nvPicPr>
        <p:blipFill rotWithShape="1">
          <a:blip r:embed="rId4"/>
          <a:srcRect l="9864" r="9522"/>
          <a:stretch/>
        </p:blipFill>
        <p:spPr>
          <a:xfrm>
            <a:off x="3649981" y="1851843"/>
            <a:ext cx="2377441" cy="3606165"/>
          </a:xfrm>
          <a:prstGeom prst="rect">
            <a:avLst/>
          </a:prstGeom>
        </p:spPr>
      </p:pic>
      <p:sp>
        <p:nvSpPr>
          <p:cNvPr id="14" name="TextBox 13"/>
          <p:cNvSpPr txBox="1"/>
          <p:nvPr/>
        </p:nvSpPr>
        <p:spPr>
          <a:xfrm>
            <a:off x="3928585" y="1323240"/>
            <a:ext cx="1915909" cy="507831"/>
          </a:xfrm>
          <a:prstGeom prst="rect">
            <a:avLst/>
          </a:prstGeom>
          <a:noFill/>
        </p:spPr>
        <p:txBody>
          <a:bodyPr wrap="none" rtlCol="0">
            <a:spAutoFit/>
          </a:bodyPr>
          <a:lstStyle/>
          <a:p>
            <a:r>
              <a:rPr lang="en-US" sz="1350" b="1" dirty="0"/>
              <a:t>Landsat 8 - 20200913</a:t>
            </a:r>
          </a:p>
          <a:p>
            <a:endParaRPr lang="en-US" sz="1350" b="1" dirty="0"/>
          </a:p>
        </p:txBody>
      </p:sp>
      <p:pic>
        <p:nvPicPr>
          <p:cNvPr id="15" name="Picture 14"/>
          <p:cNvPicPr>
            <a:picLocks noChangeAspect="1"/>
          </p:cNvPicPr>
          <p:nvPr/>
        </p:nvPicPr>
        <p:blipFill>
          <a:blip r:embed="rId5"/>
          <a:stretch>
            <a:fillRect/>
          </a:stretch>
        </p:blipFill>
        <p:spPr>
          <a:xfrm>
            <a:off x="6256554" y="1851843"/>
            <a:ext cx="2675370" cy="3606165"/>
          </a:xfrm>
          <a:prstGeom prst="rect">
            <a:avLst/>
          </a:prstGeom>
        </p:spPr>
      </p:pic>
      <p:sp>
        <p:nvSpPr>
          <p:cNvPr id="17" name="TextBox 16"/>
          <p:cNvSpPr txBox="1"/>
          <p:nvPr/>
        </p:nvSpPr>
        <p:spPr>
          <a:xfrm>
            <a:off x="6689185" y="1323239"/>
            <a:ext cx="2044149" cy="715581"/>
          </a:xfrm>
          <a:prstGeom prst="rect">
            <a:avLst/>
          </a:prstGeom>
          <a:noFill/>
        </p:spPr>
        <p:txBody>
          <a:bodyPr wrap="none" rtlCol="0">
            <a:spAutoFit/>
          </a:bodyPr>
          <a:lstStyle/>
          <a:p>
            <a:r>
              <a:rPr lang="en-US" sz="1350" b="1" dirty="0"/>
              <a:t>Sentinel 2A - 20200913</a:t>
            </a:r>
          </a:p>
          <a:p>
            <a:r>
              <a:rPr lang="en-US" sz="1350" b="1" dirty="0"/>
              <a:t> </a:t>
            </a:r>
          </a:p>
          <a:p>
            <a:endParaRPr lang="en-US" sz="1350" b="1" dirty="0"/>
          </a:p>
        </p:txBody>
      </p:sp>
      <p:sp>
        <p:nvSpPr>
          <p:cNvPr id="18" name="TextBox 17"/>
          <p:cNvSpPr txBox="1"/>
          <p:nvPr/>
        </p:nvSpPr>
        <p:spPr>
          <a:xfrm>
            <a:off x="3483179" y="5478778"/>
            <a:ext cx="5250155" cy="369332"/>
          </a:xfrm>
          <a:prstGeom prst="rect">
            <a:avLst/>
          </a:prstGeom>
          <a:noFill/>
        </p:spPr>
        <p:txBody>
          <a:bodyPr wrap="none" rtlCol="0">
            <a:spAutoFit/>
          </a:bodyPr>
          <a:lstStyle/>
          <a:p>
            <a:r>
              <a:rPr lang="en-US" dirty="0"/>
              <a:t>Include ground field spectrometer measurements</a:t>
            </a:r>
          </a:p>
        </p:txBody>
      </p:sp>
    </p:spTree>
    <p:extLst>
      <p:ext uri="{BB962C8B-B14F-4D97-AF65-F5344CB8AC3E}">
        <p14:creationId xmlns:p14="http://schemas.microsoft.com/office/powerpoint/2010/main" val="92840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solidFill>
              </a:rPr>
              <a:t>Radiometric Calibration</a:t>
            </a:r>
          </a:p>
        </p:txBody>
      </p:sp>
      <p:sp>
        <p:nvSpPr>
          <p:cNvPr id="16" name="TextBox 15">
            <a:extLst>
              <a:ext uri="{FF2B5EF4-FFF2-40B4-BE49-F238E27FC236}">
                <a16:creationId xmlns:a16="http://schemas.microsoft.com/office/drawing/2014/main" id="{9CCC7E89-A2E7-4DEE-9675-63C96A7F01B1}"/>
              </a:ext>
            </a:extLst>
          </p:cNvPr>
          <p:cNvSpPr txBox="1"/>
          <p:nvPr/>
        </p:nvSpPr>
        <p:spPr>
          <a:xfrm>
            <a:off x="310931" y="1115445"/>
            <a:ext cx="9055511" cy="2092881"/>
          </a:xfrm>
          <a:prstGeom prst="rect">
            <a:avLst/>
          </a:prstGeom>
          <a:noFill/>
        </p:spPr>
        <p:txBody>
          <a:bodyPr wrap="square" rtlCol="0">
            <a:spAutoFit/>
          </a:bodyPr>
          <a:lstStyle/>
          <a:p>
            <a:r>
              <a:rPr lang="en-US" sz="2800" dirty="0"/>
              <a:t>Radiometric Calibration</a:t>
            </a:r>
          </a:p>
          <a:p>
            <a:pPr marL="342900" indent="-342900">
              <a:buFont typeface="+mj-lt"/>
              <a:buAutoNum type="arabicParenR"/>
            </a:pPr>
            <a:r>
              <a:rPr lang="en-US" sz="2800" dirty="0"/>
              <a:t>	NIST bulb / </a:t>
            </a:r>
            <a:r>
              <a:rPr lang="en-US" sz="2800" dirty="0" err="1"/>
              <a:t>spectralon</a:t>
            </a:r>
            <a:r>
              <a:rPr lang="en-US" sz="2800" dirty="0"/>
              <a:t> panel</a:t>
            </a:r>
          </a:p>
          <a:p>
            <a:pPr marL="342900" indent="-342900">
              <a:buFont typeface="+mj-lt"/>
              <a:buAutoNum type="arabicParenR"/>
            </a:pPr>
            <a:r>
              <a:rPr lang="en-US" sz="2800" dirty="0"/>
              <a:t>	ASD as transfer radiometer</a:t>
            </a:r>
          </a:p>
          <a:p>
            <a:pPr marL="342900" indent="-342900">
              <a:buFont typeface="+mj-lt"/>
              <a:buAutoNum type="arabicParenR"/>
            </a:pPr>
            <a:r>
              <a:rPr lang="en-US" sz="2800" dirty="0"/>
              <a:t>	Integrating sphere</a:t>
            </a:r>
          </a:p>
          <a:p>
            <a:r>
              <a:rPr lang="en-US" dirty="0"/>
              <a:t>	</a:t>
            </a:r>
          </a:p>
        </p:txBody>
      </p:sp>
      <p:pic>
        <p:nvPicPr>
          <p:cNvPr id="19" name="Picture 18" descr="IMG_2050.JPG">
            <a:extLst>
              <a:ext uri="{FF2B5EF4-FFF2-40B4-BE49-F238E27FC236}">
                <a16:creationId xmlns:a16="http://schemas.microsoft.com/office/drawing/2014/main" id="{1FEC784B-CE58-4472-85C8-25DB93011E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6" t="18024" r="176" b="15815"/>
          <a:stretch/>
        </p:blipFill>
        <p:spPr>
          <a:xfrm>
            <a:off x="200722" y="3429000"/>
            <a:ext cx="4128462" cy="2304400"/>
          </a:xfrm>
          <a:prstGeom prst="rect">
            <a:avLst/>
          </a:prstGeom>
        </p:spPr>
      </p:pic>
      <p:pic>
        <p:nvPicPr>
          <p:cNvPr id="20" name="Picture 19" descr="photo.JPG">
            <a:extLst>
              <a:ext uri="{FF2B5EF4-FFF2-40B4-BE49-F238E27FC236}">
                <a16:creationId xmlns:a16="http://schemas.microsoft.com/office/drawing/2014/main" id="{2A3CE82D-9911-4B92-A865-E4E7792219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674" y="3118927"/>
            <a:ext cx="3899395" cy="2924546"/>
          </a:xfrm>
          <a:prstGeom prst="rect">
            <a:avLst/>
          </a:prstGeom>
        </p:spPr>
      </p:pic>
      <p:sp>
        <p:nvSpPr>
          <p:cNvPr id="21" name="TextBox 20">
            <a:extLst>
              <a:ext uri="{FF2B5EF4-FFF2-40B4-BE49-F238E27FC236}">
                <a16:creationId xmlns:a16="http://schemas.microsoft.com/office/drawing/2014/main" id="{46A31861-52E1-4CC1-BF22-0DDC32B17E21}"/>
              </a:ext>
            </a:extLst>
          </p:cNvPr>
          <p:cNvSpPr txBox="1"/>
          <p:nvPr/>
        </p:nvSpPr>
        <p:spPr>
          <a:xfrm>
            <a:off x="6314294" y="1593966"/>
            <a:ext cx="782587" cy="523220"/>
          </a:xfrm>
          <a:prstGeom prst="rect">
            <a:avLst/>
          </a:prstGeom>
          <a:noFill/>
        </p:spPr>
        <p:txBody>
          <a:bodyPr wrap="none" rtlCol="0">
            <a:spAutoFit/>
          </a:bodyPr>
          <a:lstStyle/>
          <a:p>
            <a:r>
              <a:rPr lang="en-US" sz="2800" dirty="0"/>
              <a:t>NIS</a:t>
            </a:r>
          </a:p>
        </p:txBody>
      </p:sp>
      <p:sp>
        <p:nvSpPr>
          <p:cNvPr id="22" name="TextBox 21">
            <a:extLst>
              <a:ext uri="{FF2B5EF4-FFF2-40B4-BE49-F238E27FC236}">
                <a16:creationId xmlns:a16="http://schemas.microsoft.com/office/drawing/2014/main" id="{DB77226D-8BF2-4D6F-A9CC-29C9005D7D1D}"/>
              </a:ext>
            </a:extLst>
          </p:cNvPr>
          <p:cNvSpPr txBox="1"/>
          <p:nvPr/>
        </p:nvSpPr>
        <p:spPr>
          <a:xfrm>
            <a:off x="7187034" y="2044782"/>
            <a:ext cx="1885453" cy="954107"/>
          </a:xfrm>
          <a:prstGeom prst="rect">
            <a:avLst/>
          </a:prstGeom>
          <a:noFill/>
        </p:spPr>
        <p:txBody>
          <a:bodyPr wrap="none" rtlCol="0">
            <a:spAutoFit/>
          </a:bodyPr>
          <a:lstStyle/>
          <a:p>
            <a:r>
              <a:rPr lang="en-US" sz="2800" dirty="0"/>
              <a:t>Integrating</a:t>
            </a:r>
          </a:p>
          <a:p>
            <a:r>
              <a:rPr lang="en-US" sz="2800" dirty="0"/>
              <a:t>Sphere</a:t>
            </a:r>
          </a:p>
        </p:txBody>
      </p:sp>
      <p:cxnSp>
        <p:nvCxnSpPr>
          <p:cNvPr id="23" name="Straight Arrow Connector 22">
            <a:extLst>
              <a:ext uri="{FF2B5EF4-FFF2-40B4-BE49-F238E27FC236}">
                <a16:creationId xmlns:a16="http://schemas.microsoft.com/office/drawing/2014/main" id="{7AC2BEDA-5320-407A-81A3-5622B4AF9A86}"/>
              </a:ext>
            </a:extLst>
          </p:cNvPr>
          <p:cNvCxnSpPr>
            <a:cxnSpLocks/>
            <a:stCxn id="21" idx="2"/>
          </p:cNvCxnSpPr>
          <p:nvPr/>
        </p:nvCxnSpPr>
        <p:spPr>
          <a:xfrm>
            <a:off x="6705588" y="2117186"/>
            <a:ext cx="391293" cy="1763438"/>
          </a:xfrm>
          <a:prstGeom prst="straightConnector1">
            <a:avLst/>
          </a:prstGeom>
          <a:ln w="793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A2604-F445-4D57-B9FA-13FFCB436AD1}"/>
              </a:ext>
            </a:extLst>
          </p:cNvPr>
          <p:cNvCxnSpPr>
            <a:cxnSpLocks/>
          </p:cNvCxnSpPr>
          <p:nvPr/>
        </p:nvCxnSpPr>
        <p:spPr>
          <a:xfrm flipH="1">
            <a:off x="7187035" y="2998889"/>
            <a:ext cx="652272" cy="1970439"/>
          </a:xfrm>
          <a:prstGeom prst="straightConnector1">
            <a:avLst/>
          </a:prstGeom>
          <a:ln w="793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9455DF7-2B5B-48B5-A63A-1D6FE803AA85}"/>
              </a:ext>
            </a:extLst>
          </p:cNvPr>
          <p:cNvSpPr txBox="1"/>
          <p:nvPr/>
        </p:nvSpPr>
        <p:spPr>
          <a:xfrm>
            <a:off x="457200" y="6488668"/>
            <a:ext cx="1206421" cy="369332"/>
          </a:xfrm>
          <a:prstGeom prst="rect">
            <a:avLst/>
          </a:prstGeom>
          <a:noFill/>
        </p:spPr>
        <p:txBody>
          <a:bodyPr wrap="none" rtlCol="0">
            <a:spAutoFit/>
          </a:bodyPr>
          <a:lstStyle/>
          <a:p>
            <a:r>
              <a:rPr lang="en-US" dirty="0"/>
              <a:t>NIST bulb</a:t>
            </a:r>
          </a:p>
        </p:txBody>
      </p:sp>
      <p:sp>
        <p:nvSpPr>
          <p:cNvPr id="27" name="TextBox 26">
            <a:extLst>
              <a:ext uri="{FF2B5EF4-FFF2-40B4-BE49-F238E27FC236}">
                <a16:creationId xmlns:a16="http://schemas.microsoft.com/office/drawing/2014/main" id="{CE45939B-1DD2-469A-8B5B-07370D250C9B}"/>
              </a:ext>
            </a:extLst>
          </p:cNvPr>
          <p:cNvSpPr txBox="1"/>
          <p:nvPr/>
        </p:nvSpPr>
        <p:spPr>
          <a:xfrm>
            <a:off x="2256313" y="6488668"/>
            <a:ext cx="3057247" cy="369332"/>
          </a:xfrm>
          <a:prstGeom prst="rect">
            <a:avLst/>
          </a:prstGeom>
          <a:noFill/>
        </p:spPr>
        <p:txBody>
          <a:bodyPr wrap="none" rtlCol="0">
            <a:spAutoFit/>
          </a:bodyPr>
          <a:lstStyle/>
          <a:p>
            <a:r>
              <a:rPr lang="en-US" dirty="0"/>
              <a:t>Calibrated </a:t>
            </a:r>
            <a:r>
              <a:rPr lang="en-US" dirty="0" err="1"/>
              <a:t>Spectralon</a:t>
            </a:r>
            <a:r>
              <a:rPr lang="en-US" dirty="0"/>
              <a:t> Panel</a:t>
            </a:r>
          </a:p>
        </p:txBody>
      </p:sp>
      <p:cxnSp>
        <p:nvCxnSpPr>
          <p:cNvPr id="28" name="Straight Arrow Connector 27">
            <a:extLst>
              <a:ext uri="{FF2B5EF4-FFF2-40B4-BE49-F238E27FC236}">
                <a16:creationId xmlns:a16="http://schemas.microsoft.com/office/drawing/2014/main" id="{289C81A9-3738-4D52-9E3F-D1B4B2064B51}"/>
              </a:ext>
            </a:extLst>
          </p:cNvPr>
          <p:cNvCxnSpPr>
            <a:cxnSpLocks/>
          </p:cNvCxnSpPr>
          <p:nvPr/>
        </p:nvCxnSpPr>
        <p:spPr>
          <a:xfrm flipV="1">
            <a:off x="1060411" y="4817327"/>
            <a:ext cx="121618" cy="1586035"/>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7E1FB4-CCE4-4880-9350-17FC5D15D89F}"/>
              </a:ext>
            </a:extLst>
          </p:cNvPr>
          <p:cNvCxnSpPr>
            <a:cxnSpLocks/>
          </p:cNvCxnSpPr>
          <p:nvPr/>
        </p:nvCxnSpPr>
        <p:spPr>
          <a:xfrm flipH="1" flipV="1">
            <a:off x="2140145" y="4581200"/>
            <a:ext cx="1722408" cy="1929328"/>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872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4537" y="113404"/>
            <a:ext cx="8229600" cy="781538"/>
          </a:xfrm>
        </p:spPr>
        <p:txBody>
          <a:bodyPr/>
          <a:lstStyle/>
          <a:p>
            <a:r>
              <a:rPr lang="en-US" dirty="0">
                <a:solidFill>
                  <a:schemeClr val="tx2"/>
                </a:solidFill>
              </a:rPr>
              <a:t>Vicarious Calibration</a:t>
            </a:r>
          </a:p>
        </p:txBody>
      </p:sp>
      <p:pic>
        <p:nvPicPr>
          <p:cNvPr id="14" name="Picture 13">
            <a:extLst>
              <a:ext uri="{FF2B5EF4-FFF2-40B4-BE49-F238E27FC236}">
                <a16:creationId xmlns:a16="http://schemas.microsoft.com/office/drawing/2014/main" id="{1560AD3D-E8E7-408D-AFD5-9DB771A65917}"/>
              </a:ext>
            </a:extLst>
          </p:cNvPr>
          <p:cNvPicPr>
            <a:picLocks noChangeAspect="1"/>
          </p:cNvPicPr>
          <p:nvPr/>
        </p:nvPicPr>
        <p:blipFill>
          <a:blip r:embed="rId3"/>
          <a:stretch>
            <a:fillRect/>
          </a:stretch>
        </p:blipFill>
        <p:spPr>
          <a:xfrm>
            <a:off x="0" y="3429000"/>
            <a:ext cx="7314295" cy="2603393"/>
          </a:xfrm>
          <a:prstGeom prst="rect">
            <a:avLst/>
          </a:prstGeom>
        </p:spPr>
      </p:pic>
      <p:sp>
        <p:nvSpPr>
          <p:cNvPr id="2" name="TextBox 1">
            <a:extLst>
              <a:ext uri="{FF2B5EF4-FFF2-40B4-BE49-F238E27FC236}">
                <a16:creationId xmlns:a16="http://schemas.microsoft.com/office/drawing/2014/main" id="{6F4A5D3F-1103-4A55-8972-8760CEA65EFA}"/>
              </a:ext>
            </a:extLst>
          </p:cNvPr>
          <p:cNvSpPr txBox="1"/>
          <p:nvPr/>
        </p:nvSpPr>
        <p:spPr>
          <a:xfrm>
            <a:off x="290838" y="1192475"/>
            <a:ext cx="82296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Performed at Table Mountain, Railroad Valley</a:t>
            </a:r>
          </a:p>
          <a:p>
            <a:pPr marL="285750" indent="-285750">
              <a:buFont typeface="Arial" panose="020B0604020202020204" pitchFamily="34" charset="0"/>
              <a:buChar char="•"/>
            </a:pPr>
            <a:r>
              <a:rPr lang="en-US" sz="2400" dirty="0"/>
              <a:t>Measure calibration tarps, gravel road and vegetation with ASD coincident with overpass</a:t>
            </a:r>
          </a:p>
          <a:p>
            <a:pPr marL="285750" indent="-285750">
              <a:buFont typeface="Arial" panose="020B0604020202020204" pitchFamily="34" charset="0"/>
              <a:buChar char="•"/>
            </a:pPr>
            <a:r>
              <a:rPr lang="en-US" sz="2400" dirty="0"/>
              <a:t>Compare at-sensor radiance observed from NIS against MODTRAN simulation</a:t>
            </a:r>
          </a:p>
        </p:txBody>
      </p:sp>
    </p:spTree>
    <p:extLst>
      <p:ext uri="{BB962C8B-B14F-4D97-AF65-F5344CB8AC3E}">
        <p14:creationId xmlns:p14="http://schemas.microsoft.com/office/powerpoint/2010/main" val="737000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4537" y="113404"/>
            <a:ext cx="8229600" cy="781538"/>
          </a:xfrm>
        </p:spPr>
        <p:txBody>
          <a:bodyPr/>
          <a:lstStyle/>
          <a:p>
            <a:r>
              <a:rPr lang="en-US" dirty="0">
                <a:solidFill>
                  <a:schemeClr val="tx2"/>
                </a:solidFill>
              </a:rPr>
              <a:t>Vicarious Calibration</a:t>
            </a:r>
          </a:p>
        </p:txBody>
      </p:sp>
      <p:pic>
        <p:nvPicPr>
          <p:cNvPr id="5" name="Picture 4">
            <a:extLst>
              <a:ext uri="{FF2B5EF4-FFF2-40B4-BE49-F238E27FC236}">
                <a16:creationId xmlns:a16="http://schemas.microsoft.com/office/drawing/2014/main" id="{DA3624F3-46C3-47AD-9B5D-BD1B12710775}"/>
              </a:ext>
            </a:extLst>
          </p:cNvPr>
          <p:cNvPicPr>
            <a:picLocks noChangeAspect="1"/>
          </p:cNvPicPr>
          <p:nvPr/>
        </p:nvPicPr>
        <p:blipFill>
          <a:blip r:embed="rId3"/>
          <a:stretch>
            <a:fillRect/>
          </a:stretch>
        </p:blipFill>
        <p:spPr>
          <a:xfrm>
            <a:off x="925553" y="1026868"/>
            <a:ext cx="8051180" cy="2942358"/>
          </a:xfrm>
          <a:prstGeom prst="rect">
            <a:avLst/>
          </a:prstGeom>
        </p:spPr>
      </p:pic>
      <p:pic>
        <p:nvPicPr>
          <p:cNvPr id="7" name="Picture 6">
            <a:extLst>
              <a:ext uri="{FF2B5EF4-FFF2-40B4-BE49-F238E27FC236}">
                <a16:creationId xmlns:a16="http://schemas.microsoft.com/office/drawing/2014/main" id="{453277AC-DF3D-4F6B-840A-621267BD6C9C}"/>
              </a:ext>
            </a:extLst>
          </p:cNvPr>
          <p:cNvPicPr>
            <a:picLocks noChangeAspect="1"/>
          </p:cNvPicPr>
          <p:nvPr/>
        </p:nvPicPr>
        <p:blipFill>
          <a:blip r:embed="rId4"/>
          <a:stretch>
            <a:fillRect/>
          </a:stretch>
        </p:blipFill>
        <p:spPr>
          <a:xfrm>
            <a:off x="914401" y="3723904"/>
            <a:ext cx="8071933" cy="3020692"/>
          </a:xfrm>
          <a:prstGeom prst="rect">
            <a:avLst/>
          </a:prstGeom>
        </p:spPr>
      </p:pic>
      <p:sp>
        <p:nvSpPr>
          <p:cNvPr id="8" name="TextBox 7">
            <a:extLst>
              <a:ext uri="{FF2B5EF4-FFF2-40B4-BE49-F238E27FC236}">
                <a16:creationId xmlns:a16="http://schemas.microsoft.com/office/drawing/2014/main" id="{AB1D67A3-9F25-4CF9-AD4B-229B0BB420F4}"/>
              </a:ext>
            </a:extLst>
          </p:cNvPr>
          <p:cNvSpPr txBox="1"/>
          <p:nvPr/>
        </p:nvSpPr>
        <p:spPr>
          <a:xfrm>
            <a:off x="11371" y="1160115"/>
            <a:ext cx="1092600" cy="584775"/>
          </a:xfrm>
          <a:prstGeom prst="rect">
            <a:avLst/>
          </a:prstGeom>
          <a:noFill/>
        </p:spPr>
        <p:txBody>
          <a:bodyPr wrap="square" rtlCol="0">
            <a:spAutoFit/>
          </a:bodyPr>
          <a:lstStyle/>
          <a:p>
            <a:r>
              <a:rPr lang="en-US" sz="3200" dirty="0"/>
              <a:t>48%</a:t>
            </a:r>
          </a:p>
        </p:txBody>
      </p:sp>
      <p:sp>
        <p:nvSpPr>
          <p:cNvPr id="10" name="TextBox 9">
            <a:extLst>
              <a:ext uri="{FF2B5EF4-FFF2-40B4-BE49-F238E27FC236}">
                <a16:creationId xmlns:a16="http://schemas.microsoft.com/office/drawing/2014/main" id="{1A1864CF-AC70-4654-9783-265EFCE73B30}"/>
              </a:ext>
            </a:extLst>
          </p:cNvPr>
          <p:cNvSpPr txBox="1"/>
          <p:nvPr/>
        </p:nvSpPr>
        <p:spPr>
          <a:xfrm>
            <a:off x="11371" y="3808764"/>
            <a:ext cx="1092600" cy="584775"/>
          </a:xfrm>
          <a:prstGeom prst="rect">
            <a:avLst/>
          </a:prstGeom>
          <a:noFill/>
        </p:spPr>
        <p:txBody>
          <a:bodyPr wrap="square" rtlCol="0">
            <a:spAutoFit/>
          </a:bodyPr>
          <a:lstStyle/>
          <a:p>
            <a:r>
              <a:rPr lang="en-US" sz="3200" dirty="0"/>
              <a:t>3%</a:t>
            </a:r>
          </a:p>
        </p:txBody>
      </p:sp>
    </p:spTree>
    <p:extLst>
      <p:ext uri="{BB962C8B-B14F-4D97-AF65-F5344CB8AC3E}">
        <p14:creationId xmlns:p14="http://schemas.microsoft.com/office/powerpoint/2010/main" val="261925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782" y="1165371"/>
            <a:ext cx="4935756" cy="5168522"/>
          </a:xfrm>
        </p:spPr>
        <p:txBody>
          <a:bodyPr>
            <a:normAutofit fontScale="85000" lnSpcReduction="20000"/>
          </a:bodyPr>
          <a:lstStyle/>
          <a:p>
            <a:r>
              <a:rPr lang="en-US" sz="3200" dirty="0"/>
              <a:t>Currently hold ~100s TB of data products, &gt;100 TB intermediate files</a:t>
            </a:r>
          </a:p>
          <a:p>
            <a:r>
              <a:rPr lang="en-US" sz="3200" dirty="0"/>
              <a:t>Anticipate collecting ~ 100 TB per year (raw and processed)</a:t>
            </a:r>
          </a:p>
          <a:p>
            <a:r>
              <a:rPr lang="en-US" sz="3200" dirty="0"/>
              <a:t>At-sensor radiance, waveform LiDAR, reflectance (L1) require majority of the storage space (80%)</a:t>
            </a:r>
          </a:p>
          <a:p>
            <a:r>
              <a:rPr lang="en-US" sz="3200" dirty="0"/>
              <a:t>Getting data to our users</a:t>
            </a:r>
          </a:p>
          <a:p>
            <a:r>
              <a:rPr lang="en-US" sz="3200" dirty="0"/>
              <a:t>Harmonization of data</a:t>
            </a:r>
          </a:p>
          <a:p>
            <a:r>
              <a:rPr lang="en-US" sz="3200" dirty="0"/>
              <a:t>Educating users on data use and uncertainty</a:t>
            </a:r>
          </a:p>
          <a:p>
            <a:endParaRPr lang="en-US" dirty="0"/>
          </a:p>
        </p:txBody>
      </p:sp>
      <p:sp>
        <p:nvSpPr>
          <p:cNvPr id="3" name="Title 2"/>
          <p:cNvSpPr>
            <a:spLocks noGrp="1"/>
          </p:cNvSpPr>
          <p:nvPr>
            <p:ph type="title"/>
          </p:nvPr>
        </p:nvSpPr>
        <p:spPr/>
        <p:txBody>
          <a:bodyPr/>
          <a:lstStyle/>
          <a:p>
            <a:r>
              <a:rPr lang="en-US" dirty="0">
                <a:solidFill>
                  <a:schemeClr val="tx2"/>
                </a:solidFill>
              </a:rPr>
              <a:t>Data Challenges</a:t>
            </a:r>
          </a:p>
        </p:txBody>
      </p:sp>
      <p:pic>
        <p:nvPicPr>
          <p:cNvPr id="8" name="Picture 7"/>
          <p:cNvPicPr>
            <a:picLocks noChangeAspect="1"/>
          </p:cNvPicPr>
          <p:nvPr/>
        </p:nvPicPr>
        <p:blipFill>
          <a:blip r:embed="rId2"/>
          <a:stretch>
            <a:fillRect/>
          </a:stretch>
        </p:blipFill>
        <p:spPr>
          <a:xfrm>
            <a:off x="5205046" y="1309514"/>
            <a:ext cx="3786648" cy="4381816"/>
          </a:xfrm>
          <a:prstGeom prst="rect">
            <a:avLst/>
          </a:prstGeom>
        </p:spPr>
      </p:pic>
    </p:spTree>
    <p:extLst>
      <p:ext uri="{BB962C8B-B14F-4D97-AF65-F5344CB8AC3E}">
        <p14:creationId xmlns:p14="http://schemas.microsoft.com/office/powerpoint/2010/main" val="4233141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solidFill>
              </a:rPr>
              <a:t>AOP as an Assignable Asset</a:t>
            </a:r>
          </a:p>
        </p:txBody>
      </p:sp>
      <p:pic>
        <p:nvPicPr>
          <p:cNvPr id="2" name="Picture 1"/>
          <p:cNvPicPr>
            <a:picLocks noChangeAspect="1"/>
          </p:cNvPicPr>
          <p:nvPr/>
        </p:nvPicPr>
        <p:blipFill>
          <a:blip r:embed="rId2"/>
          <a:stretch>
            <a:fillRect/>
          </a:stretch>
        </p:blipFill>
        <p:spPr>
          <a:xfrm>
            <a:off x="260253" y="1125415"/>
            <a:ext cx="8229600" cy="2887942"/>
          </a:xfrm>
          <a:prstGeom prst="rect">
            <a:avLst/>
          </a:prstGeom>
        </p:spPr>
      </p:pic>
      <p:pic>
        <p:nvPicPr>
          <p:cNvPr id="4" name="Picture 3"/>
          <p:cNvPicPr>
            <a:picLocks noChangeAspect="1"/>
          </p:cNvPicPr>
          <p:nvPr/>
        </p:nvPicPr>
        <p:blipFill>
          <a:blip r:embed="rId3"/>
          <a:stretch>
            <a:fillRect/>
          </a:stretch>
        </p:blipFill>
        <p:spPr>
          <a:xfrm>
            <a:off x="260253" y="4013357"/>
            <a:ext cx="8605398" cy="1990988"/>
          </a:xfrm>
          <a:prstGeom prst="rect">
            <a:avLst/>
          </a:prstGeom>
        </p:spPr>
      </p:pic>
    </p:spTree>
    <p:extLst>
      <p:ext uri="{BB962C8B-B14F-4D97-AF65-F5344CB8AC3E}">
        <p14:creationId xmlns:p14="http://schemas.microsoft.com/office/powerpoint/2010/main" val="3514449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solidFill>
              </a:rPr>
              <a:t>AOP Assignable Asset Research</a:t>
            </a:r>
          </a:p>
        </p:txBody>
      </p:sp>
      <p:pic>
        <p:nvPicPr>
          <p:cNvPr id="5" name="Picture 4"/>
          <p:cNvPicPr>
            <a:picLocks noChangeAspect="1"/>
          </p:cNvPicPr>
          <p:nvPr/>
        </p:nvPicPr>
        <p:blipFill>
          <a:blip r:embed="rId2"/>
          <a:stretch>
            <a:fillRect/>
          </a:stretch>
        </p:blipFill>
        <p:spPr>
          <a:xfrm>
            <a:off x="92395" y="1243519"/>
            <a:ext cx="8460485" cy="2116903"/>
          </a:xfrm>
          <a:prstGeom prst="rect">
            <a:avLst/>
          </a:prstGeom>
        </p:spPr>
      </p:pic>
      <p:pic>
        <p:nvPicPr>
          <p:cNvPr id="6" name="Picture 5"/>
          <p:cNvPicPr>
            <a:picLocks noChangeAspect="1"/>
          </p:cNvPicPr>
          <p:nvPr/>
        </p:nvPicPr>
        <p:blipFill>
          <a:blip r:embed="rId3"/>
          <a:stretch>
            <a:fillRect/>
          </a:stretch>
        </p:blipFill>
        <p:spPr>
          <a:xfrm>
            <a:off x="655320" y="3512822"/>
            <a:ext cx="2001534" cy="2273617"/>
          </a:xfrm>
          <a:prstGeom prst="rect">
            <a:avLst/>
          </a:prstGeom>
        </p:spPr>
      </p:pic>
      <p:pic>
        <p:nvPicPr>
          <p:cNvPr id="7" name="Picture 6"/>
          <p:cNvPicPr>
            <a:picLocks noChangeAspect="1"/>
          </p:cNvPicPr>
          <p:nvPr/>
        </p:nvPicPr>
        <p:blipFill>
          <a:blip r:embed="rId4"/>
          <a:stretch>
            <a:fillRect/>
          </a:stretch>
        </p:blipFill>
        <p:spPr>
          <a:xfrm>
            <a:off x="2862594" y="3512822"/>
            <a:ext cx="2616186" cy="2384105"/>
          </a:xfrm>
          <a:prstGeom prst="rect">
            <a:avLst/>
          </a:prstGeom>
        </p:spPr>
      </p:pic>
      <p:pic>
        <p:nvPicPr>
          <p:cNvPr id="8" name="Picture 7"/>
          <p:cNvPicPr>
            <a:picLocks noChangeAspect="1"/>
          </p:cNvPicPr>
          <p:nvPr/>
        </p:nvPicPr>
        <p:blipFill rotWithShape="1">
          <a:blip r:embed="rId5"/>
          <a:srcRect r="2894"/>
          <a:stretch/>
        </p:blipFill>
        <p:spPr>
          <a:xfrm>
            <a:off x="5760720" y="3512820"/>
            <a:ext cx="2301240" cy="2478086"/>
          </a:xfrm>
          <a:prstGeom prst="rect">
            <a:avLst/>
          </a:prstGeom>
        </p:spPr>
      </p:pic>
    </p:spTree>
    <p:extLst>
      <p:ext uri="{BB962C8B-B14F-4D97-AF65-F5344CB8AC3E}">
        <p14:creationId xmlns:p14="http://schemas.microsoft.com/office/powerpoint/2010/main" val="3169116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80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36D6F7B0-F2CD-7E47-8ADC-5FFE04B522BF}" type="slidenum">
              <a:rPr lang="en-US" smtClean="0"/>
              <a:pPr/>
              <a:t>3</a:t>
            </a:fld>
            <a:endParaRPr lang="en-US"/>
          </a:p>
        </p:txBody>
      </p:sp>
      <p:pic>
        <p:nvPicPr>
          <p:cNvPr id="6" name="Picture 5">
            <a:extLst>
              <a:ext uri="{FF2B5EF4-FFF2-40B4-BE49-F238E27FC236}">
                <a16:creationId xmlns:a16="http://schemas.microsoft.com/office/drawing/2014/main" id="{AA6F27DB-454E-4D48-9B7E-CA07957233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4069"/>
            <a:ext cx="9183021" cy="6372665"/>
          </a:xfrm>
          <a:prstGeom prst="rect">
            <a:avLst/>
          </a:prstGeom>
        </p:spPr>
      </p:pic>
    </p:spTree>
    <p:extLst>
      <p:ext uri="{BB962C8B-B14F-4D97-AF65-F5344CB8AC3E}">
        <p14:creationId xmlns:p14="http://schemas.microsoft.com/office/powerpoint/2010/main" val="108652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1" y="-10915"/>
            <a:ext cx="9239693" cy="4133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a:extLst>
              <a:ext uri="{FF2B5EF4-FFF2-40B4-BE49-F238E27FC236}">
                <a16:creationId xmlns:a16="http://schemas.microsoft.com/office/drawing/2014/main" id="{0A5FBF00-1DC1-4177-9998-CB8A0576DE52}"/>
              </a:ext>
            </a:extLst>
          </p:cNvPr>
          <p:cNvPicPr>
            <a:picLocks noChangeAspect="1"/>
          </p:cNvPicPr>
          <p:nvPr/>
        </p:nvPicPr>
        <p:blipFill>
          <a:blip r:embed="rId4"/>
          <a:stretch>
            <a:fillRect/>
          </a:stretch>
        </p:blipFill>
        <p:spPr>
          <a:xfrm>
            <a:off x="2965508" y="4171947"/>
            <a:ext cx="3202354" cy="1977573"/>
          </a:xfrm>
          <a:prstGeom prst="rect">
            <a:avLst/>
          </a:prstGeom>
        </p:spPr>
      </p:pic>
    </p:spTree>
    <p:extLst>
      <p:ext uri="{BB962C8B-B14F-4D97-AF65-F5344CB8AC3E}">
        <p14:creationId xmlns:p14="http://schemas.microsoft.com/office/powerpoint/2010/main" val="4281595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22521"/>
            <a:ext cx="9144000" cy="6096000"/>
          </a:xfrm>
          <a:prstGeom prst="rect">
            <a:avLst/>
          </a:prstGeom>
        </p:spPr>
      </p:pic>
      <p:sp>
        <p:nvSpPr>
          <p:cNvPr id="3" name="Title 2"/>
          <p:cNvSpPr>
            <a:spLocks noGrp="1"/>
          </p:cNvSpPr>
          <p:nvPr>
            <p:ph type="title"/>
          </p:nvPr>
        </p:nvSpPr>
        <p:spPr>
          <a:xfrm>
            <a:off x="87086" y="237105"/>
            <a:ext cx="9056914" cy="444937"/>
          </a:xfrm>
        </p:spPr>
        <p:txBody>
          <a:bodyPr>
            <a:noAutofit/>
          </a:bodyPr>
          <a:lstStyle/>
          <a:p>
            <a:r>
              <a:rPr lang="en-US" dirty="0">
                <a:solidFill>
                  <a:schemeClr val="accent1"/>
                </a:solidFill>
              </a:rPr>
              <a:t>AOP Payloads – three in total </a:t>
            </a:r>
          </a:p>
        </p:txBody>
      </p:sp>
      <p:sp>
        <p:nvSpPr>
          <p:cNvPr id="2" name="TextBox 1"/>
          <p:cNvSpPr txBox="1"/>
          <p:nvPr/>
        </p:nvSpPr>
        <p:spPr>
          <a:xfrm>
            <a:off x="186238" y="1255927"/>
            <a:ext cx="5046774" cy="461665"/>
          </a:xfrm>
          <a:prstGeom prst="rect">
            <a:avLst/>
          </a:prstGeom>
          <a:solidFill>
            <a:schemeClr val="bg1"/>
          </a:solidFill>
        </p:spPr>
        <p:txBody>
          <a:bodyPr wrap="square" rtlCol="0">
            <a:spAutoFit/>
          </a:bodyPr>
          <a:lstStyle/>
          <a:p>
            <a:r>
              <a:rPr lang="en-US" sz="2400" dirty="0">
                <a:solidFill>
                  <a:srgbClr val="FF0000"/>
                </a:solidFill>
              </a:rPr>
              <a:t>NEON Imaging Spectrometer (NIS)</a:t>
            </a:r>
          </a:p>
        </p:txBody>
      </p:sp>
      <p:cxnSp>
        <p:nvCxnSpPr>
          <p:cNvPr id="5" name="Straight Arrow Connector 4"/>
          <p:cNvCxnSpPr/>
          <p:nvPr/>
        </p:nvCxnSpPr>
        <p:spPr>
          <a:xfrm>
            <a:off x="2709101" y="1717592"/>
            <a:ext cx="474774" cy="259000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00063" y="5739791"/>
            <a:ext cx="2345117" cy="461665"/>
          </a:xfrm>
          <a:prstGeom prst="rect">
            <a:avLst/>
          </a:prstGeom>
          <a:solidFill>
            <a:schemeClr val="bg1"/>
          </a:solidFill>
        </p:spPr>
        <p:txBody>
          <a:bodyPr wrap="square" rtlCol="0">
            <a:spAutoFit/>
          </a:bodyPr>
          <a:lstStyle/>
          <a:p>
            <a:r>
              <a:rPr lang="en-US" sz="2400" dirty="0">
                <a:solidFill>
                  <a:srgbClr val="FF0000"/>
                </a:solidFill>
              </a:rPr>
              <a:t>Lidar / Camera</a:t>
            </a:r>
          </a:p>
        </p:txBody>
      </p:sp>
      <p:cxnSp>
        <p:nvCxnSpPr>
          <p:cNvPr id="9" name="Straight Arrow Connector 8"/>
          <p:cNvCxnSpPr>
            <a:stCxn id="8" idx="0"/>
          </p:cNvCxnSpPr>
          <p:nvPr/>
        </p:nvCxnSpPr>
        <p:spPr>
          <a:xfrm flipH="1" flipV="1">
            <a:off x="5801239" y="4450815"/>
            <a:ext cx="1671383" cy="128897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273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2975" y="311574"/>
            <a:ext cx="8160099" cy="444937"/>
          </a:xfrm>
        </p:spPr>
        <p:txBody>
          <a:bodyPr>
            <a:normAutofit/>
          </a:bodyPr>
          <a:lstStyle/>
          <a:p>
            <a:r>
              <a:rPr lang="en-US" dirty="0">
                <a:solidFill>
                  <a:schemeClr val="accent1"/>
                </a:solidFill>
              </a:rPr>
              <a:t>Waveform LiDAR Sensor</a:t>
            </a:r>
          </a:p>
        </p:txBody>
      </p:sp>
      <p:sp>
        <p:nvSpPr>
          <p:cNvPr id="4" name="Content Placeholder 1"/>
          <p:cNvSpPr>
            <a:spLocks noGrp="1"/>
          </p:cNvSpPr>
          <p:nvPr>
            <p:ph idx="1"/>
          </p:nvPr>
        </p:nvSpPr>
        <p:spPr>
          <a:xfrm>
            <a:off x="211917" y="1109419"/>
            <a:ext cx="3415205" cy="4840444"/>
          </a:xfrm>
        </p:spPr>
        <p:txBody>
          <a:bodyPr>
            <a:normAutofit/>
          </a:bodyPr>
          <a:lstStyle/>
          <a:p>
            <a:r>
              <a:rPr lang="en-US" dirty="0"/>
              <a:t>Active-source instrument</a:t>
            </a:r>
          </a:p>
          <a:p>
            <a:pPr lvl="1"/>
            <a:r>
              <a:rPr lang="en-US" dirty="0"/>
              <a:t>1064 nm</a:t>
            </a:r>
          </a:p>
          <a:p>
            <a:r>
              <a:rPr lang="en-US" dirty="0"/>
              <a:t>Transmits laser pulses at up to 1000 kHz</a:t>
            </a:r>
          </a:p>
          <a:p>
            <a:r>
              <a:rPr lang="en-US" dirty="0"/>
              <a:t>Capable of recording multiple discrete returns per pulse</a:t>
            </a:r>
          </a:p>
          <a:p>
            <a:r>
              <a:rPr lang="en-US" dirty="0"/>
              <a:t>Provides structural information about the landscape </a:t>
            </a:r>
          </a:p>
          <a:p>
            <a:endParaRPr lang="en-US" dirty="0"/>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140" y="1053500"/>
            <a:ext cx="5454860" cy="4540802"/>
          </a:xfrm>
          <a:prstGeom prst="rect">
            <a:avLst/>
          </a:prstGeom>
        </p:spPr>
      </p:pic>
    </p:spTree>
    <p:extLst>
      <p:ext uri="{BB962C8B-B14F-4D97-AF65-F5344CB8AC3E}">
        <p14:creationId xmlns:p14="http://schemas.microsoft.com/office/powerpoint/2010/main" val="1553476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819" y="249631"/>
            <a:ext cx="8160099" cy="444937"/>
          </a:xfrm>
        </p:spPr>
        <p:txBody>
          <a:bodyPr>
            <a:normAutofit/>
          </a:bodyPr>
          <a:lstStyle/>
          <a:p>
            <a:r>
              <a:rPr lang="en-US" sz="2400" dirty="0">
                <a:solidFill>
                  <a:schemeClr val="accent1"/>
                </a:solidFill>
              </a:rPr>
              <a:t>NEON Imaging Spectrometer (NIS)</a:t>
            </a:r>
          </a:p>
        </p:txBody>
      </p:sp>
      <p:sp>
        <p:nvSpPr>
          <p:cNvPr id="4" name="Content Placeholder 1"/>
          <p:cNvSpPr>
            <a:spLocks noGrp="1"/>
          </p:cNvSpPr>
          <p:nvPr>
            <p:ph idx="1"/>
          </p:nvPr>
        </p:nvSpPr>
        <p:spPr>
          <a:xfrm>
            <a:off x="189462" y="1127712"/>
            <a:ext cx="3722138" cy="3920281"/>
          </a:xfrm>
        </p:spPr>
        <p:txBody>
          <a:bodyPr>
            <a:normAutofit/>
          </a:bodyPr>
          <a:lstStyle/>
          <a:p>
            <a:r>
              <a:rPr lang="en-US" dirty="0"/>
              <a:t>Images acquired in pushbroom configuration</a:t>
            </a:r>
          </a:p>
          <a:p>
            <a:pPr lvl="1"/>
            <a:r>
              <a:rPr lang="en-US" dirty="0"/>
              <a:t>34 deg across-track</a:t>
            </a:r>
          </a:p>
          <a:p>
            <a:pPr lvl="1"/>
            <a:r>
              <a:rPr lang="en-US" dirty="0"/>
              <a:t>1 mrad along-track</a:t>
            </a:r>
          </a:p>
          <a:p>
            <a:pPr lvl="1"/>
            <a:r>
              <a:rPr lang="en-US" dirty="0"/>
              <a:t>1000m AGL = 1m</a:t>
            </a:r>
            <a:r>
              <a:rPr lang="en-US" baseline="30000" dirty="0"/>
              <a:t>2</a:t>
            </a:r>
            <a:r>
              <a:rPr lang="en-US" dirty="0"/>
              <a:t> resolution</a:t>
            </a:r>
          </a:p>
          <a:p>
            <a:r>
              <a:rPr lang="en-US" dirty="0"/>
              <a:t>Each 1 mrad pixel imaged light is spread into its component wavelengths 380 - 2510 nm</a:t>
            </a:r>
          </a:p>
          <a:p>
            <a:r>
              <a:rPr lang="en-US" dirty="0"/>
              <a:t>5nm spectral sampling interval with &lt;7.5nm FWHM</a:t>
            </a:r>
          </a:p>
        </p:txBody>
      </p:sp>
      <p:pic>
        <p:nvPicPr>
          <p:cNvPr id="5" name="Picture 4"/>
          <p:cNvPicPr/>
          <p:nvPr/>
        </p:nvPicPr>
        <p:blipFill>
          <a:blip r:embed="rId3" cstate="print">
            <a:extLst>
              <a:ext uri="{28A0092B-C50C-407E-A947-70E740481C1C}">
                <a14:useLocalDpi xmlns:a14="http://schemas.microsoft.com/office/drawing/2010/main"/>
              </a:ext>
            </a:extLst>
          </a:blip>
          <a:stretch>
            <a:fillRect/>
          </a:stretch>
        </p:blipFill>
        <p:spPr>
          <a:xfrm>
            <a:off x="4096633" y="1296145"/>
            <a:ext cx="4736963" cy="4266457"/>
          </a:xfrm>
          <a:prstGeom prst="rect">
            <a:avLst/>
          </a:prstGeom>
        </p:spPr>
      </p:pic>
    </p:spTree>
    <p:extLst>
      <p:ext uri="{BB962C8B-B14F-4D97-AF65-F5344CB8AC3E}">
        <p14:creationId xmlns:p14="http://schemas.microsoft.com/office/powerpoint/2010/main" val="211842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090" y="237105"/>
            <a:ext cx="8160099" cy="444937"/>
          </a:xfrm>
        </p:spPr>
        <p:txBody>
          <a:bodyPr>
            <a:normAutofit/>
          </a:bodyPr>
          <a:lstStyle/>
          <a:p>
            <a:r>
              <a:rPr lang="en-US" dirty="0">
                <a:solidFill>
                  <a:schemeClr val="accent1"/>
                </a:solidFill>
              </a:rPr>
              <a:t>Digital Camera Sensor</a:t>
            </a:r>
          </a:p>
        </p:txBody>
      </p:sp>
      <p:sp>
        <p:nvSpPr>
          <p:cNvPr id="4" name="Content Placeholder 1"/>
          <p:cNvSpPr>
            <a:spLocks noGrp="1"/>
          </p:cNvSpPr>
          <p:nvPr>
            <p:ph idx="1"/>
          </p:nvPr>
        </p:nvSpPr>
        <p:spPr>
          <a:xfrm>
            <a:off x="132080" y="1008290"/>
            <a:ext cx="6502400" cy="4525963"/>
          </a:xfrm>
        </p:spPr>
        <p:txBody>
          <a:bodyPr>
            <a:normAutofit/>
          </a:bodyPr>
          <a:lstStyle/>
          <a:p>
            <a:r>
              <a:rPr lang="en-US" dirty="0"/>
              <a:t>Commercial instrument delivered with </a:t>
            </a:r>
            <a:r>
              <a:rPr lang="en-US" dirty="0" err="1"/>
              <a:t>Optech</a:t>
            </a:r>
            <a:r>
              <a:rPr lang="en-US" dirty="0"/>
              <a:t> or </a:t>
            </a:r>
            <a:r>
              <a:rPr lang="en-US" dirty="0" err="1"/>
              <a:t>Riegl</a:t>
            </a:r>
            <a:r>
              <a:rPr lang="en-US" dirty="0"/>
              <a:t> </a:t>
            </a:r>
            <a:r>
              <a:rPr lang="en-US" dirty="0" err="1"/>
              <a:t>lidar</a:t>
            </a:r>
            <a:r>
              <a:rPr lang="en-US" dirty="0"/>
              <a:t> system:  </a:t>
            </a:r>
            <a:r>
              <a:rPr lang="en-US" dirty="0" err="1"/>
              <a:t>DiMAC</a:t>
            </a:r>
            <a:r>
              <a:rPr lang="en-US" dirty="0"/>
              <a:t> D-8900 or </a:t>
            </a:r>
            <a:r>
              <a:rPr lang="en-US" dirty="0" err="1"/>
              <a:t>PhaseOne</a:t>
            </a:r>
            <a:r>
              <a:rPr lang="en-US" dirty="0"/>
              <a:t> </a:t>
            </a:r>
            <a:r>
              <a:rPr lang="en-US" dirty="0" err="1"/>
              <a:t>iXA</a:t>
            </a:r>
            <a:r>
              <a:rPr lang="en-US" dirty="0"/>
              <a:t> </a:t>
            </a:r>
          </a:p>
          <a:p>
            <a:r>
              <a:rPr lang="en-US" dirty="0"/>
              <a:t>Purpose</a:t>
            </a:r>
          </a:p>
          <a:p>
            <a:pPr lvl="1"/>
            <a:r>
              <a:rPr lang="en-US" dirty="0"/>
              <a:t>Context for lidar and spectrometer</a:t>
            </a:r>
          </a:p>
          <a:p>
            <a:pPr lvl="1"/>
            <a:r>
              <a:rPr lang="en-US" dirty="0"/>
              <a:t>Provides sub-meter sampling of scene @ 1000 m AGL</a:t>
            </a:r>
          </a:p>
          <a:p>
            <a:pPr lvl="1"/>
            <a:r>
              <a:rPr lang="en-US" dirty="0"/>
              <a:t>High spatial accuracy</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60167" y="1006961"/>
            <a:ext cx="2312717" cy="2194813"/>
          </a:xfrm>
          <a:prstGeom prst="rect">
            <a:avLst/>
          </a:prstGeom>
          <a:noFill/>
          <a:ln w="9525">
            <a:noFill/>
            <a:miter lim="800000"/>
            <a:headEnd/>
            <a:tailEnd/>
          </a:ln>
        </p:spPr>
      </p:pic>
      <p:pic>
        <p:nvPicPr>
          <p:cNvPr id="7"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518" y="3593973"/>
            <a:ext cx="2765356" cy="2447395"/>
          </a:xfrm>
          <a:prstGeom prst="rect">
            <a:avLst/>
          </a:prstGeom>
          <a:ln>
            <a:solidFill>
              <a:srgbClr val="0070C0"/>
            </a:solidFill>
          </a:ln>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8315" y="3593974"/>
            <a:ext cx="2581739" cy="2447395"/>
          </a:xfrm>
          <a:prstGeom prst="rect">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10491" y="3593973"/>
            <a:ext cx="2714211" cy="2447395"/>
          </a:xfrm>
          <a:prstGeom prst="rect">
            <a:avLst/>
          </a:prstGeom>
        </p:spPr>
      </p:pic>
    </p:spTree>
    <p:extLst>
      <p:ext uri="{BB962C8B-B14F-4D97-AF65-F5344CB8AC3E}">
        <p14:creationId xmlns:p14="http://schemas.microsoft.com/office/powerpoint/2010/main" val="84643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84733" y="101196"/>
            <a:ext cx="7260116" cy="646331"/>
          </a:xfrm>
          <a:prstGeom prst="rect">
            <a:avLst/>
          </a:prstGeom>
          <a:noFill/>
        </p:spPr>
        <p:txBody>
          <a:bodyPr wrap="square" rtlCol="0">
            <a:spAutoFit/>
          </a:bodyPr>
          <a:lstStyle/>
          <a:p>
            <a:r>
              <a:rPr lang="en-US" sz="3600" dirty="0"/>
              <a:t>2013 – 2020 AOP collections</a:t>
            </a:r>
          </a:p>
        </p:txBody>
      </p:sp>
      <p:pic>
        <p:nvPicPr>
          <p:cNvPr id="5" name="Picture 4" descr="Map&#10;&#10;Description automatically generated">
            <a:extLst>
              <a:ext uri="{FF2B5EF4-FFF2-40B4-BE49-F238E27FC236}">
                <a16:creationId xmlns:a16="http://schemas.microsoft.com/office/drawing/2014/main" id="{C9539FF4-5FD4-4223-B602-5D666242AF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4829"/>
            <a:ext cx="9144000" cy="4568342"/>
          </a:xfrm>
          <a:prstGeom prst="rect">
            <a:avLst/>
          </a:prstGeom>
        </p:spPr>
      </p:pic>
    </p:spTree>
    <p:extLst>
      <p:ext uri="{BB962C8B-B14F-4D97-AF65-F5344CB8AC3E}">
        <p14:creationId xmlns:p14="http://schemas.microsoft.com/office/powerpoint/2010/main" val="9916214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D31B0375F77C44B410EA657D149E99" ma:contentTypeVersion="13" ma:contentTypeDescription="Create a new document." ma:contentTypeScope="" ma:versionID="5b0f845e07743de3ea53729e4e9fb4a0">
  <xsd:schema xmlns:xsd="http://www.w3.org/2001/XMLSchema" xmlns:xs="http://www.w3.org/2001/XMLSchema" xmlns:p="http://schemas.microsoft.com/office/2006/metadata/properties" xmlns:ns2="d9a32810-bc5f-4e73-af19-396ca8a65827" xmlns:ns3="c1142340-1cb4-46e9-8a36-7d2311fb2aed" targetNamespace="http://schemas.microsoft.com/office/2006/metadata/properties" ma:root="true" ma:fieldsID="50db8112c2963d8a39bc36e554e0b339" ns2:_="" ns3:_="">
    <xsd:import namespace="d9a32810-bc5f-4e73-af19-396ca8a65827"/>
    <xsd:import namespace="c1142340-1cb4-46e9-8a36-7d2311fb2ae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a32810-bc5f-4e73-af19-396ca8a658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142340-1cb4-46e9-8a36-7d2311fb2ae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753AC7-0472-476E-9F93-82419FB5703C}">
  <ds:schemaRefs>
    <ds:schemaRef ds:uri="http://schemas.microsoft.com/office/2006/metadata/properties"/>
    <ds:schemaRef ds:uri="http://purl.org/dc/terms/"/>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infopath/2007/PartnerControls"/>
    <ds:schemaRef ds:uri="http://www.w3.org/XML/1998/namespace"/>
    <ds:schemaRef ds:uri="d9a32810-bc5f-4e73-af19-396ca8a65827"/>
  </ds:schemaRefs>
</ds:datastoreItem>
</file>

<file path=customXml/itemProps2.xml><?xml version="1.0" encoding="utf-8"?>
<ds:datastoreItem xmlns:ds="http://schemas.openxmlformats.org/officeDocument/2006/customXml" ds:itemID="{E3D73538-FF87-4FF1-9850-4E74DADC4A38}">
  <ds:schemaRefs>
    <ds:schemaRef ds:uri="http://schemas.microsoft.com/sharepoint/v3/contenttype/forms"/>
  </ds:schemaRefs>
</ds:datastoreItem>
</file>

<file path=customXml/itemProps3.xml><?xml version="1.0" encoding="utf-8"?>
<ds:datastoreItem xmlns:ds="http://schemas.openxmlformats.org/officeDocument/2006/customXml" ds:itemID="{9BC6438B-AD19-4E89-B325-F75EB9475F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a32810-bc5f-4e73-af19-396ca8a65827"/>
    <ds:schemaRef ds:uri="c1142340-1cb4-46e9-8a36-7d2311fb2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14480</TotalTime>
  <Words>815</Words>
  <Application>Microsoft Office PowerPoint</Application>
  <PresentationFormat>On-screen Show (4:3)</PresentationFormat>
  <Paragraphs>174</Paragraphs>
  <Slides>29</Slides>
  <Notes>20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Arial</vt:lpstr>
      <vt:lpstr>Calibri</vt:lpstr>
      <vt:lpstr>Times New Roman</vt:lpstr>
      <vt:lpstr>Wingdings</vt:lpstr>
      <vt:lpstr>Default Theme</vt:lpstr>
      <vt:lpstr>think-cell Slide</vt:lpstr>
      <vt:lpstr>Overview of NEON’s Airborne Observation Platform CEOS WGCV Land Product Validation Plenary</vt:lpstr>
      <vt:lpstr>Airborne Observation Platform (AOP)</vt:lpstr>
      <vt:lpstr>PowerPoint Presentation</vt:lpstr>
      <vt:lpstr>PowerPoint Presentation</vt:lpstr>
      <vt:lpstr>AOP Payloads – three in total </vt:lpstr>
      <vt:lpstr>Waveform LiDAR Sensor</vt:lpstr>
      <vt:lpstr>NEON Imaging Spectrometer (NIS)</vt:lpstr>
      <vt:lpstr>Digital Camera Sensor</vt:lpstr>
      <vt:lpstr>PowerPoint Presentation</vt:lpstr>
      <vt:lpstr>PowerPoint Presentation</vt:lpstr>
      <vt:lpstr>AOP Sampling Collection Requirements</vt:lpstr>
      <vt:lpstr>PowerPoint Presentation</vt:lpstr>
      <vt:lpstr>PowerPoint Presentation</vt:lpstr>
      <vt:lpstr>PowerPoint Presentation</vt:lpstr>
      <vt:lpstr>NEON AOP data products</vt:lpstr>
      <vt:lpstr>PowerPoint Presentation</vt:lpstr>
      <vt:lpstr>PowerPoint Presentation</vt:lpstr>
      <vt:lpstr>PowerPoint Presentation</vt:lpstr>
      <vt:lpstr>PowerPoint Presentation</vt:lpstr>
      <vt:lpstr>PowerPoint Presentation</vt:lpstr>
      <vt:lpstr>PowerPoint Presentation</vt:lpstr>
      <vt:lpstr>Data Interoperability with EOS</vt:lpstr>
      <vt:lpstr>Radiometric Calibration</vt:lpstr>
      <vt:lpstr>Vicarious Calibration</vt:lpstr>
      <vt:lpstr>Vicarious Calibration</vt:lpstr>
      <vt:lpstr>Data Challenges</vt:lpstr>
      <vt:lpstr>AOP as an Assignable Asset</vt:lpstr>
      <vt:lpstr>AOP Assignable Asset Research</vt:lpstr>
      <vt:lpstr>PowerPoint Presentation</vt:lpstr>
    </vt:vector>
  </TitlesOfParts>
  <Company>Battelle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of Presentation</dc:title>
  <dc:creator>www.wizkit.com</dc:creator>
  <cp:lastModifiedBy>Tristan Goulden (NoExport)</cp:lastModifiedBy>
  <cp:revision>270</cp:revision>
  <dcterms:created xsi:type="dcterms:W3CDTF">2014-03-04T19:43:17Z</dcterms:created>
  <dcterms:modified xsi:type="dcterms:W3CDTF">2021-05-25T21:39:35Z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Onscreen</vt:lpwstr>
  </property>
  <property fmtid="{D5CDD505-2E9C-101B-9397-08002B2CF9AE}" pid="3" name="WizKit Template Version">
    <vt:i4>5</vt:i4>
  </property>
  <property fmtid="{D5CDD505-2E9C-101B-9397-08002B2CF9AE}" pid="4" name="ContentTypeId">
    <vt:lpwstr>0x010100C5D31B0375F77C44B410EA657D149E99</vt:lpwstr>
  </property>
</Properties>
</file>