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425" r:id="rId2"/>
    <p:sldId id="532" r:id="rId3"/>
    <p:sldId id="493" r:id="rId4"/>
    <p:sldId id="514" r:id="rId5"/>
    <p:sldId id="515" r:id="rId6"/>
    <p:sldId id="521" r:id="rId7"/>
    <p:sldId id="522" r:id="rId8"/>
    <p:sldId id="523" r:id="rId9"/>
    <p:sldId id="524" r:id="rId10"/>
    <p:sldId id="525" r:id="rId11"/>
    <p:sldId id="526" r:id="rId12"/>
    <p:sldId id="527" r:id="rId13"/>
    <p:sldId id="528" r:id="rId14"/>
    <p:sldId id="529" r:id="rId15"/>
    <p:sldId id="530" r:id="rId16"/>
    <p:sldId id="491" r:id="rId17"/>
    <p:sldId id="531" r:id="rId18"/>
  </p:sldIdLst>
  <p:sldSz cx="9144000" cy="6858000" type="screen4x3"/>
  <p:notesSz cx="6934200" cy="9220200"/>
  <p:embeddedFontLst>
    <p:embeddedFont>
      <p:font typeface="Cambria Math" panose="02040503050406030204" pitchFamily="18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Questrial" panose="02000000000000000000"/>
      <p:regular r:id="rId23"/>
    </p:embeddedFon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7" autoAdjust="0"/>
    <p:restoredTop sz="91589" autoAdjust="0"/>
  </p:normalViewPr>
  <p:slideViewPr>
    <p:cSldViewPr>
      <p:cViewPr varScale="1">
        <p:scale>
          <a:sx n="67" d="100"/>
          <a:sy n="67" d="100"/>
        </p:scale>
        <p:origin x="73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008" y="4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183" y="0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r">
              <a:defRPr sz="1200"/>
            </a:lvl1pPr>
          </a:lstStyle>
          <a:p>
            <a:fld id="{7EBA6011-D5A5-40A0-9816-BFBBCCF49726}" type="datetimeFigureOut">
              <a:rPr lang="en-US" smtClean="0"/>
              <a:pPr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57301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183" y="8757301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r">
              <a:defRPr sz="1200"/>
            </a:lvl1pPr>
          </a:lstStyle>
          <a:p>
            <a:fld id="{0A449434-C1C9-452B-B57D-20BDB57FE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0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1" tIns="46151" rIns="92301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1" tIns="46151" rIns="92301" bIns="46151" rtlCol="0"/>
          <a:lstStyle>
            <a:lvl1pPr algn="r">
              <a:defRPr sz="1200"/>
            </a:lvl1pPr>
          </a:lstStyle>
          <a:p>
            <a:fld id="{72B6586B-7F00-4A07-9179-BDE2E7749057}" type="datetimeFigureOut">
              <a:rPr lang="en-US" smtClean="0"/>
              <a:pPr/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0563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1" tIns="46151" rIns="92301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1" tIns="46151" rIns="92301" bIns="461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1" tIns="46151" rIns="92301" bIns="4615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1" tIns="46151" rIns="92301" bIns="46151" rtlCol="0" anchor="b"/>
          <a:lstStyle>
            <a:lvl1pPr algn="r">
              <a:defRPr sz="1200"/>
            </a:lvl1pPr>
          </a:lstStyle>
          <a:p>
            <a:fld id="{0D06836A-E74D-4296-99F3-8D1D9C87C1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4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NESDIS Ground Enterprise Architecture Services (GEARS)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6836A-E74D-4296-99F3-8D1D9C87C1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55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 input bands: I1, I2, M3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6836A-E74D-4296-99F3-8D1D9C87C1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17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9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BBF58D-16B4-4879-A699-C244BCE64BA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CC2C9-ED62-471A-9506-D5042C4D22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5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238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6542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9B105-4ECB-2A49-9991-0842309599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2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9B105-4ECB-2A49-9991-0842309599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7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9B105-4ECB-2A49-9991-0842309599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82" y="1898850"/>
            <a:ext cx="8686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82" y="1953714"/>
            <a:ext cx="8686800" cy="45719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7282" y="1956254"/>
            <a:ext cx="5943600" cy="109174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3200" b="0" cap="all">
                <a:solidFill>
                  <a:srgbClr val="0594C9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747282" y="1587954"/>
            <a:ext cx="5943600" cy="3683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4082" y="1357122"/>
            <a:ext cx="1066800" cy="230832"/>
          </a:xfrm>
          <a:prstGeom prst="rect">
            <a:avLst/>
          </a:prstGeom>
        </p:spPr>
        <p:txBody>
          <a:bodyPr/>
          <a:lstStyle>
            <a:lvl1pPr algn="r">
              <a:defRPr sz="900" b="0" kern="1400" spc="5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91553657-B2F3-4744-80D5-EA92FFAA43F2}" type="datetimeFigureOut">
              <a:rPr lang="en-US" smtClean="0"/>
              <a:pPr/>
              <a:t>12/11/2018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7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0080"/>
            <a:ext cx="8686800" cy="45719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6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438400"/>
            <a:ext cx="1752600" cy="1752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605338"/>
            <a:ext cx="5486400" cy="17954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0"/>
          </p:nvPr>
        </p:nvSpPr>
        <p:spPr>
          <a:xfrm>
            <a:off x="1828800" y="1219200"/>
            <a:ext cx="5486400" cy="80486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3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25240"/>
            <a:ext cx="7239000" cy="8653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6B2AC6-4ABC-4835-B768-3D21B88220B5}" type="datetimeFigureOut">
              <a:rPr lang="en-US" smtClean="0"/>
              <a:pPr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6388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3153DF-B489-4E5C-8D31-AE6AAEE48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638" y="274638"/>
            <a:ext cx="7414724" cy="496433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defRPr sz="2400" b="1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5" y="1119481"/>
            <a:ext cx="8599716" cy="54280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rgbClr val="0000FF"/>
              </a:buClr>
              <a:buSzPct val="125000"/>
              <a:buFont typeface="Lucida Grande"/>
              <a:buChar char="●"/>
              <a:defRPr sz="2000" b="1">
                <a:latin typeface="Helvetica"/>
                <a:cs typeface="Helvetica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800">
                <a:latin typeface="Helvetica"/>
                <a:cs typeface="Helvetica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600">
                <a:latin typeface="Helvetica"/>
                <a:cs typeface="Helvetica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600">
                <a:latin typeface="Helvetica"/>
                <a:cs typeface="Helvetica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defRPr sz="1600"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43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635C-DE8E-43E4-9D1B-1584C6495480}" type="datetime1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NOAA-20 VI &amp; GVF Beta Maturity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1601-AB78-4C79-B88F-EE1C12523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46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799B-8A02-448D-A6A4-91078FD81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r>
              <a:rPr lang="en-US" smtClean="0"/>
              <a:t>V10 July 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56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239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  <a:defRPr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216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BD0D9"/>
              </a:buClr>
              <a:buSzPts val="304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97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987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3906862" y="6372226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04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53698"/>
            <a:ext cx="8686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2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8686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8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686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4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" y="76200"/>
            <a:ext cx="781050" cy="78105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Questrial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0080"/>
            <a:ext cx="8686800" cy="45719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781050" cy="7810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320040"/>
            <a:ext cx="7391400" cy="4016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63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3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7168"/>
            <a:ext cx="8686800" cy="230832"/>
          </a:xfrm>
          <a:prstGeom prst="rect">
            <a:avLst/>
          </a:prstGeom>
          <a:solidFill>
            <a:srgbClr val="0594C9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86799" y="6627168"/>
            <a:ext cx="457201" cy="2308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4DB7EEFB-DC97-42DD-BFAE-B03C0AA10059}" type="slidenum">
              <a:rPr lang="en-US" sz="1000" b="0" smtClean="0">
                <a:solidFill>
                  <a:srgbClr val="0594C9"/>
                </a:solidFill>
                <a:latin typeface="+mj-lt"/>
                <a:cs typeface="Times New Roman" panose="02020603050405020304" pitchFamily="18" charset="0"/>
              </a:rPr>
              <a:pPr algn="ctr"/>
              <a:t>‹#›</a:t>
            </a:fld>
            <a:endParaRPr lang="en-US" sz="1000" b="0" dirty="0">
              <a:solidFill>
                <a:srgbClr val="0594C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6627168"/>
            <a:ext cx="8686799" cy="2308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CEOS LPV VI Group Workshop, Washington</a:t>
            </a:r>
            <a:r>
              <a:rPr lang="en-US" sz="900" b="1" baseline="0" dirty="0" smtClean="0">
                <a:solidFill>
                  <a:schemeClr val="bg1"/>
                </a:solidFill>
              </a:rPr>
              <a:t> D.C., December 2018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0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14" r:id="rId12"/>
    <p:sldLayoutId id="2147483715" r:id="rId13"/>
    <p:sldLayoutId id="2147483716" r:id="rId14"/>
    <p:sldLayoutId id="2147483718" r:id="rId15"/>
    <p:sldLayoutId id="2147483719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star.nesdis.noaa.gov/smcd/viirs_vi_web/landwatch/index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jpss/vi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ou.class.noaa.gov/saa/products/search?sub_id=0&amp;datatype_family=JPSS_NGRN" TargetMode="External"/><Relationship Id="rId4" Type="http://schemas.openxmlformats.org/officeDocument/2006/relationships/hyperlink" Target="https://www.star.nesdis.noaa.gov/jpss/gvf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0"/>
            <a:ext cx="7086600" cy="1091746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latin typeface="Arial Black" pitchFamily="34" charset="0"/>
                <a:ea typeface="ＭＳ Ｐゴシック" pitchFamily="34" charset="-128"/>
              </a:rPr>
              <a:t>JPSS VI &amp; GVF Products at NOAA 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8079241" cy="23372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  <a:p>
            <a:pPr algn="ctr">
              <a:lnSpc>
                <a:spcPct val="90000"/>
              </a:lnSpc>
            </a:pPr>
            <a:r>
              <a:rPr lang="en-US" sz="1800" b="0" dirty="0" smtClean="0">
                <a:ea typeface="ＭＳ Ｐゴシック" pitchFamily="34" charset="-128"/>
              </a:rPr>
              <a:t>Yunyue YU</a:t>
            </a: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1</a:t>
            </a:r>
            <a:r>
              <a:rPr lang="en-US" sz="1800" b="0" dirty="0" smtClean="0">
                <a:ea typeface="ＭＳ Ｐゴシック" pitchFamily="34" charset="-128"/>
              </a:rPr>
              <a:t>, Feng Zhao</a:t>
            </a: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1800" b="0" dirty="0" smtClean="0">
                <a:ea typeface="ＭＳ Ｐゴシック" pitchFamily="34" charset="-128"/>
              </a:rPr>
              <a:t>, </a:t>
            </a:r>
            <a:r>
              <a:rPr lang="en-US" sz="1800" b="0" dirty="0" err="1" smtClean="0">
                <a:ea typeface="ＭＳ Ｐゴシック" pitchFamily="34" charset="-128"/>
              </a:rPr>
              <a:t>Zhangyan</a:t>
            </a:r>
            <a:r>
              <a:rPr lang="en-US" sz="1800" b="0" dirty="0" smtClean="0">
                <a:ea typeface="ＭＳ Ｐゴシック" pitchFamily="34" charset="-128"/>
              </a:rPr>
              <a:t> Jiang</a:t>
            </a: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1800" b="0" dirty="0" smtClean="0">
                <a:ea typeface="ＭＳ Ｐゴシック" pitchFamily="34" charset="-128"/>
              </a:rPr>
              <a:t>, </a:t>
            </a:r>
            <a:r>
              <a:rPr lang="en-US" sz="1800" b="0" dirty="0" err="1" smtClean="0">
                <a:ea typeface="ＭＳ Ｐゴシック" pitchFamily="34" charset="-128"/>
              </a:rPr>
              <a:t>Mingshi</a:t>
            </a:r>
            <a:r>
              <a:rPr lang="en-US" sz="1800" b="0" dirty="0" smtClean="0">
                <a:ea typeface="ＭＳ Ｐゴシック" pitchFamily="34" charset="-128"/>
              </a:rPr>
              <a:t> Chen</a:t>
            </a:r>
            <a:r>
              <a:rPr lang="en-US" sz="1800" b="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1800" b="0" dirty="0" smtClean="0">
                <a:ea typeface="ＭＳ Ｐゴシック" pitchFamily="34" charset="-128"/>
              </a:rPr>
              <a:t>, </a:t>
            </a:r>
            <a:r>
              <a:rPr lang="en-US" sz="1800" b="0" dirty="0" err="1" smtClean="0">
                <a:ea typeface="ＭＳ Ｐゴシック" pitchFamily="34" charset="-128"/>
              </a:rPr>
              <a:t>Yuxiang</a:t>
            </a:r>
            <a:r>
              <a:rPr lang="en-US" sz="1800" b="0" dirty="0" smtClean="0">
                <a:ea typeface="ＭＳ Ｐゴシック" pitchFamily="34" charset="-128"/>
              </a:rPr>
              <a:t> He</a:t>
            </a: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1800" b="0" dirty="0" smtClean="0">
                <a:ea typeface="ＭＳ Ｐゴシック" pitchFamily="34" charset="-128"/>
              </a:rPr>
              <a:t>, </a:t>
            </a:r>
            <a:r>
              <a:rPr lang="en-US" sz="1800" b="0" dirty="0" err="1" smtClean="0">
                <a:ea typeface="ＭＳ Ｐゴシック" pitchFamily="34" charset="-128"/>
              </a:rPr>
              <a:t>Tomoaki</a:t>
            </a:r>
            <a:r>
              <a:rPr lang="en-US" sz="1800" b="0" dirty="0" smtClean="0">
                <a:ea typeface="ＭＳ Ｐゴシック" pitchFamily="34" charset="-128"/>
              </a:rPr>
              <a:t> Miura</a:t>
            </a: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3</a:t>
            </a:r>
          </a:p>
          <a:p>
            <a:pPr algn="ctr">
              <a:lnSpc>
                <a:spcPct val="90000"/>
              </a:lnSpc>
            </a:pPr>
            <a:endParaRPr lang="en-US" sz="1800" b="0" dirty="0">
              <a:ea typeface="ＭＳ Ｐゴシック" pitchFamily="34" charset="-128"/>
            </a:endParaRPr>
          </a:p>
          <a:p>
            <a:pPr algn="ctr">
              <a:lnSpc>
                <a:spcPct val="90000"/>
              </a:lnSpc>
            </a:pP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1</a:t>
            </a:r>
            <a:r>
              <a:rPr lang="en-US" sz="1800" b="0" dirty="0" smtClean="0">
                <a:ea typeface="ＭＳ Ｐゴシック" pitchFamily="34" charset="-128"/>
              </a:rPr>
              <a:t> NOAA/NESDIS/STAR</a:t>
            </a:r>
          </a:p>
          <a:p>
            <a:pPr algn="ctr">
              <a:lnSpc>
                <a:spcPct val="90000"/>
              </a:lnSpc>
            </a:pP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2</a:t>
            </a:r>
            <a:r>
              <a:rPr lang="en-US" sz="1800" b="0" dirty="0" smtClean="0">
                <a:ea typeface="ＭＳ Ｐゴシック" pitchFamily="34" charset="-128"/>
              </a:rPr>
              <a:t> I.M. System Group, STAR affiliated</a:t>
            </a:r>
          </a:p>
          <a:p>
            <a:pPr algn="ctr">
              <a:lnSpc>
                <a:spcPct val="90000"/>
              </a:lnSpc>
            </a:pPr>
            <a:r>
              <a:rPr lang="en-US" sz="1800" baseline="30000" dirty="0" smtClean="0">
                <a:solidFill>
                  <a:srgbClr val="0070C0"/>
                </a:solidFill>
                <a:ea typeface="ＭＳ Ｐゴシック" pitchFamily="34" charset="-128"/>
              </a:rPr>
              <a:t>3</a:t>
            </a:r>
            <a:r>
              <a:rPr lang="en-US" sz="1800" b="0" dirty="0" smtClean="0">
                <a:ea typeface="ＭＳ Ｐゴシック" pitchFamily="34" charset="-128"/>
              </a:rPr>
              <a:t> Univ. of Hawaii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000"/>
            <a:ext cx="9156701" cy="342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86605" y="5959833"/>
            <a:ext cx="1138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TOA NDVI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16069" y="-161819"/>
            <a:ext cx="9144000" cy="97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Overview </a:t>
            </a:r>
            <a:r>
              <a:rPr lang="en-US" sz="3200" b="1" dirty="0"/>
              <a:t>―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/>
              <a:t>S-NPP </a:t>
            </a:r>
            <a:r>
              <a:rPr lang="en-US" sz="3200" b="1" dirty="0" smtClean="0">
                <a:latin typeface="+mn-lt"/>
              </a:rPr>
              <a:t>GVF</a:t>
            </a:r>
          </a:p>
        </p:txBody>
      </p:sp>
      <p:sp>
        <p:nvSpPr>
          <p:cNvPr id="9" name="Shape 1411"/>
          <p:cNvSpPr txBox="1">
            <a:spLocks/>
          </p:cNvSpPr>
          <p:nvPr/>
        </p:nvSpPr>
        <p:spPr>
          <a:xfrm>
            <a:off x="2362200" y="4733754"/>
            <a:ext cx="4237640" cy="6095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1400"/>
              <a:buFont typeface="Calibri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+mn-lt"/>
                <a:ea typeface="Calibri"/>
                <a:cs typeface="Calibri"/>
                <a:sym typeface="Calibri"/>
              </a:rPr>
              <a:t>NDE 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  <a:sym typeface="Calibri"/>
              </a:rPr>
              <a:t>GVF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000" b="1" i="1" u="sng" dirty="0" smtClean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Regional</a:t>
            </a:r>
            <a:r>
              <a:rPr lang="en-US" sz="2000" b="1" dirty="0" smtClean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Products</a:t>
            </a:r>
            <a:endParaRPr lang="en-US" sz="2000" b="1" dirty="0">
              <a:solidFill>
                <a:schemeClr val="accent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Shape 1539"/>
          <p:cNvSpPr txBox="1"/>
          <p:nvPr/>
        </p:nvSpPr>
        <p:spPr>
          <a:xfrm>
            <a:off x="2362200" y="810027"/>
            <a:ext cx="4062942" cy="3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GVF </a:t>
            </a:r>
            <a:r>
              <a:rPr lang="en-US" sz="1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1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11/24/2018 </a:t>
            </a:r>
            <a:r>
              <a:rPr lang="en-US" sz="1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~ </a:t>
            </a:r>
            <a:r>
              <a:rPr lang="en-US" sz="1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11/30/2018</a:t>
            </a:r>
            <a:endParaRPr sz="1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58" y="5715000"/>
            <a:ext cx="6705600" cy="3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71846"/>
          </a:xfrm>
        </p:spPr>
        <p:txBody>
          <a:bodyPr>
            <a:normAutofit/>
          </a:bodyPr>
          <a:lstStyle/>
          <a:p>
            <a:r>
              <a:rPr lang="en-US" sz="3200" b="1" dirty="0"/>
              <a:t>NOAA-20 Status ― </a:t>
            </a:r>
            <a:r>
              <a:rPr lang="en-US" sz="3200" b="1" dirty="0" smtClean="0"/>
              <a:t>VI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5"/>
          <a:stretch/>
        </p:blipFill>
        <p:spPr>
          <a:xfrm>
            <a:off x="4797487" y="976729"/>
            <a:ext cx="4155317" cy="2949553"/>
          </a:xfrm>
          <a:prstGeom prst="rect">
            <a:avLst/>
          </a:prstGeom>
        </p:spPr>
      </p:pic>
      <p:sp>
        <p:nvSpPr>
          <p:cNvPr id="11" name="Shape 1411"/>
          <p:cNvSpPr txBox="1">
            <a:spLocks/>
          </p:cNvSpPr>
          <p:nvPr/>
        </p:nvSpPr>
        <p:spPr>
          <a:xfrm>
            <a:off x="359663" y="2959708"/>
            <a:ext cx="3970908" cy="69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400" b="1" dirty="0" smtClean="0">
                <a:solidFill>
                  <a:srgbClr val="002060"/>
                </a:solidFill>
                <a:sym typeface="Calibri"/>
              </a:rPr>
              <a:t>NDE NOAA-20 </a:t>
            </a:r>
            <a:r>
              <a:rPr lang="en-US" sz="1400" b="1" dirty="0" smtClean="0"/>
              <a:t>VI </a:t>
            </a:r>
            <a:r>
              <a:rPr lang="en-US" sz="1400" b="1" i="1" u="sng" dirty="0" smtClean="0"/>
              <a:t>Global</a:t>
            </a:r>
            <a:r>
              <a:rPr lang="en-US" sz="1400" b="1" dirty="0" smtClean="0"/>
              <a:t> Products 07/02/2018</a:t>
            </a:r>
            <a:endParaRPr lang="en-US" sz="1400" b="1" dirty="0">
              <a:solidFill>
                <a:srgbClr val="002060"/>
              </a:solidFill>
              <a:sym typeface="Calibri"/>
            </a:endParaRPr>
          </a:p>
        </p:txBody>
      </p:sp>
      <p:sp>
        <p:nvSpPr>
          <p:cNvPr id="12" name="Shape 1414"/>
          <p:cNvSpPr txBox="1"/>
          <p:nvPr/>
        </p:nvSpPr>
        <p:spPr>
          <a:xfrm>
            <a:off x="4953000" y="3123963"/>
            <a:ext cx="2668904" cy="23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NDVI_TOA </a:t>
            </a:r>
            <a:endParaRPr sz="16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93951" y="3835423"/>
            <a:ext cx="4155317" cy="2949553"/>
            <a:chOff x="185383" y="971847"/>
            <a:chExt cx="4155317" cy="294955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5"/>
            <a:stretch/>
          </p:blipFill>
          <p:spPr>
            <a:xfrm>
              <a:off x="185383" y="971847"/>
              <a:ext cx="4155317" cy="2949553"/>
            </a:xfrm>
            <a:prstGeom prst="rect">
              <a:avLst/>
            </a:prstGeom>
          </p:spPr>
        </p:pic>
        <p:sp>
          <p:nvSpPr>
            <p:cNvPr id="15" name="Shape 1415"/>
            <p:cNvSpPr txBox="1"/>
            <p:nvPr/>
          </p:nvSpPr>
          <p:spPr>
            <a:xfrm>
              <a:off x="344432" y="2913051"/>
              <a:ext cx="2613934" cy="415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b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Calibri"/>
                <a:buNone/>
              </a:pPr>
              <a:r>
                <a:rPr lang="en-US" sz="1600" b="1" i="0" u="none" strike="noStrike" cap="none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EVI_TOC</a:t>
              </a:r>
              <a:endParaRPr sz="16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/>
          <a:stretch/>
        </p:blipFill>
        <p:spPr>
          <a:xfrm>
            <a:off x="175254" y="3815756"/>
            <a:ext cx="4155317" cy="2945765"/>
          </a:xfrm>
          <a:prstGeom prst="rect">
            <a:avLst/>
          </a:prstGeom>
        </p:spPr>
      </p:pic>
      <p:sp>
        <p:nvSpPr>
          <p:cNvPr id="17" name="Shape 1413"/>
          <p:cNvSpPr txBox="1"/>
          <p:nvPr/>
        </p:nvSpPr>
        <p:spPr>
          <a:xfrm>
            <a:off x="311949" y="5822667"/>
            <a:ext cx="3505200" cy="3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NDVI_TOC</a:t>
            </a:r>
            <a:endParaRPr sz="16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613" y="971847"/>
            <a:ext cx="3791261" cy="1538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Beta maturity Review was done on Aug. 22., 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Calibration and validation is on the way for Provisional maturity (Feb 2019)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2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86605" y="5959833"/>
            <a:ext cx="1138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TOA NDVI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"/>
            <a:ext cx="914400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NOAA-20 Status </a:t>
            </a:r>
            <a:r>
              <a:rPr lang="en-US" sz="3200" b="1" dirty="0"/>
              <a:t>―</a:t>
            </a:r>
            <a:r>
              <a:rPr lang="en-US" sz="3200" b="1" dirty="0" smtClean="0"/>
              <a:t> GVF</a:t>
            </a:r>
            <a:endParaRPr lang="en-US" sz="3200" b="1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310"/>
            <a:ext cx="9003046" cy="4501523"/>
          </a:xfrm>
        </p:spPr>
      </p:pic>
      <p:sp>
        <p:nvSpPr>
          <p:cNvPr id="9" name="Shape 1411"/>
          <p:cNvSpPr txBox="1">
            <a:spLocks/>
          </p:cNvSpPr>
          <p:nvPr/>
        </p:nvSpPr>
        <p:spPr>
          <a:xfrm>
            <a:off x="3048000" y="4596794"/>
            <a:ext cx="4237640" cy="6095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1400"/>
              <a:buFont typeface="Calibri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+mn-lt"/>
                <a:ea typeface="Calibri"/>
                <a:cs typeface="Calibri"/>
                <a:sym typeface="Calibri"/>
              </a:rPr>
              <a:t>NDE 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  <a:sym typeface="Calibri"/>
              </a:rPr>
              <a:t>GVF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000" b="1" i="1" u="sng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Global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 Products</a:t>
            </a:r>
            <a:endParaRPr lang="en-US" sz="2000" b="1" dirty="0">
              <a:solidFill>
                <a:schemeClr val="accent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97" y="6124140"/>
            <a:ext cx="6954460" cy="35838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6575" y="996839"/>
            <a:ext cx="5530850" cy="5122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n-lt"/>
              </a:rPr>
              <a:t>Jun 28, 2018 – July 20, 2018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38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5249"/>
            <a:ext cx="8077200" cy="609600"/>
          </a:xfrm>
        </p:spPr>
        <p:txBody>
          <a:bodyPr/>
          <a:lstStyle/>
          <a:p>
            <a:pPr algn="ctr"/>
            <a:r>
              <a:rPr lang="en-US" sz="2800" dirty="0" smtClean="0"/>
              <a:t>GVF Comparison: NDE vs. IDPS Input</a:t>
            </a:r>
            <a:endParaRPr lang="en-US" sz="28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CBD0008-1E51-9142-9386-5D21B02D46ED}"/>
              </a:ext>
            </a:extLst>
          </p:cNvPr>
          <p:cNvSpPr txBox="1">
            <a:spLocks/>
          </p:cNvSpPr>
          <p:nvPr/>
        </p:nvSpPr>
        <p:spPr>
          <a:xfrm>
            <a:off x="256417" y="669641"/>
            <a:ext cx="8741927" cy="99417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13" name="Shape 1658"/>
          <p:cNvSpPr txBox="1">
            <a:spLocks/>
          </p:cNvSpPr>
          <p:nvPr/>
        </p:nvSpPr>
        <p:spPr>
          <a:xfrm>
            <a:off x="152400" y="1024367"/>
            <a:ext cx="8621110" cy="91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02060"/>
              </a:buClr>
              <a:buSzPts val="1400"/>
              <a:buFont typeface="Calibri"/>
              <a:buNone/>
            </a:pPr>
            <a:r>
              <a:rPr lang="fr-FR" b="0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Inconsistency</a:t>
            </a:r>
            <a:r>
              <a:rPr lang="fr-FR" b="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issue due to the SR inputs</a:t>
            </a:r>
            <a:endParaRPr lang="fr-FR" b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6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2209800"/>
            <a:ext cx="8772096" cy="4212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1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145097"/>
            <a:ext cx="7239000" cy="645478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en-US" sz="3200" dirty="0" smtClean="0"/>
              <a:t>VIIRS SR LUT Correction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 error was found recently in the Surface Reflectance lookup table (</a:t>
            </a:r>
            <a:r>
              <a:rPr lang="en-US" dirty="0" err="1"/>
              <a:t>Enterprise_Aerosol_Lut.hdf</a:t>
            </a:r>
            <a:r>
              <a:rPr lang="en-US" dirty="0"/>
              <a:t> 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original order of values in lookup tables were:</a:t>
            </a:r>
          </a:p>
          <a:p>
            <a:pPr lvl="2"/>
            <a:r>
              <a:rPr lang="en-US" dirty="0" smtClean="0"/>
              <a:t>M1, M2, M3, M4, M5, </a:t>
            </a:r>
            <a:r>
              <a:rPr lang="en-US" b="1" dirty="0" smtClean="0">
                <a:solidFill>
                  <a:srgbClr val="FF0000"/>
                </a:solidFill>
              </a:rPr>
              <a:t>M6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M7, M8, M10, M11</a:t>
            </a:r>
          </a:p>
          <a:p>
            <a:pPr lvl="1"/>
            <a:r>
              <a:rPr lang="en-US" dirty="0" smtClean="0"/>
              <a:t>The order should have been:</a:t>
            </a:r>
          </a:p>
          <a:p>
            <a:pPr lvl="2"/>
            <a:r>
              <a:rPr lang="en-US" dirty="0" smtClean="0"/>
              <a:t>M1, M2, M3, M4, M5, M7, M8, M10, M11, </a:t>
            </a:r>
            <a:r>
              <a:rPr lang="en-US" b="1" dirty="0" smtClean="0">
                <a:solidFill>
                  <a:srgbClr val="FF0000"/>
                </a:solidFill>
              </a:rPr>
              <a:t>I1</a:t>
            </a:r>
          </a:p>
          <a:p>
            <a:pPr lvl="2"/>
            <a:endParaRPr lang="en-US" dirty="0" smtClean="0"/>
          </a:p>
          <a:p>
            <a:r>
              <a:rPr lang="en-US" dirty="0"/>
              <a:t>Codes were kept identical except for swapping five LUT files:</a:t>
            </a:r>
          </a:p>
          <a:p>
            <a:pPr lvl="1"/>
            <a:r>
              <a:rPr lang="en-US" dirty="0"/>
              <a:t>albedo, </a:t>
            </a:r>
            <a:r>
              <a:rPr lang="en-US" dirty="0" err="1"/>
              <a:t>atau</a:t>
            </a:r>
            <a:r>
              <a:rPr lang="en-US" dirty="0"/>
              <a:t>, </a:t>
            </a:r>
            <a:r>
              <a:rPr lang="en-US" dirty="0" err="1"/>
              <a:t>reflec</a:t>
            </a:r>
            <a:r>
              <a:rPr lang="en-US" dirty="0"/>
              <a:t>, </a:t>
            </a:r>
            <a:r>
              <a:rPr lang="en-US" dirty="0" err="1"/>
              <a:t>scat_ang_val</a:t>
            </a:r>
            <a:r>
              <a:rPr lang="en-US" dirty="0"/>
              <a:t>, </a:t>
            </a:r>
            <a:r>
              <a:rPr lang="en-US" dirty="0" smtClean="0"/>
              <a:t>trans</a:t>
            </a:r>
            <a:endParaRPr lang="en-US" dirty="0"/>
          </a:p>
          <a:p>
            <a:r>
              <a:rPr lang="en-US" dirty="0" smtClean="0"/>
              <a:t>Two runs were generated on rhw3022 for November 11, 2018.  </a:t>
            </a:r>
          </a:p>
          <a:p>
            <a:r>
              <a:rPr lang="en-US" dirty="0" err="1" smtClean="0"/>
              <a:t>Subsetted</a:t>
            </a:r>
            <a:r>
              <a:rPr lang="en-US" dirty="0" smtClean="0"/>
              <a:t> to remove nighttime orbits – 526 orbits in total used.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VI/GVF will be reprocessed using the corrected NDE SR data (since Sep 27, 2018)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0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76200"/>
            <a:ext cx="6019800" cy="493078"/>
          </a:xfrm>
        </p:spPr>
        <p:txBody>
          <a:bodyPr/>
          <a:lstStyle/>
          <a:p>
            <a:pPr algn="ctr"/>
            <a:r>
              <a:rPr lang="en-US" sz="2800" dirty="0" smtClean="0"/>
              <a:t>VIIRS VI Long-term Monitoring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060156"/>
            <a:ext cx="3584804" cy="47545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Developing a long-term </a:t>
            </a:r>
            <a:r>
              <a:rPr lang="en-US" sz="2400" dirty="0"/>
              <a:t>monitoring </a:t>
            </a:r>
            <a:r>
              <a:rPr lang="en-US" sz="2400" dirty="0" smtClean="0"/>
              <a:t>tool</a:t>
            </a:r>
          </a:p>
          <a:p>
            <a:pPr marL="742950" lvl="2" indent="-342900">
              <a:buFont typeface="Arial" panose="020B0604020202020204" pitchFamily="34" charset="0"/>
              <a:buChar char="‒"/>
            </a:pPr>
            <a:r>
              <a:rPr lang="en-US" sz="2000" dirty="0"/>
              <a:t>Send alerts when abnormal results occurs;</a:t>
            </a:r>
          </a:p>
          <a:p>
            <a:pPr marL="742950" lvl="2" indent="-342900">
              <a:buFont typeface="Arial" panose="020B0604020202020204" pitchFamily="34" charset="0"/>
              <a:buChar char="‒"/>
            </a:pPr>
            <a:r>
              <a:rPr lang="en-US" sz="2000" dirty="0" smtClean="0"/>
              <a:t>Automatically validate against field measurements;</a:t>
            </a:r>
          </a:p>
          <a:p>
            <a:pPr marL="742950" lvl="2" indent="-342900">
              <a:buFont typeface="Arial" panose="020B0604020202020204" pitchFamily="34" charset="0"/>
              <a:buChar char="‒"/>
            </a:pPr>
            <a:r>
              <a:rPr lang="en-US" sz="2000" dirty="0" smtClean="0"/>
              <a:t>Update maps through WWW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Under construction</a:t>
            </a:r>
          </a:p>
          <a:p>
            <a:pPr marL="0" lvl="1" indent="0">
              <a:buClr>
                <a:schemeClr val="tx1"/>
              </a:buClr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://www.star.nesdis.noaa.gov/smcd/viirs_vi_web/landwatch/index.php</a:t>
            </a:r>
            <a:r>
              <a:rPr lang="en-US" altLang="en-US" sz="800" dirty="0"/>
              <a:t> </a:t>
            </a:r>
            <a:endParaRPr lang="en-US" altLang="en-US" sz="4800" dirty="0">
              <a:latin typeface="Arial" panose="020B0604020202020204" pitchFamily="34" charset="0"/>
            </a:endParaRPr>
          </a:p>
          <a:p>
            <a:pPr marL="514350" lvl="1" indent="-342900"/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6441757"/>
            <a:ext cx="441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 global map of land surface albedo composite with VIIRS products of </a:t>
            </a:r>
            <a:r>
              <a:rPr lang="en-US" sz="800" dirty="0" smtClean="0"/>
              <a:t>May, 2016</a:t>
            </a:r>
            <a:endParaRPr lang="en-US" sz="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01" y="762000"/>
            <a:ext cx="5291623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01" y="3684677"/>
            <a:ext cx="5404220" cy="31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486400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The NDE Veg Product System (NVPS) improvements</a:t>
            </a:r>
          </a:p>
          <a:p>
            <a:pPr lvl="1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Code efficiency and robustness</a:t>
            </a:r>
          </a:p>
          <a:p>
            <a:pPr lvl="1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data layer re-arrangement, redundant removal</a:t>
            </a:r>
          </a:p>
          <a:p>
            <a:pPr lvl="1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QF upgrade</a:t>
            </a:r>
          </a:p>
          <a:p>
            <a:pPr lvl="0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Comprehensive validation will </a:t>
            </a:r>
            <a:r>
              <a:rPr lang="en-US" sz="2400" smtClean="0">
                <a:latin typeface="Calibri" pitchFamily="34" charset="0"/>
                <a:ea typeface="ＭＳ Ｐゴシック" charset="0"/>
                <a:cs typeface="ＭＳ Ｐゴシック" charset="0"/>
              </a:rPr>
              <a:t>be performed </a:t>
            </a: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using in-situ data, as well as other reference data</a:t>
            </a:r>
          </a:p>
          <a:p>
            <a:pPr lvl="0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Conduct provisional readiness for NOAA-20 VI and GVF production </a:t>
            </a:r>
          </a:p>
          <a:p>
            <a:pPr lvl="0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Significant upgrade on validation and monitoring tool is necessary</a:t>
            </a:r>
          </a:p>
          <a:p>
            <a:pPr lvl="0" eaLnBrk="0" fontAlgn="base" hangingPunct="0">
              <a:spcAft>
                <a:spcPct val="0"/>
              </a:spcAft>
              <a:buFont typeface="Lucida Grande"/>
              <a:buChar char="•"/>
            </a:pPr>
            <a:r>
              <a:rPr lang="en-US" sz="2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Interactive communication with users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endParaRPr lang="en-US" sz="2400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391400" cy="493078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2060"/>
                </a:solidFill>
              </a:rPr>
              <a:t>Path Forward</a:t>
            </a:r>
          </a:p>
        </p:txBody>
      </p:sp>
    </p:spTree>
    <p:extLst>
      <p:ext uri="{BB962C8B-B14F-4D97-AF65-F5344CB8AC3E}">
        <p14:creationId xmlns:p14="http://schemas.microsoft.com/office/powerpoint/2010/main" val="5411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990600"/>
            <a:ext cx="7391400" cy="493078"/>
          </a:xfrm>
        </p:spPr>
        <p:txBody>
          <a:bodyPr/>
          <a:lstStyle/>
          <a:p>
            <a:r>
              <a:rPr lang="en-US" sz="1800" dirty="0"/>
              <a:t>Summary of VIIRS VNIR and SWIR Spectral Band Characteristics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505199"/>
              </p:ext>
            </p:extLst>
          </p:nvPr>
        </p:nvGraphicFramePr>
        <p:xfrm>
          <a:off x="1676402" y="1371600"/>
          <a:ext cx="5638798" cy="50695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46503">
                  <a:extLst>
                    <a:ext uri="{9D8B030D-6E8A-4147-A177-3AD203B41FA5}">
                      <a16:colId xmlns:a16="http://schemas.microsoft.com/office/drawing/2014/main" val="658342551"/>
                    </a:ext>
                  </a:extLst>
                </a:gridCol>
                <a:gridCol w="785601">
                  <a:extLst>
                    <a:ext uri="{9D8B030D-6E8A-4147-A177-3AD203B41FA5}">
                      <a16:colId xmlns:a16="http://schemas.microsoft.com/office/drawing/2014/main" val="1593200571"/>
                    </a:ext>
                  </a:extLst>
                </a:gridCol>
                <a:gridCol w="1851228">
                  <a:extLst>
                    <a:ext uri="{9D8B030D-6E8A-4147-A177-3AD203B41FA5}">
                      <a16:colId xmlns:a16="http://schemas.microsoft.com/office/drawing/2014/main" val="1004576528"/>
                    </a:ext>
                  </a:extLst>
                </a:gridCol>
                <a:gridCol w="1655466">
                  <a:extLst>
                    <a:ext uri="{9D8B030D-6E8A-4147-A177-3AD203B41FA5}">
                      <a16:colId xmlns:a16="http://schemas.microsoft.com/office/drawing/2014/main" val="2667393062"/>
                    </a:ext>
                  </a:extLst>
                </a:gridCol>
              </a:tblGrid>
              <a:tr h="5766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Band Name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Center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Width* (microns)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Resolution (m)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0765013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2750179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9719598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0.490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140814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0329013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0.640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62530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0.673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1797065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572940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2377582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371304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7611279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1771927"/>
                  </a:ext>
                </a:extLst>
              </a:tr>
              <a:tr h="374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253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19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493078"/>
          </a:xfrm>
        </p:spPr>
        <p:txBody>
          <a:bodyPr/>
          <a:lstStyle/>
          <a:p>
            <a:r>
              <a:rPr lang="en-US" dirty="0" smtClean="0"/>
              <a:t>Transition to Enterprise Algorithm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066800"/>
            <a:ext cx="89154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Enterprise Algorithm</a:t>
            </a:r>
            <a:r>
              <a:rPr lang="en-US" dirty="0"/>
              <a:t>: An algorithm that uses the same scientific methodology and software base to create the same classification of product from differing input data (satellite, in-situ or </a:t>
            </a:r>
            <a:r>
              <a:rPr lang="en-US" dirty="0" smtClean="0"/>
              <a:t>ancillary)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Transition from IDPS to NDE: </a:t>
            </a:r>
            <a:r>
              <a:rPr lang="en-US" dirty="0" smtClean="0"/>
              <a:t>All </a:t>
            </a:r>
            <a:r>
              <a:rPr lang="en-US" dirty="0"/>
              <a:t>VIIRS land products </a:t>
            </a:r>
            <a:r>
              <a:rPr lang="en-US" dirty="0" smtClean="0"/>
              <a:t>are/were being </a:t>
            </a:r>
            <a:r>
              <a:rPr lang="en-US" dirty="0"/>
              <a:t>processed in NOAA's Interface Data Processing Segment (IDPS</a:t>
            </a:r>
            <a:r>
              <a:rPr lang="en-US" dirty="0" smtClean="0"/>
              <a:t>) which will be terminated very soon (January 2019)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Data Exploration (NDE) system </a:t>
            </a:r>
            <a:r>
              <a:rPr lang="en-US" b="1" dirty="0" smtClean="0"/>
              <a:t>are of obvious advantages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/>
              <a:t>Continuity of NOAA products between current and future NOAA operational satellites </a:t>
            </a:r>
            <a:endParaRPr lang="en-US" sz="1600" dirty="0" smtClean="0"/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Cost </a:t>
            </a:r>
            <a:r>
              <a:rPr lang="en-US" sz="1600" dirty="0"/>
              <a:t>effective processing for NOAA </a:t>
            </a:r>
            <a:r>
              <a:rPr lang="en-US" sz="1600" dirty="0" smtClean="0"/>
              <a:t>products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Maintenance </a:t>
            </a:r>
            <a:r>
              <a:rPr lang="en-US" sz="1600" dirty="0"/>
              <a:t>of fewer algorithms and systems within </a:t>
            </a:r>
            <a:r>
              <a:rPr lang="en-US" sz="1600" dirty="0" smtClean="0"/>
              <a:t>operations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Creates </a:t>
            </a:r>
            <a:r>
              <a:rPr lang="en-US" sz="1600" dirty="0"/>
              <a:t>product and verification </a:t>
            </a:r>
            <a:r>
              <a:rPr lang="en-US" sz="1600" dirty="0" smtClean="0"/>
              <a:t>consistency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Better meets </a:t>
            </a:r>
            <a:r>
              <a:rPr lang="en-US" sz="1600" dirty="0"/>
              <a:t>NOAA Line Office user </a:t>
            </a:r>
            <a:r>
              <a:rPr lang="en-US" sz="1600" dirty="0" smtClean="0"/>
              <a:t>needs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Eliminates </a:t>
            </a:r>
            <a:r>
              <a:rPr lang="en-US" sz="1600" dirty="0"/>
              <a:t>the need to retrain users for continuity </a:t>
            </a:r>
            <a:r>
              <a:rPr lang="en-US" sz="1600" dirty="0" smtClean="0"/>
              <a:t>missions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Streamlines </a:t>
            </a:r>
            <a:r>
              <a:rPr lang="en-US" sz="1600" dirty="0"/>
              <a:t>transition to operations for new satellite </a:t>
            </a:r>
            <a:r>
              <a:rPr lang="en-US" sz="1600" dirty="0" smtClean="0"/>
              <a:t>missions</a:t>
            </a:r>
          </a:p>
          <a:p>
            <a:pPr marL="514350" lvl="1" indent="-22860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en-US" sz="1600" dirty="0" smtClean="0"/>
              <a:t>One </a:t>
            </a:r>
            <a:r>
              <a:rPr lang="en-US" sz="1600" dirty="0"/>
              <a:t>transition of the algorithm service to the GEARS system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049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190500"/>
            <a:ext cx="8610600" cy="1295400"/>
          </a:xfrm>
        </p:spPr>
        <p:txBody>
          <a:bodyPr/>
          <a:lstStyle/>
          <a:p>
            <a:r>
              <a:rPr lang="en-US" sz="3200" b="1" dirty="0" smtClean="0"/>
              <a:t>JPSS Vegetation Index Requirements</a:t>
            </a:r>
            <a:endParaRPr lang="en-US" sz="3200" b="1" dirty="0"/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75483920"/>
              </p:ext>
            </p:extLst>
          </p:nvPr>
        </p:nvGraphicFramePr>
        <p:xfrm>
          <a:off x="238125" y="838200"/>
          <a:ext cx="8610600" cy="578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Table 5.5.9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– Vegetation Indices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(VIIRS)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EDR Attribute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Threshold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Proposed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Vegetation Indices Applicable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Condition:</a:t>
                      </a:r>
                    </a:p>
                    <a:p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1. Clear, land (not ocean), daytime only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 Horizontal Cell Size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0.4 km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 km global, 1 km regional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b. Mapping Uncertainty,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3 Sigma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 km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 km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Measurement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 1. NDVI TOA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-1 to 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-1 to 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  2. EVI (1)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-1 to 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-1 to 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   3. NDVI TOC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-1 to 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-1 to +1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d.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Measurement Accuracy – NDVI TOA (2)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0.05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0.05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e.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Measurement Precision  – NDVI TOA (2)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0.04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0.04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Measurement Accuracy – EVI (2)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0.05 EVI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0.05 EVI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g.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Measurement Precision  – EVI (2)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0.04 EVI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0.04 EVI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Measurement Accuracy – NDVI TOC (2)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0.05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0.05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g.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Measurement Precision  – NDVI TOC (2)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0.04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0.04 NDVI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Refresh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At least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90% coverage of the globe every 12 hours (monthly average)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At least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90% coverage of the globe every 12 hours (monthly average)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880">
                <a:tc gridSpan="3"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Notes:</a:t>
                      </a:r>
                    </a:p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1. EVI can produce faulty values over snow, ice and residual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clouds (EVI&gt;1).</a:t>
                      </a:r>
                      <a:endParaRPr lang="en-US" sz="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Accuracy and precision performance will be verified and validate for an aggregated 4 km horizontal cell to provide for adequate comparability of performance across the scan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chemeClr val="tx1"/>
                          </a:solidFill>
                        </a:rPr>
                        <a:t>Other</a:t>
                      </a:r>
                      <a:r>
                        <a:rPr lang="en-US" sz="800" b="1" baseline="0" dirty="0" smtClean="0">
                          <a:solidFill>
                            <a:schemeClr val="tx1"/>
                          </a:solidFill>
                        </a:rPr>
                        <a:t> Attributes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chemeClr val="tx1"/>
                          </a:solidFill>
                        </a:rPr>
                        <a:t>Requirement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smtClean="0">
                          <a:solidFill>
                            <a:schemeClr val="tx1"/>
                          </a:solidFill>
                        </a:rPr>
                        <a:t>Proposed</a:t>
                      </a: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Latency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96 minutes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 hours after the 1-day compositing period (daily product)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 day immediately after 7-day compositing period (weekly product)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 day immediately after 16-day compositing period (bi-weekly product)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Timeliness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NA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daily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Formats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Granule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Gridded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EA691-234F-4882-A1AC-EBC0A547C19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718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 smtClean="0">
                <a:latin typeface="+mn-lt"/>
              </a:rPr>
              <a:t>Overview -- VI</a:t>
            </a:r>
          </a:p>
        </p:txBody>
      </p:sp>
      <p:sp>
        <p:nvSpPr>
          <p:cNvPr id="5160" name="Text Box 97"/>
          <p:cNvSpPr txBox="1">
            <a:spLocks noChangeArrowheads="1"/>
          </p:cNvSpPr>
          <p:nvPr/>
        </p:nvSpPr>
        <p:spPr bwMode="auto">
          <a:xfrm>
            <a:off x="1" y="725269"/>
            <a:ext cx="9109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VIIRS VIs are inherited products from </a:t>
            </a:r>
            <a:r>
              <a:rPr lang="en-US" b="1" dirty="0" smtClean="0">
                <a:latin typeface="+mn-lt"/>
              </a:rPr>
              <a:t>MODIS VI</a:t>
            </a:r>
            <a:r>
              <a:rPr lang="en-US" dirty="0" smtClean="0">
                <a:latin typeface="+mn-lt"/>
              </a:rPr>
              <a:t> and </a:t>
            </a:r>
            <a:r>
              <a:rPr lang="en-US" b="1" dirty="0" smtClean="0">
                <a:latin typeface="+mn-lt"/>
              </a:rPr>
              <a:t>AVHRR VI</a:t>
            </a:r>
          </a:p>
          <a:p>
            <a:pPr marL="228600" indent="-228600" eaLnBrk="1" hangingPunct="1">
              <a:buFont typeface="Arial" pitchFamily="34" charset="0"/>
              <a:buChar char="•"/>
            </a:pPr>
            <a:r>
              <a:rPr lang="en-US" dirty="0" smtClean="0"/>
              <a:t>VIIRS VIs consists of TOA NDVI, TOC NDVI and TOC EVI</a:t>
            </a:r>
            <a:endParaRPr lang="en-US" dirty="0" smtClean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05000" y="1447800"/>
                <a:ext cx="4483994" cy="655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𝑁𝐷𝑉𝐼</m:t>
                      </m:r>
                      <m:r>
                        <a:rPr lang="en-US" sz="1600" b="0" i="1" baseline="30000" smtClean="0">
                          <a:latin typeface="Cambria Math" panose="02040503050406030204" pitchFamily="18" charset="0"/>
                        </a:rPr>
                        <m:t>𝑇𝑂𝐴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𝑇𝑂𝐴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𝑇𝑂𝐴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𝑇𝑂𝐴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𝑇𝑂𝐴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447800"/>
                <a:ext cx="4483994" cy="6558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56514" y="2163579"/>
                <a:ext cx="3780965" cy="655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𝑁𝐷𝑉𝐼</m:t>
                      </m:r>
                      <m:r>
                        <a:rPr lang="en-US" sz="1600" i="1" baseline="30000">
                          <a:latin typeface="Cambria Math" panose="02040503050406030204" pitchFamily="18" charset="0"/>
                        </a:rPr>
                        <m:t>𝑇𝑂</m:t>
                      </m:r>
                      <m:r>
                        <a:rPr lang="en-US" sz="1600" b="0" i="1" baseline="3000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14" y="2163579"/>
                <a:ext cx="3780965" cy="655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6734" y="2848097"/>
                <a:ext cx="7586266" cy="657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𝐸𝑉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1.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𝑇𝑂𝐶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⍴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𝑇𝑂𝐶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734" y="2848097"/>
                <a:ext cx="7586266" cy="657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168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97"/>
          <p:cNvSpPr txBox="1">
            <a:spLocks noChangeArrowheads="1"/>
          </p:cNvSpPr>
          <p:nvPr/>
        </p:nvSpPr>
        <p:spPr bwMode="auto">
          <a:xfrm>
            <a:off x="76201" y="3581400"/>
            <a:ext cx="8957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Coverage:  </a:t>
            </a:r>
            <a:r>
              <a:rPr lang="en-US" dirty="0"/>
              <a:t>Daily, weekly and biweekly at global (4 km) and regional level (North America,1 km</a:t>
            </a:r>
            <a:r>
              <a:rPr lang="en-US" dirty="0" smtClean="0"/>
              <a:t>)</a:t>
            </a:r>
          </a:p>
        </p:txBody>
      </p:sp>
      <p:graphicFrame>
        <p:nvGraphicFramePr>
          <p:cNvPr id="10" name="Shape 1235"/>
          <p:cNvGraphicFramePr/>
          <p:nvPr>
            <p:extLst/>
          </p:nvPr>
        </p:nvGraphicFramePr>
        <p:xfrm>
          <a:off x="76201" y="4720191"/>
          <a:ext cx="8839199" cy="18330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8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</a:rPr>
                        <a:t>Temporal Scale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</a:rPr>
                        <a:t>Spatial Scale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Format</a:t>
                      </a:r>
                      <a:endParaRPr sz="11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</a:rPr>
                        <a:t>File Name (samples)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93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Daily  </a:t>
                      </a: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(DLY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Global (4km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netCDF4</a:t>
                      </a:r>
                      <a:endParaRPr sz="105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(*.</a:t>
                      </a:r>
                      <a:r>
                        <a:rPr lang="en-US" sz="1050" u="none" strike="noStrike" cap="none" dirty="0" err="1">
                          <a:solidFill>
                            <a:schemeClr val="dk1"/>
                          </a:solidFill>
                        </a:rPr>
                        <a:t>nc</a:t>
                      </a: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100" u="none" strike="noStrike" cap="none" dirty="0" smtClean="0">
                          <a:solidFill>
                            <a:schemeClr val="dk1"/>
                          </a:solidFill>
                        </a:rPr>
                        <a:t>VI-DLY-GLB_v1r2_npp_s20171226_e20180110_c201803161653550.nc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Regional (1km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100" u="none" strike="noStrike" cap="none" dirty="0" smtClean="0">
                          <a:solidFill>
                            <a:schemeClr val="dk1"/>
                          </a:solidFill>
                        </a:rPr>
                        <a:t>VI-DLYL-REG_v1r2_npp_s20171226_e20180110_c201803161740430.nc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93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 Weekly  </a:t>
                      </a: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(WKL)</a:t>
                      </a:r>
                      <a:endParaRPr sz="105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7-day</a:t>
                      </a:r>
                      <a:endParaRPr sz="1050" u="none" strike="noStrike" cap="none" dirty="0"/>
                    </a:p>
                  </a:txBody>
                  <a:tcPr marL="91450" marR="91450" marT="45725" marB="45725" anchor="ctr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Global (4km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</a:t>
                      </a:r>
                      <a:endParaRPr sz="1050" u="none" strike="noStrike" cap="none" dirty="0"/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100" u="none" strike="noStrike" cap="none" dirty="0" smtClean="0">
                          <a:solidFill>
                            <a:schemeClr val="dk1"/>
                          </a:solidFill>
                        </a:rPr>
                        <a:t>VI-WKL-GLB_v1r2_npp_s20171226_e20180110_c201803161653550.nc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Regional (1km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100" u="none" strike="noStrike" cap="none" dirty="0" smtClean="0">
                          <a:solidFill>
                            <a:schemeClr val="dk1"/>
                          </a:solidFill>
                        </a:rPr>
                        <a:t>VI-WKL-REG_v1r2_npp_s20171226_e20180110_c201803161740430.nc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69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050" u="none" strike="noStrike" cap="none" dirty="0" err="1" smtClean="0">
                          <a:solidFill>
                            <a:schemeClr val="dk1"/>
                          </a:solidFill>
                        </a:rPr>
                        <a:t>BiWeekly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(BWKL)</a:t>
                      </a:r>
                      <a:endParaRPr sz="105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16-day</a:t>
                      </a:r>
                      <a:endParaRPr sz="1050" u="none" strike="noStrike" cap="none" dirty="0"/>
                    </a:p>
                  </a:txBody>
                  <a:tcPr marL="91450" marR="91450" marT="45725" marB="457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Global (4km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</a:t>
                      </a:r>
                      <a:endParaRPr sz="1050" u="none" strike="noStrike" cap="none" dirty="0"/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100" u="none" strike="noStrike" cap="none" dirty="0" smtClean="0">
                          <a:solidFill>
                            <a:schemeClr val="dk1"/>
                          </a:solidFill>
                        </a:rPr>
                        <a:t>VI-BWKL-GLB_v1r2_npp_s20171226_e20180110_c201803161653550.nc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u="none" strike="noStrike" cap="none" dirty="0">
                          <a:solidFill>
                            <a:schemeClr val="dk1"/>
                          </a:solidFill>
                        </a:rPr>
                        <a:t>Regional (1km</a:t>
                      </a:r>
                      <a:r>
                        <a:rPr lang="en-US" sz="1050" u="none" strike="noStrike" cap="none" dirty="0" smtClean="0">
                          <a:solidFill>
                            <a:schemeClr val="dk1"/>
                          </a:solidFill>
                        </a:rPr>
                        <a:t>)</a:t>
                      </a:r>
                      <a:endParaRPr sz="1050" u="none" strike="noStrike" cap="none" dirty="0"/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100" u="none" strike="noStrike" cap="none" dirty="0" smtClean="0">
                          <a:solidFill>
                            <a:schemeClr val="dk1"/>
                          </a:solidFill>
                        </a:rPr>
                        <a:t>VI-BWKL-REG_v1r2_npp_s20171226_e20180110_c201803161740430.nc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0" y="422773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NDE VI algorithm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Text Box 97"/>
          <p:cNvSpPr txBox="1">
            <a:spLocks noChangeArrowheads="1"/>
          </p:cNvSpPr>
          <p:nvPr/>
        </p:nvSpPr>
        <p:spPr bwMode="auto">
          <a:xfrm>
            <a:off x="175260" y="838200"/>
            <a:ext cx="8869680" cy="139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Green </a:t>
            </a:r>
            <a:r>
              <a:rPr lang="en-US" dirty="0">
                <a:latin typeface="+mn-lt"/>
              </a:rPr>
              <a:t>Vegetation Fraction (GVF) is </a:t>
            </a:r>
            <a:r>
              <a:rPr lang="en-US" altLang="zh-CN" dirty="0">
                <a:latin typeface="+mn-lt"/>
              </a:rPr>
              <a:t>defined as </a:t>
            </a:r>
            <a:r>
              <a:rPr lang="en-US" altLang="zh-CN" dirty="0" smtClean="0">
                <a:latin typeface="+mn-lt"/>
              </a:rPr>
              <a:t>fraction </a:t>
            </a:r>
            <a:r>
              <a:rPr lang="en-US" altLang="zh-CN" dirty="0">
                <a:latin typeface="+mn-lt"/>
              </a:rPr>
              <a:t>of a pixel </a:t>
            </a:r>
            <a:r>
              <a:rPr lang="en-US" altLang="zh-CN" dirty="0" smtClean="0">
                <a:latin typeface="+mn-lt"/>
              </a:rPr>
              <a:t>covered </a:t>
            </a:r>
            <a:r>
              <a:rPr lang="en-US" altLang="zh-CN" dirty="0">
                <a:latin typeface="+mn-lt"/>
              </a:rPr>
              <a:t>by green vegetation if </a:t>
            </a:r>
            <a:r>
              <a:rPr lang="en-US" altLang="zh-CN" u="sng" dirty="0">
                <a:latin typeface="+mn-lt"/>
              </a:rPr>
              <a:t>it were viewed vertically</a:t>
            </a:r>
          </a:p>
          <a:p>
            <a:pPr marL="228600" indent="-2286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smtClean="0">
                <a:latin typeface="+mn-lt"/>
              </a:rPr>
              <a:t>GVF </a:t>
            </a:r>
            <a:r>
              <a:rPr lang="en-US" dirty="0">
                <a:latin typeface="+mn-lt"/>
              </a:rPr>
              <a:t>EDR provides continuity with NOAA 16-km weekly AVHRR GVF</a:t>
            </a:r>
          </a:p>
          <a:p>
            <a:pPr marL="228600" lvl="0" indent="-2286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</a:rPr>
              <a:t>GVF estimation is based on the Enhanced Vegetation Index (EVI)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62200" y="1"/>
            <a:ext cx="60960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+mn-lt"/>
              </a:rPr>
              <a:t>Overview -- GVF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00200" y="2434158"/>
                <a:ext cx="4251102" cy="529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0" dirty="0" smtClean="0"/>
                  <a:t>G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𝑉𝐼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𝐸𝑉𝐼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𝑉𝐼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𝐸𝑉𝐼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434158"/>
                <a:ext cx="4251102" cy="529504"/>
              </a:xfrm>
              <a:prstGeom prst="rect">
                <a:avLst/>
              </a:prstGeom>
              <a:blipFill rotWithShape="0">
                <a:blip r:embed="rId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56942" y="3223524"/>
            <a:ext cx="763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Where  EVI</a:t>
            </a:r>
            <a:r>
              <a:rPr lang="en-US" sz="1400" i="1" baseline="-25000" dirty="0" smtClean="0"/>
              <a:t>0</a:t>
            </a:r>
            <a:r>
              <a:rPr lang="en-US" sz="1400" i="1" dirty="0" smtClean="0"/>
              <a:t> and EVI</a:t>
            </a:r>
            <a:r>
              <a:rPr lang="en-US" sz="1400" i="1" baseline="-25000" dirty="0" smtClean="0"/>
              <a:t>M</a:t>
            </a:r>
            <a:r>
              <a:rPr lang="en-US" sz="1400" i="1" dirty="0" smtClean="0"/>
              <a:t> , the global minimum and maximum EVI, are algorithm parameters determined experimentally, and need to be calibrated.</a:t>
            </a:r>
            <a:endParaRPr lang="en-US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97"/>
          <p:cNvSpPr txBox="1">
            <a:spLocks noChangeArrowheads="1"/>
          </p:cNvSpPr>
          <p:nvPr/>
        </p:nvSpPr>
        <p:spPr bwMode="auto">
          <a:xfrm>
            <a:off x="137160" y="3919146"/>
            <a:ext cx="8869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/>
              <a:t>Coverage:  </a:t>
            </a:r>
            <a:r>
              <a:rPr lang="en-US" dirty="0" smtClean="0"/>
              <a:t>weekly at </a:t>
            </a:r>
            <a:r>
              <a:rPr lang="en-US" dirty="0"/>
              <a:t>global (4 km) and regional level (North America,1 km</a:t>
            </a:r>
            <a:r>
              <a:rPr lang="en-US" dirty="0" smtClean="0"/>
              <a:t>)</a:t>
            </a:r>
          </a:p>
        </p:txBody>
      </p:sp>
      <p:graphicFrame>
        <p:nvGraphicFramePr>
          <p:cNvPr id="9" name="Shape 1281"/>
          <p:cNvGraphicFramePr/>
          <p:nvPr>
            <p:extLst/>
          </p:nvPr>
        </p:nvGraphicFramePr>
        <p:xfrm>
          <a:off x="311512" y="4953000"/>
          <a:ext cx="8520975" cy="14638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5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</a:rPr>
                        <a:t>Temporal  Scale</a:t>
                      </a:r>
                      <a:endParaRPr sz="14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Spatial Scale</a:t>
                      </a:r>
                      <a:endParaRPr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</a:rPr>
                        <a:t>Format</a:t>
                      </a:r>
                      <a:endParaRPr sz="14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File Name (samples)</a:t>
                      </a:r>
                      <a:endParaRPr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3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Weekly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(WKL)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7-day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Global (4km)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(GLB)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D9EAD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netCDF4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(*.nc)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 GVF-WKL-GLB_v2r1_npp_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s20180103_e20180109_c201803191655370.nc 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Regional (1km)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(REG)   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GVF-WKL-REG_v2r1_npp_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s20180103_e20180109_c201803191657490.nc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19400" y="4516041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NDE GVF algorithm output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169745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391400" cy="49307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JPSS VI and GVF Product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762000"/>
            <a:ext cx="86868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S-NPP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Operational Readiness Review : Mar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Operational Phase Begins: July 2018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Website*: </a:t>
            </a:r>
          </a:p>
          <a:p>
            <a:r>
              <a:rPr lang="en-US" dirty="0"/>
              <a:t>	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www.star.nesdis.noaa.gov/jpss/vi.php</a:t>
            </a:r>
            <a:endParaRPr lang="en-US" dirty="0" smtClean="0"/>
          </a:p>
          <a:p>
            <a:r>
              <a:rPr lang="en-US" dirty="0" smtClean="0"/>
              <a:t>	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www.star.nesdis.noaa.gov/jpss/gvf.php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sz="1200" dirty="0" smtClean="0"/>
              <a:t>	  </a:t>
            </a:r>
            <a:r>
              <a:rPr lang="en-US" sz="1200" dirty="0" smtClean="0">
                <a:solidFill>
                  <a:srgbClr val="0070C0"/>
                </a:solidFill>
              </a:rPr>
              <a:t>*New website is under construction </a:t>
            </a:r>
          </a:p>
          <a:p>
            <a:endParaRPr lang="en-US" sz="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Archive: CLASS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www.bou.class.noaa.gov/saa/products/search?sub_id=0&amp;datatype_family=JPSS_NGRN</a:t>
            </a:r>
            <a:endParaRPr lang="en-US" dirty="0" smtClean="0"/>
          </a:p>
          <a:p>
            <a:r>
              <a:rPr lang="en-US" sz="600" dirty="0" smtClean="0"/>
              <a:t> </a:t>
            </a:r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 Products:</a:t>
            </a:r>
          </a:p>
          <a:p>
            <a:pPr marL="571500" lvl="2" indent="-285750">
              <a:buClr>
                <a:schemeClr val="accent2"/>
              </a:buClr>
              <a:buSzPts val="112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 / Regional TOA NDVI (Daily, Weekly, and Bi-Weekly) in NetCDF-4</a:t>
            </a: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571500" lvl="2" indent="-285750">
              <a:buClr>
                <a:schemeClr val="accent2"/>
              </a:buClr>
              <a:buSzPts val="112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 / Regional TOC NDVI (Daily, Weekly, and Bi-Weekly) in NetCDF-4</a:t>
            </a: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571500" lvl="2" indent="-285750">
              <a:buClr>
                <a:schemeClr val="accent2"/>
              </a:buClr>
              <a:buSzPts val="112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 / Regional TOC EVI (Daily, Weekly, and Bi-Weekly) in </a:t>
            </a:r>
            <a:r>
              <a:rPr lang="en-US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NetCDF-4</a:t>
            </a: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285750" lvl="2">
              <a:buClr>
                <a:schemeClr val="accent2"/>
              </a:buClr>
              <a:buSzPts val="1120"/>
            </a:pPr>
            <a:endParaRPr lang="en-US" sz="6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GVF Products</a:t>
            </a:r>
            <a:r>
              <a:rPr lang="en-US" dirty="0"/>
              <a:t>:</a:t>
            </a:r>
          </a:p>
          <a:p>
            <a:pPr marL="571500" lvl="2" indent="-285750">
              <a:buClr>
                <a:schemeClr val="accent2"/>
              </a:buClr>
              <a:buSzPts val="1120"/>
              <a:buFont typeface="Arial" panose="020B0604020202020204" pitchFamily="34" charset="0"/>
              <a:buChar char="‒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Weekly Global / Regional GVF in </a:t>
            </a:r>
            <a:r>
              <a:rPr lang="en-US" sz="16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NetCDF-4</a:t>
            </a:r>
          </a:p>
          <a:p>
            <a:pPr marL="571500" lvl="2" indent="-285750">
              <a:buClr>
                <a:schemeClr val="accent2"/>
              </a:buClr>
              <a:buSzPts val="1120"/>
              <a:buFont typeface="Arial" panose="020B0604020202020204" pitchFamily="34" charset="0"/>
              <a:buChar char="‒"/>
            </a:pPr>
            <a:endParaRPr lang="en-US" sz="1600" dirty="0" smtClean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NOAA-20</a:t>
            </a: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Beta Maturity Review: August </a:t>
            </a:r>
            <a:r>
              <a:rPr lang="en-US" dirty="0"/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Provisional Maturity Review: January 2019</a:t>
            </a:r>
            <a:endParaRPr lang="en-US" dirty="0"/>
          </a:p>
          <a:p>
            <a:pPr marL="571500" lvl="2" indent="-285750">
              <a:buClr>
                <a:schemeClr val="accent2"/>
              </a:buClr>
              <a:buSzPts val="1120"/>
              <a:buFont typeface="Arial" panose="020B0604020202020204" pitchFamily="34" charset="0"/>
              <a:buChar char="‒"/>
            </a:pP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56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228600" y="3667991"/>
            <a:ext cx="4120237" cy="2917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4721508" y="761999"/>
            <a:ext cx="4104241" cy="2905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228600" y="756728"/>
            <a:ext cx="4120237" cy="2917317"/>
          </a:xfrm>
          <a:prstGeom prst="rect">
            <a:avLst/>
          </a:prstGeom>
        </p:spPr>
      </p:pic>
      <p:sp>
        <p:nvSpPr>
          <p:cNvPr id="1411" name="Shape 1411"/>
          <p:cNvSpPr txBox="1">
            <a:spLocks noGrp="1"/>
          </p:cNvSpPr>
          <p:nvPr>
            <p:ph type="title"/>
          </p:nvPr>
        </p:nvSpPr>
        <p:spPr>
          <a:xfrm>
            <a:off x="4722954" y="4730183"/>
            <a:ext cx="3891983" cy="1034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sym typeface="Calibri"/>
              </a:rPr>
              <a:t>NDE </a:t>
            </a:r>
            <a:r>
              <a:rPr lang="en-US" sz="2400" i="1" u="sng" dirty="0" smtClean="0"/>
              <a:t>Global Daily</a:t>
            </a:r>
            <a:r>
              <a:rPr lang="en-US" sz="2400" dirty="0" smtClean="0"/>
              <a:t> VIs on 0</a:t>
            </a:r>
            <a:r>
              <a:rPr lang="en-US" altLang="zh-CN" sz="2400" dirty="0" smtClean="0"/>
              <a:t>5</a:t>
            </a:r>
            <a:r>
              <a:rPr lang="en-US" sz="2400" dirty="0" smtClean="0"/>
              <a:t>/</a:t>
            </a:r>
            <a:r>
              <a:rPr lang="en-US" altLang="zh-CN" sz="2400" dirty="0" smtClean="0"/>
              <a:t>13</a:t>
            </a:r>
            <a:r>
              <a:rPr lang="en-US" sz="2400" dirty="0" smtClean="0"/>
              <a:t>/2018</a:t>
            </a:r>
            <a:endParaRPr sz="2400" b="1" i="0" u="none" strike="noStrike" cap="none" dirty="0">
              <a:solidFill>
                <a:srgbClr val="002060"/>
              </a:solidFill>
              <a:sym typeface="Calibri"/>
            </a:endParaRPr>
          </a:p>
        </p:txBody>
      </p:sp>
      <p:sp>
        <p:nvSpPr>
          <p:cNvPr id="1415" name="Shape 1415"/>
          <p:cNvSpPr txBox="1"/>
          <p:nvPr/>
        </p:nvSpPr>
        <p:spPr>
          <a:xfrm>
            <a:off x="152400" y="2364527"/>
            <a:ext cx="990600" cy="2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TOC EVI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71846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Overview </a:t>
            </a:r>
            <a:r>
              <a:rPr lang="en-US" sz="3200" b="1" dirty="0"/>
              <a:t>―</a:t>
            </a:r>
            <a:r>
              <a:rPr lang="en-US" sz="3200" b="1" dirty="0" smtClean="0">
                <a:latin typeface="+mn-lt"/>
              </a:rPr>
              <a:t> S-NPP VI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  <p:sp>
        <p:nvSpPr>
          <p:cNvPr id="16" name="Shape 1415"/>
          <p:cNvSpPr txBox="1"/>
          <p:nvPr/>
        </p:nvSpPr>
        <p:spPr>
          <a:xfrm>
            <a:off x="152400" y="5334000"/>
            <a:ext cx="990600" cy="2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TOC NDVI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415"/>
          <p:cNvSpPr txBox="1"/>
          <p:nvPr/>
        </p:nvSpPr>
        <p:spPr>
          <a:xfrm>
            <a:off x="4721508" y="2364527"/>
            <a:ext cx="990600" cy="2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TOA NDVI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9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299901" y="3789003"/>
            <a:ext cx="4119699" cy="291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4721508" y="780345"/>
            <a:ext cx="4119699" cy="2916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299901" y="761999"/>
            <a:ext cx="4119699" cy="2916936"/>
          </a:xfrm>
          <a:prstGeom prst="rect">
            <a:avLst/>
          </a:prstGeom>
        </p:spPr>
      </p:pic>
      <p:sp>
        <p:nvSpPr>
          <p:cNvPr id="1411" name="Shape 1411"/>
          <p:cNvSpPr txBox="1">
            <a:spLocks noGrp="1"/>
          </p:cNvSpPr>
          <p:nvPr>
            <p:ph type="title"/>
          </p:nvPr>
        </p:nvSpPr>
        <p:spPr>
          <a:xfrm>
            <a:off x="4722954" y="4730183"/>
            <a:ext cx="3891983" cy="1034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sym typeface="Calibri"/>
              </a:rPr>
              <a:t>NDE </a:t>
            </a:r>
            <a:r>
              <a:rPr lang="en-US" altLang="zh-CN" sz="2400" i="1" u="sng" dirty="0" smtClean="0"/>
              <a:t>Regional </a:t>
            </a:r>
            <a:r>
              <a:rPr lang="en-US" sz="2400" i="1" u="sng" dirty="0" smtClean="0"/>
              <a:t>Daily</a:t>
            </a:r>
            <a:r>
              <a:rPr lang="en-US" sz="2400" dirty="0" smtClean="0"/>
              <a:t> VIs on 0</a:t>
            </a:r>
            <a:r>
              <a:rPr lang="en-US" altLang="zh-CN" sz="2400" dirty="0" smtClean="0"/>
              <a:t>5</a:t>
            </a:r>
            <a:r>
              <a:rPr lang="en-US" sz="2400" dirty="0" smtClean="0"/>
              <a:t>/</a:t>
            </a:r>
            <a:r>
              <a:rPr lang="en-US" altLang="zh-CN" sz="2400" dirty="0" smtClean="0"/>
              <a:t>13</a:t>
            </a:r>
            <a:r>
              <a:rPr lang="en-US" sz="2400" dirty="0" smtClean="0"/>
              <a:t>/2018</a:t>
            </a:r>
            <a:endParaRPr sz="2400" b="1" i="0" u="none" strike="noStrike" cap="none" dirty="0">
              <a:solidFill>
                <a:srgbClr val="002060"/>
              </a:solidFill>
              <a:sym typeface="Calibri"/>
            </a:endParaRPr>
          </a:p>
        </p:txBody>
      </p:sp>
      <p:sp>
        <p:nvSpPr>
          <p:cNvPr id="1415" name="Shape 1415"/>
          <p:cNvSpPr txBox="1"/>
          <p:nvPr/>
        </p:nvSpPr>
        <p:spPr>
          <a:xfrm>
            <a:off x="228600" y="2364527"/>
            <a:ext cx="990600" cy="2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TOC EVI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519636" y="-15711"/>
            <a:ext cx="9144000" cy="971846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Overview </a:t>
            </a:r>
            <a:r>
              <a:rPr lang="en-US" sz="3200" b="1" dirty="0"/>
              <a:t>―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/>
              <a:t>S-NPP </a:t>
            </a:r>
            <a:r>
              <a:rPr lang="en-US" sz="3200" b="1" dirty="0" smtClean="0">
                <a:latin typeface="+mn-lt"/>
              </a:rPr>
              <a:t>VI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  <p:sp>
        <p:nvSpPr>
          <p:cNvPr id="16" name="Shape 1415"/>
          <p:cNvSpPr txBox="1"/>
          <p:nvPr/>
        </p:nvSpPr>
        <p:spPr>
          <a:xfrm>
            <a:off x="304800" y="5334000"/>
            <a:ext cx="990600" cy="2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TOC NDVI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415"/>
          <p:cNvSpPr txBox="1"/>
          <p:nvPr/>
        </p:nvSpPr>
        <p:spPr>
          <a:xfrm>
            <a:off x="4721508" y="2364527"/>
            <a:ext cx="990600" cy="27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600" b="1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TOA NDVI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3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1225132"/>
            <a:ext cx="9147048" cy="4567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86605" y="5959833"/>
            <a:ext cx="1138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TOA NDVI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16069" y="-151607"/>
            <a:ext cx="9144000" cy="97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Overview </a:t>
            </a:r>
            <a:r>
              <a:rPr lang="en-US" sz="3200" b="1" dirty="0"/>
              <a:t>―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/>
              <a:t>S-NPP </a:t>
            </a:r>
            <a:r>
              <a:rPr lang="en-US" sz="3200" b="1" dirty="0" smtClean="0">
                <a:latin typeface="+mn-lt"/>
              </a:rPr>
              <a:t>GVF</a:t>
            </a:r>
          </a:p>
        </p:txBody>
      </p:sp>
      <p:sp>
        <p:nvSpPr>
          <p:cNvPr id="9" name="Shape 1411"/>
          <p:cNvSpPr txBox="1">
            <a:spLocks/>
          </p:cNvSpPr>
          <p:nvPr/>
        </p:nvSpPr>
        <p:spPr>
          <a:xfrm>
            <a:off x="2706438" y="4191000"/>
            <a:ext cx="4237640" cy="6095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1400"/>
              <a:buFont typeface="Calibri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+mn-lt"/>
                <a:ea typeface="Calibri"/>
                <a:cs typeface="Calibri"/>
                <a:sym typeface="Calibri"/>
              </a:rPr>
              <a:t>NDE 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  <a:sym typeface="Calibri"/>
              </a:rPr>
              <a:t>GVF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000" b="1" i="1" u="sng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Global</a:t>
            </a:r>
            <a:r>
              <a:rPr lang="en-US" sz="2000" b="1" dirty="0">
                <a:solidFill>
                  <a:schemeClr val="accent2"/>
                </a:solidFill>
                <a:latin typeface="+mn-lt"/>
                <a:ea typeface="Calibri"/>
                <a:cs typeface="Calibri"/>
              </a:rPr>
              <a:t> Products</a:t>
            </a:r>
            <a:endParaRPr lang="en-US" sz="2000" b="1" dirty="0">
              <a:solidFill>
                <a:schemeClr val="accent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Shape 1539"/>
          <p:cNvSpPr txBox="1"/>
          <p:nvPr/>
        </p:nvSpPr>
        <p:spPr>
          <a:xfrm>
            <a:off x="2362200" y="810027"/>
            <a:ext cx="4062942" cy="3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Calibri"/>
              <a:buNone/>
            </a:pPr>
            <a:r>
              <a:rPr lang="en-US" sz="1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GVF </a:t>
            </a:r>
            <a:r>
              <a:rPr lang="en-US" sz="1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1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11/24/2018 </a:t>
            </a:r>
            <a:r>
              <a:rPr lang="en-US" sz="1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~ </a:t>
            </a:r>
            <a:r>
              <a:rPr lang="en-US" sz="1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11/30/2018</a:t>
            </a:r>
            <a:endParaRPr sz="1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58" y="5883715"/>
            <a:ext cx="6705600" cy="3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PSS_Powerpoint_Custom_Template_v1-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JPSS_Powerpoint_Custom_Template_v1-ARIAL</Template>
  <TotalTime>16577</TotalTime>
  <Words>1277</Words>
  <Application>Microsoft Office PowerPoint</Application>
  <PresentationFormat>On-screen Show (4:3)</PresentationFormat>
  <Paragraphs>296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Cambria Math</vt:lpstr>
      <vt:lpstr>方正舒体</vt:lpstr>
      <vt:lpstr>Noto Sans Symbols</vt:lpstr>
      <vt:lpstr>Arial Black</vt:lpstr>
      <vt:lpstr>Lucida Grande</vt:lpstr>
      <vt:lpstr>Questrial</vt:lpstr>
      <vt:lpstr>Helvetica</vt:lpstr>
      <vt:lpstr>ＭＳ Ｐゴシック</vt:lpstr>
      <vt:lpstr>Calibri</vt:lpstr>
      <vt:lpstr>Wingdings</vt:lpstr>
      <vt:lpstr>Arial</vt:lpstr>
      <vt:lpstr>Times New Roman</vt:lpstr>
      <vt:lpstr>JPSS_Powerpoint_Custom_Template_v1-ARIAL</vt:lpstr>
      <vt:lpstr>JPSS VI &amp; GVF Products at NOAA </vt:lpstr>
      <vt:lpstr>Transition to Enterprise Algorithm</vt:lpstr>
      <vt:lpstr>JPSS Vegetation Index Requirements</vt:lpstr>
      <vt:lpstr>Overview -- VI</vt:lpstr>
      <vt:lpstr>PowerPoint Presentation</vt:lpstr>
      <vt:lpstr>JPSS VI and GVF Product</vt:lpstr>
      <vt:lpstr>NDE Global Daily VIs on 05/13/2018</vt:lpstr>
      <vt:lpstr>NDE Regional Daily VIs on 05/13/2018</vt:lpstr>
      <vt:lpstr>PowerPoint Presentation</vt:lpstr>
      <vt:lpstr>PowerPoint Presentation</vt:lpstr>
      <vt:lpstr>NOAA-20 Status ― VI</vt:lpstr>
      <vt:lpstr>Jun 28, 2018 – July 20, 2018</vt:lpstr>
      <vt:lpstr>GVF Comparison: NDE vs. IDPS Input</vt:lpstr>
      <vt:lpstr>  VIIRS SR LUT Correction</vt:lpstr>
      <vt:lpstr>VIIRS VI Long-term Monitoring</vt:lpstr>
      <vt:lpstr>Path Forward</vt:lpstr>
      <vt:lpstr>Summary of VIIRS VNIR and SWIR Spectral Band Characteristics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JPSS</dc:creator>
  <cp:lastModifiedBy>Yunyue Yu</cp:lastModifiedBy>
  <cp:revision>617</cp:revision>
  <dcterms:created xsi:type="dcterms:W3CDTF">2016-03-18T13:48:59Z</dcterms:created>
  <dcterms:modified xsi:type="dcterms:W3CDTF">2018-12-11T19:07:50Z</dcterms:modified>
</cp:coreProperties>
</file>