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46" r:id="rId2"/>
    <p:sldId id="552" r:id="rId3"/>
    <p:sldId id="575" r:id="rId4"/>
    <p:sldId id="577" r:id="rId5"/>
    <p:sldId id="576" r:id="rId6"/>
    <p:sldId id="578" r:id="rId7"/>
    <p:sldId id="580" r:id="rId8"/>
    <p:sldId id="581" r:id="rId9"/>
    <p:sldId id="582" r:id="rId10"/>
    <p:sldId id="584" r:id="rId11"/>
    <p:sldId id="587" r:id="rId12"/>
    <p:sldId id="588" r:id="rId13"/>
    <p:sldId id="591" r:id="rId14"/>
    <p:sldId id="605" r:id="rId15"/>
    <p:sldId id="606" r:id="rId16"/>
    <p:sldId id="607" r:id="rId17"/>
    <p:sldId id="594" r:id="rId18"/>
    <p:sldId id="561" r:id="rId19"/>
    <p:sldId id="579" r:id="rId20"/>
    <p:sldId id="601" r:id="rId21"/>
    <p:sldId id="595" r:id="rId22"/>
    <p:sldId id="596" r:id="rId23"/>
    <p:sldId id="597" r:id="rId24"/>
  </p:sldIdLst>
  <p:sldSz cx="9144000" cy="6858000" type="screen4x3"/>
  <p:notesSz cx="6799263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94"/>
    <a:srgbClr val="808000"/>
    <a:srgbClr val="94CC97"/>
    <a:srgbClr val="336600"/>
    <a:srgbClr val="996633"/>
    <a:srgbClr val="0000FF"/>
    <a:srgbClr val="008000"/>
    <a:srgbClr val="0066FF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6837" autoAdjust="0"/>
  </p:normalViewPr>
  <p:slideViewPr>
    <p:cSldViewPr snapToGrid="0">
      <p:cViewPr varScale="1">
        <p:scale>
          <a:sx n="73" d="100"/>
          <a:sy n="73" d="100"/>
        </p:scale>
        <p:origin x="1278" y="7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-2196" y="-108"/>
      </p:cViewPr>
      <p:guideLst>
        <p:guide orient="horz" pos="3128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7088" cy="4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55" tIns="45728" rIns="91455" bIns="45728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7" y="0"/>
            <a:ext cx="2947088" cy="4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55" tIns="45728" rIns="91455" bIns="45728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180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55" tIns="45728" rIns="91455" bIns="45728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7" y="9431180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55" tIns="45728" rIns="91455" bIns="45728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7AEC453A-1092-447A-BF66-8045BDBE14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51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7088" cy="4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55" tIns="45728" rIns="91455" bIns="45728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587" y="0"/>
            <a:ext cx="2947088" cy="4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55" tIns="45728" rIns="91455" bIns="45728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10" y="4716384"/>
            <a:ext cx="5440046" cy="446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55" tIns="45728" rIns="91455" bIns="457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180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55" tIns="45728" rIns="91455" bIns="45728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587" y="9431180"/>
            <a:ext cx="2947088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55" tIns="45728" rIns="91455" bIns="45728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B5668DB4-280A-4D34-B41B-4A66A7F906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9116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74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82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43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ＭＳ Ｐゴシック" charset="0"/>
              </a:rPr>
              <a:t>Large error, example of NEP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49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In 5 classes ranging from perfect agreement to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unacc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. Mismatch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This histograms show the % of agreement classes as a function of consolidation stage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0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14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29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65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6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2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38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71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80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70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3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9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21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89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35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0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Xx</a:t>
            </a:r>
            <a:r>
              <a:rPr lang="it-IT" dirty="0" smtClean="0"/>
              <a:t> option, the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the </a:t>
            </a:r>
            <a:r>
              <a:rPr lang="it-IT" dirty="0" err="1" smtClean="0"/>
              <a:t>same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consolidation</a:t>
            </a:r>
            <a:r>
              <a:rPr lang="it-IT" baseline="0" dirty="0" smtClean="0"/>
              <a:t> stage for </a:t>
            </a:r>
            <a:r>
              <a:rPr lang="it-IT" baseline="0" dirty="0" err="1" smtClean="0"/>
              <a:t>stats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68DB4-280A-4D34-B41B-4A66A7F9067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ollage_3_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2475"/>
            <a:ext cx="488632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JRC_Slides_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7" name="Picture 10" descr="JRC_Slides_Logo_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97513" y="3328988"/>
            <a:ext cx="2847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004494"/>
                </a:solidFill>
              </a:rPr>
              <a:t>www.jrc.ec.europa.eu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78463" y="5059363"/>
            <a:ext cx="3160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Serving society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Stimulating innovation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Supporting legislation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7200" y="1612255"/>
            <a:ext cx="7869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Content Placeholder 2"/>
          <p:cNvSpPr>
            <a:spLocks noGrp="1"/>
          </p:cNvSpPr>
          <p:nvPr>
            <p:ph idx="10"/>
          </p:nvPr>
        </p:nvSpPr>
        <p:spPr>
          <a:xfrm>
            <a:off x="637200" y="2416175"/>
            <a:ext cx="7869600" cy="302647"/>
          </a:xfrm>
        </p:spPr>
        <p:txBody>
          <a:bodyPr/>
          <a:lstStyle>
            <a:lvl1pPr algn="r">
              <a:defRPr/>
            </a:lvl1pPr>
            <a:lvl2pPr marL="228600" indent="-228600">
              <a:buFont typeface="Wingdings" charset="2"/>
              <a:buChar char="§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Verdana"/>
              <a:buChar char="•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404839E2-D41E-4291-AA54-280552C10C9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D9990450-20C6-4EC0-BE08-BAB33A676E47}" type="datetime3">
              <a:rPr lang="en-US"/>
              <a:pPr/>
              <a:t>12 December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3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4C8EE-1A73-4344-9236-886E1487C1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49088-CFC0-4C3C-B12F-B21366276B25}" type="datetime3">
              <a:rPr lang="en-US"/>
              <a:pPr/>
              <a:t>12 December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3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1528624"/>
          </a:xfrm>
        </p:spPr>
        <p:txBody>
          <a:bodyPr/>
          <a:lstStyle>
            <a:lvl2pPr marL="228600" indent="-228600">
              <a:buFont typeface="Verdana"/>
              <a:buChar char="•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Wingdings" charset="2"/>
              <a:buChar char="§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45313" y="6664325"/>
            <a:ext cx="2133600" cy="153988"/>
          </a:xfrm>
          <a:ln/>
        </p:spPr>
        <p:txBody>
          <a:bodyPr/>
          <a:lstStyle>
            <a:lvl1pPr>
              <a:defRPr/>
            </a:lvl1pPr>
          </a:lstStyle>
          <a:p>
            <a:fld id="{B2911145-05CF-47D7-9780-6C1A4E78D64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6664325"/>
            <a:ext cx="2133600" cy="153988"/>
          </a:xfrm>
          <a:ln/>
        </p:spPr>
        <p:txBody>
          <a:bodyPr/>
          <a:lstStyle>
            <a:lvl1pPr>
              <a:defRPr/>
            </a:lvl1pPr>
          </a:lstStyle>
          <a:p>
            <a:fld id="{61E0909E-3B56-4086-A8A4-A574E5171723}" type="datetime3">
              <a:rPr lang="en-US"/>
              <a:pPr/>
              <a:t>12 December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430887"/>
          </a:xfrm>
        </p:spPr>
        <p:txBody>
          <a:bodyPr/>
          <a:lstStyle>
            <a:lvl1pPr algn="l">
              <a:defRPr sz="28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04253"/>
            <a:ext cx="7772400" cy="302647"/>
          </a:xfrm>
        </p:spPr>
        <p:txBody>
          <a:bodyPr anchor="b"/>
          <a:lstStyle>
            <a:lvl1pPr marL="0" indent="0"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BA407-A096-4933-98B0-789E6A284B6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0757C-4717-44E5-BCB0-29C700F42B59}" type="datetime3">
              <a:rPr lang="en-US"/>
              <a:pPr/>
              <a:t>12 December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0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7869600" cy="430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5"/>
            <a:ext cx="3819600" cy="1528624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200" y="2492375"/>
            <a:ext cx="3819600" cy="1533753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24595-3FE3-46F4-890B-C184AED92A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B82BE-7E75-4039-A00E-B03CACFD676C}" type="datetime3">
              <a:rPr lang="en-US"/>
              <a:pPr/>
              <a:t>12 December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2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4A913-52F0-4352-815F-4CCE149D738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74040-E6D8-4938-9C9B-0343C01E3044}" type="datetime3">
              <a:rPr lang="en-US"/>
              <a:pPr/>
              <a:t>12 December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2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C15D1-58C5-403F-A035-A121ED1EA68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529C9-0F02-4FE4-9B8C-5D30B946A027}" type="datetime3">
              <a:rPr lang="en-US"/>
              <a:pPr/>
              <a:t>12 December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1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2520000" cy="615553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4"/>
            <a:ext cx="2520000" cy="3432176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6800" y="1612255"/>
            <a:ext cx="5040000" cy="4314412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180194-3AD4-45C5-A1ED-1A09258D2CD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E430F-6E79-45FA-9369-E842C6144825}" type="datetime3">
              <a:rPr lang="en-US"/>
              <a:pPr/>
              <a:t>12 December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1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612800"/>
            <a:ext cx="5486400" cy="31783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7"/>
            <a:ext cx="5486400" cy="557213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6ACC3-16D1-4967-B37F-ECFA7306F5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D3C00-861F-49E5-8FB8-10B17BA13D1C}" type="datetime3">
              <a:rPr lang="en-US"/>
              <a:pPr/>
              <a:t>12 December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9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20727-52E0-4877-A6B2-AF4023DD4B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7EC4-2E9B-432E-B243-378ADE359094}" type="datetime3">
              <a:rPr lang="en-US"/>
              <a:pPr/>
              <a:t>12 December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4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1612900"/>
            <a:ext cx="78708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588" y="2416175"/>
            <a:ext cx="7870825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5313" y="6664325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 b="0">
                <a:solidFill>
                  <a:srgbClr val="004494"/>
                </a:solidFill>
              </a:defRPr>
            </a:lvl1pPr>
          </a:lstStyle>
          <a:p>
            <a:fld id="{F4BA5780-0A81-4886-B399-6D80D35E8EF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2" name="Picture 5" descr="JRC_Slides_Foot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JRC_Slides_Logo_E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77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6588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004494"/>
                </a:solidFill>
              </a:defRPr>
            </a:lvl1pPr>
          </a:lstStyle>
          <a:p>
            <a:fld id="{91ADDBA5-BDE2-4005-955C-406356E74C38}" type="datetime3">
              <a:rPr lang="en-US"/>
              <a:pPr/>
              <a:t>12 December 2018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/>
          <a:ea typeface="MS PGothic" pitchFamily="34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defRPr>
          <a:solidFill>
            <a:srgbClr val="004494"/>
          </a:solidFill>
          <a:latin typeface="Verdana"/>
          <a:ea typeface="MS PGothic" pitchFamily="34" charset="-128"/>
          <a:cs typeface="ＭＳ Ｐゴシック" charset="0"/>
        </a:defRPr>
      </a:lvl1pPr>
      <a:lvl2pPr marL="2286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•"/>
        <a:defRPr>
          <a:solidFill>
            <a:srgbClr val="004494"/>
          </a:solidFill>
          <a:latin typeface="Verdana"/>
          <a:ea typeface="MS PGothic" pitchFamily="34" charset="-128"/>
        </a:defRPr>
      </a:lvl2pPr>
      <a:lvl3pPr marL="4572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Wingdings" pitchFamily="2" charset="2"/>
        <a:buChar char="§"/>
        <a:defRPr sz="1600">
          <a:solidFill>
            <a:srgbClr val="004494"/>
          </a:solidFill>
          <a:latin typeface="Verdana"/>
          <a:ea typeface="MS PGothic" pitchFamily="34" charset="-128"/>
        </a:defRPr>
      </a:lvl3pPr>
      <a:lvl4pPr marL="6858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Arial" pitchFamily="34" charset="0"/>
        <a:buChar char="•"/>
        <a:defRPr sz="1600">
          <a:solidFill>
            <a:srgbClr val="004494"/>
          </a:solidFill>
          <a:latin typeface="Verdana"/>
          <a:ea typeface="MS PGothic" pitchFamily="34" charset="-128"/>
        </a:defRPr>
      </a:lvl4pPr>
      <a:lvl5pPr marL="9144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–"/>
        <a:defRPr sz="1600">
          <a:solidFill>
            <a:srgbClr val="004494"/>
          </a:solidFill>
          <a:latin typeface="Verdana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10" y="2055657"/>
            <a:ext cx="8720488" cy="307777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/>
              <a:t>Accuracy of Near Real-Time NDVI anomalies</a:t>
            </a:r>
            <a:endParaRPr lang="en-US" sz="1800" dirty="0">
              <a:ea typeface="+mj-ea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73099" y="3717405"/>
            <a:ext cx="8197803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004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GB" sz="1800" u="sng" dirty="0"/>
              <a:t>Michele Meroni</a:t>
            </a:r>
            <a:r>
              <a:rPr lang="en-GB" sz="1800" baseline="30000" dirty="0"/>
              <a:t>1</a:t>
            </a:r>
            <a:r>
              <a:rPr lang="en-GB" sz="1800" dirty="0" smtClean="0"/>
              <a:t>, </a:t>
            </a:r>
            <a:r>
              <a:rPr lang="en-GB" sz="1800" dirty="0"/>
              <a:t>Dominique Fasbender</a:t>
            </a:r>
            <a:r>
              <a:rPr lang="en-GB" sz="1800" baseline="30000" dirty="0"/>
              <a:t>1</a:t>
            </a:r>
            <a:r>
              <a:rPr lang="en-GB" sz="1800" dirty="0"/>
              <a:t>, Felix Rembold</a:t>
            </a:r>
            <a:r>
              <a:rPr lang="en-GB" sz="1800" baseline="30000" dirty="0"/>
              <a:t>1</a:t>
            </a:r>
            <a:r>
              <a:rPr lang="en-GB" sz="1800" dirty="0"/>
              <a:t>, Clement Atzberger</a:t>
            </a:r>
            <a:r>
              <a:rPr lang="en-GB" sz="1800" baseline="30000" dirty="0"/>
              <a:t>2</a:t>
            </a:r>
            <a:r>
              <a:rPr lang="en-GB" sz="1800" dirty="0"/>
              <a:t>, </a:t>
            </a:r>
            <a:r>
              <a:rPr lang="en-GB" sz="1800" dirty="0" err="1"/>
              <a:t>Anja</a:t>
            </a:r>
            <a:r>
              <a:rPr lang="en-GB" sz="1800" dirty="0"/>
              <a:t> Klisch</a:t>
            </a:r>
            <a:r>
              <a:rPr lang="en-GB" sz="1800" baseline="30000" dirty="0"/>
              <a:t>2</a:t>
            </a:r>
          </a:p>
          <a:p>
            <a:pPr algn="ctr"/>
            <a:endParaRPr lang="en-GB" sz="1800" dirty="0" smtClean="0"/>
          </a:p>
          <a:p>
            <a:pPr algn="ctr"/>
            <a:r>
              <a:rPr lang="en-US" sz="1600" i="1" baseline="30000" dirty="0" smtClean="0"/>
              <a:t>1</a:t>
            </a:r>
            <a:r>
              <a:rPr lang="en-US" sz="1600" i="1" dirty="0" smtClean="0"/>
              <a:t> Food </a:t>
            </a:r>
            <a:r>
              <a:rPr lang="en-US" sz="1600" i="1" dirty="0"/>
              <a:t>Security Unit </a:t>
            </a:r>
            <a:r>
              <a:rPr lang="en-US" sz="1600" i="1" dirty="0" smtClean="0"/>
              <a:t>– European Commission, </a:t>
            </a:r>
            <a:r>
              <a:rPr lang="en-GB" sz="1600" i="1" dirty="0" smtClean="0"/>
              <a:t>Joint </a:t>
            </a:r>
            <a:r>
              <a:rPr lang="en-GB" sz="1600" i="1" dirty="0"/>
              <a:t>Research </a:t>
            </a:r>
            <a:r>
              <a:rPr lang="en-GB" sz="1600" i="1" dirty="0" smtClean="0"/>
              <a:t>Centre</a:t>
            </a:r>
          </a:p>
          <a:p>
            <a:pPr algn="ctr"/>
            <a:r>
              <a:rPr lang="en-GB" sz="1600" i="1" baseline="30000" dirty="0" smtClean="0"/>
              <a:t>2</a:t>
            </a:r>
            <a:r>
              <a:rPr lang="en-GB" sz="1600" i="1" dirty="0" smtClean="0"/>
              <a:t> </a:t>
            </a:r>
            <a:r>
              <a:rPr lang="en-US" sz="1600" i="1" dirty="0" smtClean="0"/>
              <a:t>University </a:t>
            </a:r>
            <a:r>
              <a:rPr lang="en-US" sz="1600" i="1" dirty="0"/>
              <a:t>of Natural Resources and Life Sciences (BOKU), </a:t>
            </a:r>
            <a:r>
              <a:rPr lang="en-US" sz="1600" i="1" dirty="0" smtClean="0"/>
              <a:t>Vienna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879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396" y="1013590"/>
            <a:ext cx="881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Multi-category anomaly classes</a:t>
            </a: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4" t="8435" r="16146" b="69105"/>
          <a:stretch/>
        </p:blipFill>
        <p:spPr>
          <a:xfrm>
            <a:off x="384369" y="1319948"/>
            <a:ext cx="3301204" cy="1841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1" t="8441" r="16182" b="69029"/>
          <a:stretch/>
        </p:blipFill>
        <p:spPr>
          <a:xfrm>
            <a:off x="4573329" y="1319948"/>
            <a:ext cx="3298563" cy="184771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Down Arrow 39"/>
          <p:cNvSpPr/>
          <p:nvPr/>
        </p:nvSpPr>
        <p:spPr bwMode="auto">
          <a:xfrm rot="-5400000">
            <a:off x="3723790" y="2086043"/>
            <a:ext cx="691009" cy="309788"/>
          </a:xfrm>
          <a:prstGeom prst="downArrow">
            <a:avLst/>
          </a:prstGeom>
          <a:solidFill>
            <a:srgbClr val="004494">
              <a:alpha val="62000"/>
            </a:srgbClr>
          </a:solidFill>
          <a:ln>
            <a:solidFill>
              <a:srgbClr val="004494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2" name="Straight Connector 41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Oval 46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1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53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4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7396" y="3174819"/>
            <a:ext cx="881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Yes/no event (of drought)</a:t>
            </a: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7" t="9426" r="16203" b="69173"/>
          <a:stretch/>
        </p:blipFill>
        <p:spPr>
          <a:xfrm>
            <a:off x="4573329" y="3546672"/>
            <a:ext cx="3263262" cy="17551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4" t="8435" r="16146" b="69105"/>
          <a:stretch/>
        </p:blipFill>
        <p:spPr>
          <a:xfrm>
            <a:off x="384369" y="3487978"/>
            <a:ext cx="3301204" cy="1841978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 bwMode="auto">
          <a:xfrm rot="-5400000">
            <a:off x="3723790" y="4254073"/>
            <a:ext cx="691009" cy="309788"/>
          </a:xfrm>
          <a:prstGeom prst="downArrow">
            <a:avLst/>
          </a:prstGeom>
          <a:solidFill>
            <a:srgbClr val="004494">
              <a:alpha val="62000"/>
            </a:srgbClr>
          </a:solidFill>
          <a:ln>
            <a:solidFill>
              <a:srgbClr val="004494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396" y="5642282"/>
            <a:ext cx="881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NRT anomaly </a:t>
            </a:r>
            <a:r>
              <a:rPr lang="en-US" sz="1600" dirty="0">
                <a:solidFill>
                  <a:srgbClr val="004494"/>
                </a:solidFill>
                <a:cs typeface="ＭＳ Ｐゴシック" charset="0"/>
              </a:rPr>
              <a:t>error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estimated comparing NRT product with the reference one, f</a:t>
            </a:r>
          </a:p>
        </p:txBody>
      </p:sp>
    </p:spTree>
    <p:extLst>
      <p:ext uri="{BB962C8B-B14F-4D97-AF65-F5344CB8AC3E}">
        <p14:creationId xmlns:p14="http://schemas.microsoft.com/office/powerpoint/2010/main" val="4790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2330" y="1362156"/>
            <a:ext cx="7469812" cy="5098605"/>
            <a:chOff x="362330" y="1362156"/>
            <a:chExt cx="7469812" cy="509860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" t="4166" r="15414" b="16377"/>
            <a:stretch/>
          </p:blipFill>
          <p:spPr bwMode="auto">
            <a:xfrm>
              <a:off x="392810" y="1362156"/>
              <a:ext cx="7439332" cy="5098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362330" y="5491502"/>
              <a:ext cx="45076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bIns="0" rtlCol="0" anchor="ctr" anchorCtr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 </a:t>
              </a:r>
              <a:endPara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775" y="494979"/>
            <a:ext cx="7626999" cy="430887"/>
          </a:xfrm>
        </p:spPr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97775" y="974734"/>
            <a:ext cx="881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Map example: </a:t>
            </a:r>
            <a:r>
              <a:rPr lang="en-US" sz="1600" dirty="0" err="1" smtClean="0">
                <a:solidFill>
                  <a:srgbClr val="004494"/>
                </a:solidFill>
                <a:cs typeface="ＭＳ Ｐゴシック" charset="0"/>
              </a:rPr>
              <a:t>HoA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 drought onset in late 2010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2" name="Straight Connector 41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Oval 46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3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54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55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Results</a:t>
              </a:r>
              <a:endParaRPr lang="en-GB" sz="1050" kern="0" dirty="0"/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0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>
            <a:off x="249381" y="2339340"/>
            <a:ext cx="0" cy="3312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 rot="16200000">
            <a:off x="-465264" y="3825240"/>
            <a:ext cx="1170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 smtClean="0">
                <a:solidFill>
                  <a:schemeClr val="tx2"/>
                </a:solidFill>
              </a:rPr>
              <a:t>Time delay</a:t>
            </a:r>
            <a:endParaRPr lang="en-US" sz="1400" b="0" i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011836" y="4766872"/>
            <a:ext cx="6050932" cy="1633927"/>
          </a:xfrm>
          <a:prstGeom prst="rect">
            <a:avLst/>
          </a:prstGeom>
          <a:noFill/>
          <a:ln w="25400" cap="flat" cmpd="sng" algn="ctr">
            <a:solidFill>
              <a:srgbClr val="00449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64680" y="3275509"/>
            <a:ext cx="21488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Evolution of reference f captured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C0 underestimates drought severity in d27 and 30</a:t>
            </a:r>
            <a:endParaRPr lang="en-US" sz="1300" b="0" dirty="0">
              <a:solidFill>
                <a:srgbClr val="004494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37709" y="1539245"/>
            <a:ext cx="7281279" cy="3899655"/>
            <a:chOff x="837709" y="1539245"/>
            <a:chExt cx="7281279" cy="3899655"/>
          </a:xfrm>
        </p:grpSpPr>
        <p:pic>
          <p:nvPicPr>
            <p:cNvPr id="41" name="Picture 40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7709" y="1539245"/>
              <a:ext cx="2520315" cy="2015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41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7709" y="3423410"/>
              <a:ext cx="2520315" cy="2015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42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18191" y="1539245"/>
              <a:ext cx="2520315" cy="2015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43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18191" y="3423410"/>
              <a:ext cx="2520315" cy="2015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Picture 44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98673" y="1539245"/>
              <a:ext cx="2520315" cy="2015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45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98673" y="3423410"/>
              <a:ext cx="2520315" cy="2015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 bwMode="auto">
            <a:xfrm>
              <a:off x="2400300" y="1838325"/>
              <a:ext cx="561975" cy="196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2500391" y="3733943"/>
              <a:ext cx="561975" cy="196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4787441" y="1834620"/>
              <a:ext cx="561975" cy="196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4876110" y="3715705"/>
              <a:ext cx="561975" cy="196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7147821" y="1834619"/>
              <a:ext cx="561975" cy="196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7256592" y="3762866"/>
              <a:ext cx="561975" cy="196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898960" y="5492240"/>
            <a:ext cx="79021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Large errors for first </a:t>
            </a:r>
            <a:r>
              <a:rPr lang="en-US" sz="1300" b="0" dirty="0">
                <a:solidFill>
                  <a:srgbClr val="004494"/>
                </a:solidFill>
                <a:cs typeface="ＭＳ Ｐゴシック" charset="0"/>
              </a:rPr>
              <a:t>c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onsolidation stages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Error reduced with later stages (timeliness vs. accuracy)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dirty="0" err="1" smtClean="0">
                <a:solidFill>
                  <a:srgbClr val="FF0000"/>
                </a:solidFill>
                <a:cs typeface="ＭＳ Ｐゴシック" charset="0"/>
              </a:rPr>
              <a:t>N</a:t>
            </a:r>
            <a:r>
              <a:rPr lang="en-US" sz="1300" b="0" dirty="0" err="1" smtClean="0">
                <a:solidFill>
                  <a:srgbClr val="FF0000"/>
                </a:solidFill>
                <a:cs typeface="ＭＳ Ｐゴシック" charset="0"/>
              </a:rPr>
              <a:t>x</a:t>
            </a:r>
            <a:r>
              <a:rPr lang="en-US" sz="1300" dirty="0" err="1" smtClean="0">
                <a:solidFill>
                  <a:srgbClr val="FF0000"/>
                </a:solidFill>
                <a:cs typeface="ＭＳ Ｐゴシック" charset="0"/>
              </a:rPr>
              <a:t>H</a:t>
            </a:r>
            <a:r>
              <a:rPr lang="en-US" sz="1300" b="0" dirty="0" err="1" smtClean="0">
                <a:solidFill>
                  <a:srgbClr val="FF0000"/>
                </a:solidFill>
                <a:cs typeface="ＭＳ Ｐゴシック" charset="0"/>
              </a:rPr>
              <a:t>x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 option has smaller and unbiased error compared to </a:t>
            </a:r>
            <a:r>
              <a:rPr lang="en-US" sz="1300" dirty="0" err="1" smtClean="0">
                <a:solidFill>
                  <a:schemeClr val="tx1"/>
                </a:solidFill>
                <a:cs typeface="ＭＳ Ｐゴシック" charset="0"/>
              </a:rPr>
              <a:t>N</a:t>
            </a:r>
            <a:r>
              <a:rPr lang="en-US" sz="1300" b="0" dirty="0" err="1" smtClean="0">
                <a:solidFill>
                  <a:schemeClr val="tx1"/>
                </a:solidFill>
                <a:cs typeface="ＭＳ Ｐゴシック" charset="0"/>
              </a:rPr>
              <a:t>x</a:t>
            </a:r>
            <a:r>
              <a:rPr lang="en-US" sz="1300" dirty="0" err="1" smtClean="0">
                <a:solidFill>
                  <a:schemeClr val="tx1"/>
                </a:solidFill>
                <a:cs typeface="ＭＳ Ｐゴシック" charset="0"/>
              </a:rPr>
              <a:t>H</a:t>
            </a:r>
            <a:r>
              <a:rPr lang="en-US" sz="1300" b="0" dirty="0" err="1" smtClean="0">
                <a:solidFill>
                  <a:schemeClr val="tx1"/>
                </a:solidFill>
                <a:cs typeface="ＭＳ Ｐゴシック" charset="0"/>
              </a:rPr>
              <a:t>f</a:t>
            </a:r>
            <a:endParaRPr lang="en-US" sz="1300" b="0" dirty="0">
              <a:solidFill>
                <a:schemeClr val="tx1"/>
              </a:solidFill>
              <a:cs typeface="ＭＳ Ｐゴシック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65895" y="1383038"/>
            <a:ext cx="2180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Z-score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18947" y="1383038"/>
            <a:ext cx="2180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NEP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95844" y="1383038"/>
            <a:ext cx="2180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VCI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4107" y="2233947"/>
            <a:ext cx="119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MAE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4107" y="4136840"/>
            <a:ext cx="119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ME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54" name="Straight Connector 53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9" name="Oval 58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64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65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Results</a:t>
              </a:r>
              <a:endParaRPr lang="en-GB" sz="1050" kern="0" dirty="0"/>
            </a:p>
          </p:txBody>
        </p:sp>
        <p:sp>
          <p:nvSpPr>
            <p:cNvPr id="66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8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70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115388" y="1726041"/>
            <a:ext cx="925392" cy="485775"/>
            <a:chOff x="5314951" y="2657474"/>
            <a:chExt cx="925392" cy="48577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67" t="14922" r="24975" b="73435"/>
            <a:stretch/>
          </p:blipFill>
          <p:spPr bwMode="auto">
            <a:xfrm>
              <a:off x="5314951" y="2657474"/>
              <a:ext cx="514350" cy="48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11" t="14922" r="15664" b="73435"/>
            <a:stretch/>
          </p:blipFill>
          <p:spPr bwMode="auto">
            <a:xfrm>
              <a:off x="5821618" y="2657474"/>
              <a:ext cx="418725" cy="485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Title 1"/>
          <p:cNvSpPr>
            <a:spLocks noGrp="1"/>
          </p:cNvSpPr>
          <p:nvPr>
            <p:ph type="title"/>
          </p:nvPr>
        </p:nvSpPr>
        <p:spPr>
          <a:xfrm>
            <a:off x="257795" y="548319"/>
            <a:ext cx="7626999" cy="307777"/>
          </a:xfrm>
        </p:spPr>
        <p:txBody>
          <a:bodyPr/>
          <a:lstStyle/>
          <a:p>
            <a:r>
              <a:rPr lang="en-GB" sz="2000" dirty="0" smtClean="0"/>
              <a:t>Anomaly error, global stats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626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5088"/>
          <a:stretch/>
        </p:blipFill>
        <p:spPr>
          <a:xfrm>
            <a:off x="5782061" y="1288191"/>
            <a:ext cx="3123798" cy="182141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112565" y="2864522"/>
            <a:ext cx="1958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Example for Z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64651" y="4629275"/>
            <a:ext cx="3888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dirty="0" err="1" smtClean="0">
                <a:solidFill>
                  <a:srgbClr val="FF0000"/>
                </a:solidFill>
                <a:cs typeface="ＭＳ Ｐゴシック" charset="0"/>
              </a:rPr>
              <a:t>N</a:t>
            </a:r>
            <a:r>
              <a:rPr lang="en-US" sz="1300" b="0" dirty="0" err="1" smtClean="0">
                <a:solidFill>
                  <a:srgbClr val="FF0000"/>
                </a:solidFill>
                <a:cs typeface="ＭＳ Ｐゴシック" charset="0"/>
              </a:rPr>
              <a:t>x</a:t>
            </a:r>
            <a:r>
              <a:rPr lang="en-US" sz="1300" dirty="0" err="1" smtClean="0">
                <a:solidFill>
                  <a:srgbClr val="FF0000"/>
                </a:solidFill>
                <a:cs typeface="ＭＳ Ｐゴシック" charset="0"/>
              </a:rPr>
              <a:t>H</a:t>
            </a:r>
            <a:r>
              <a:rPr lang="en-US" sz="1300" b="0" dirty="0" err="1" smtClean="0">
                <a:solidFill>
                  <a:srgbClr val="FF0000"/>
                </a:solidFill>
                <a:cs typeface="ＭＳ Ｐゴシック" charset="0"/>
              </a:rPr>
              <a:t>x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 strategy better for Z and NEP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dirty="0" err="1" smtClean="0">
                <a:solidFill>
                  <a:schemeClr val="tx1"/>
                </a:solidFill>
                <a:cs typeface="ＭＳ Ｐゴシック" charset="0"/>
              </a:rPr>
              <a:t>N</a:t>
            </a:r>
            <a:r>
              <a:rPr lang="en-US" sz="1300" b="0" dirty="0" err="1" smtClean="0">
                <a:solidFill>
                  <a:schemeClr val="tx1"/>
                </a:solidFill>
                <a:cs typeface="ＭＳ Ｐゴシック" charset="0"/>
              </a:rPr>
              <a:t>x</a:t>
            </a:r>
            <a:r>
              <a:rPr lang="en-US" sz="1300" dirty="0" err="1" smtClean="0">
                <a:solidFill>
                  <a:schemeClr val="tx1"/>
                </a:solidFill>
                <a:cs typeface="ＭＳ Ｐゴシック" charset="0"/>
              </a:rPr>
              <a:t>H</a:t>
            </a:r>
            <a:r>
              <a:rPr lang="en-US" sz="1300" b="0" dirty="0" err="1" smtClean="0">
                <a:solidFill>
                  <a:schemeClr val="tx1"/>
                </a:solidFill>
                <a:cs typeface="ＭＳ Ｐゴシック" charset="0"/>
              </a:rPr>
              <a:t>f</a:t>
            </a:r>
            <a:r>
              <a:rPr lang="en-US" sz="1300" b="0" dirty="0" smtClean="0">
                <a:solidFill>
                  <a:schemeClr val="tx1"/>
                </a:solidFill>
                <a:cs typeface="ＭＳ Ｐゴシック" charset="0"/>
              </a:rPr>
              <a:t> 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better for VCI (more sensitive to outliers)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51" name="Straight Connector 50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Oval 55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0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61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62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Results</a:t>
              </a:r>
              <a:endParaRPr lang="en-GB" sz="1050" kern="0" dirty="0"/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5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7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6710" y="1752622"/>
            <a:ext cx="24202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0" dirty="0" smtClean="0">
                <a:solidFill>
                  <a:srgbClr val="004494"/>
                </a:solidFill>
              </a:rPr>
              <a:t>Severity of </a:t>
            </a:r>
            <a:r>
              <a:rPr lang="en-US" sz="1300" b="0" dirty="0">
                <a:solidFill>
                  <a:srgbClr val="004494"/>
                </a:solidFill>
              </a:rPr>
              <a:t>the error the analyst would face in interpreting the anomaly maps </a:t>
            </a:r>
            <a:endParaRPr lang="en-US" sz="1300" dirty="0">
              <a:solidFill>
                <a:srgbClr val="004494"/>
              </a:solidFill>
            </a:endParaRPr>
          </a:p>
        </p:txBody>
      </p:sp>
      <p:sp>
        <p:nvSpPr>
          <p:cNvPr id="32" name="Down Arrow 31"/>
          <p:cNvSpPr/>
          <p:nvPr/>
        </p:nvSpPr>
        <p:spPr bwMode="auto">
          <a:xfrm rot="-5400000">
            <a:off x="2302756" y="2044004"/>
            <a:ext cx="691009" cy="309788"/>
          </a:xfrm>
          <a:prstGeom prst="downArrow">
            <a:avLst/>
          </a:prstGeom>
          <a:solidFill>
            <a:srgbClr val="004494">
              <a:alpha val="62000"/>
            </a:srgbClr>
          </a:solidFill>
          <a:ln>
            <a:solidFill>
              <a:srgbClr val="004494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9268" y="1845997"/>
            <a:ext cx="25696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0" dirty="0" smtClean="0">
                <a:solidFill>
                  <a:srgbClr val="004494"/>
                </a:solidFill>
              </a:rPr>
              <a:t>Evaluate the class agreement</a:t>
            </a:r>
            <a:endParaRPr lang="en-US" sz="1300" b="0" dirty="0">
              <a:solidFill>
                <a:srgbClr val="004494"/>
              </a:solidFill>
            </a:endParaRPr>
          </a:p>
          <a:p>
            <a:pPr algn="ctr"/>
            <a:r>
              <a:rPr lang="en-US" sz="1300" b="0" dirty="0" smtClean="0">
                <a:solidFill>
                  <a:srgbClr val="004494"/>
                </a:solidFill>
              </a:rPr>
              <a:t>NRT </a:t>
            </a:r>
            <a:r>
              <a:rPr lang="en-US" sz="1300" dirty="0" smtClean="0">
                <a:solidFill>
                  <a:srgbClr val="004494"/>
                </a:solidFill>
              </a:rPr>
              <a:t>vs.</a:t>
            </a:r>
            <a:r>
              <a:rPr lang="en-US" sz="1300" b="0" dirty="0" smtClean="0">
                <a:solidFill>
                  <a:srgbClr val="004494"/>
                </a:solidFill>
              </a:rPr>
              <a:t> Reference f</a:t>
            </a:r>
          </a:p>
        </p:txBody>
      </p:sp>
      <p:sp>
        <p:nvSpPr>
          <p:cNvPr id="33" name="Down Arrow 32"/>
          <p:cNvSpPr/>
          <p:nvPr/>
        </p:nvSpPr>
        <p:spPr bwMode="auto">
          <a:xfrm rot="-5400000">
            <a:off x="5178231" y="2044004"/>
            <a:ext cx="691009" cy="309788"/>
          </a:xfrm>
          <a:prstGeom prst="downArrow">
            <a:avLst/>
          </a:prstGeom>
          <a:solidFill>
            <a:srgbClr val="004494">
              <a:alpha val="62000"/>
            </a:srgbClr>
          </a:solidFill>
          <a:ln>
            <a:solidFill>
              <a:srgbClr val="004494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57795" y="548319"/>
            <a:ext cx="7626999" cy="307777"/>
          </a:xfrm>
        </p:spPr>
        <p:txBody>
          <a:bodyPr/>
          <a:lstStyle/>
          <a:p>
            <a:r>
              <a:rPr lang="en-GB" sz="2000" dirty="0" smtClean="0"/>
              <a:t>Multi-category classification error, global stats</a:t>
            </a:r>
            <a:endParaRPr lang="en-GB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-5091" y="5028938"/>
            <a:ext cx="101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err="1" smtClean="0">
                <a:solidFill>
                  <a:srgbClr val="FF0000"/>
                </a:solidFill>
                <a:cs typeface="ＭＳ Ｐゴシック" charset="0"/>
              </a:rPr>
              <a:t>zN</a:t>
            </a:r>
            <a:r>
              <a:rPr lang="en-US" sz="1600" b="0" dirty="0" err="1" smtClean="0">
                <a:solidFill>
                  <a:srgbClr val="FF0000"/>
                </a:solidFill>
                <a:cs typeface="ＭＳ Ｐゴシック" charset="0"/>
              </a:rPr>
              <a:t>x</a:t>
            </a:r>
            <a:r>
              <a:rPr lang="en-US" sz="1600" dirty="0" err="1" smtClean="0">
                <a:solidFill>
                  <a:srgbClr val="FF0000"/>
                </a:solidFill>
                <a:cs typeface="ＭＳ Ｐゴシック" charset="0"/>
              </a:rPr>
              <a:t>H</a:t>
            </a:r>
            <a:r>
              <a:rPr lang="en-US" sz="1600" b="0" dirty="0" err="1" smtClean="0">
                <a:solidFill>
                  <a:srgbClr val="FF0000"/>
                </a:solidFill>
                <a:cs typeface="ＭＳ Ｐゴシック" charset="0"/>
              </a:rPr>
              <a:t>x</a:t>
            </a:r>
            <a:endParaRPr lang="en-US" sz="1600" b="0" dirty="0" smtClean="0">
              <a:solidFill>
                <a:srgbClr val="FF0000"/>
              </a:solidFill>
              <a:cs typeface="ＭＳ Ｐゴシック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5091" y="3291125"/>
            <a:ext cx="101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err="1" smtClean="0">
                <a:solidFill>
                  <a:schemeClr val="tx1"/>
                </a:solidFill>
                <a:cs typeface="ＭＳ Ｐゴシック" charset="0"/>
              </a:rPr>
              <a:t>zN</a:t>
            </a:r>
            <a:r>
              <a:rPr lang="en-US" sz="1600" b="0" dirty="0" err="1" smtClean="0">
                <a:solidFill>
                  <a:schemeClr val="tx1"/>
                </a:solidFill>
                <a:cs typeface="ＭＳ Ｐゴシック" charset="0"/>
              </a:rPr>
              <a:t>x</a:t>
            </a:r>
            <a:r>
              <a:rPr lang="en-US" sz="1600" dirty="0" err="1" smtClean="0">
                <a:solidFill>
                  <a:schemeClr val="tx1"/>
                </a:solidFill>
                <a:cs typeface="ＭＳ Ｐゴシック" charset="0"/>
              </a:rPr>
              <a:t>H</a:t>
            </a:r>
            <a:r>
              <a:rPr lang="en-US" sz="1600" b="0" dirty="0" err="1" smtClean="0">
                <a:solidFill>
                  <a:schemeClr val="tx1"/>
                </a:solidFill>
                <a:cs typeface="ＭＳ Ｐゴシック" charset="0"/>
              </a:rPr>
              <a:t>f</a:t>
            </a:r>
            <a:endParaRPr lang="en-US" sz="1600" b="0" dirty="0">
              <a:solidFill>
                <a:schemeClr val="tx1"/>
              </a:solidFill>
              <a:cs typeface="ＭＳ Ｐゴシック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62874" y="3164976"/>
            <a:ext cx="4135846" cy="3235825"/>
            <a:chOff x="862874" y="3164976"/>
            <a:chExt cx="4135846" cy="323582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2"/>
            <a:stretch/>
          </p:blipFill>
          <p:spPr>
            <a:xfrm>
              <a:off x="862874" y="3245453"/>
              <a:ext cx="4135846" cy="315534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1667781" y="3164976"/>
              <a:ext cx="2885301" cy="295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1751530" y="4975860"/>
              <a:ext cx="2885301" cy="16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40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25377" y="1944511"/>
            <a:ext cx="3269712" cy="2652065"/>
            <a:chOff x="4805437" y="1944511"/>
            <a:chExt cx="3269712" cy="265206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437" y="1981037"/>
              <a:ext cx="3269712" cy="261553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4937760" y="1944511"/>
              <a:ext cx="3002280" cy="296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086181" y="1425986"/>
            <a:ext cx="2216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Example for Z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6691" y="4971134"/>
            <a:ext cx="7902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Poor to moderate agreement in first stages (HSS around 0.4), strong agreement (HSS&gt;0.8) at stages 3 - 4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dirty="0" err="1" smtClean="0">
                <a:solidFill>
                  <a:schemeClr val="tx1"/>
                </a:solidFill>
                <a:cs typeface="ＭＳ Ｐゴシック" charset="0"/>
              </a:rPr>
              <a:t>N</a:t>
            </a:r>
            <a:r>
              <a:rPr lang="en-US" sz="1300" b="0" dirty="0" err="1" smtClean="0">
                <a:solidFill>
                  <a:schemeClr val="tx1"/>
                </a:solidFill>
                <a:cs typeface="ＭＳ Ｐゴシック" charset="0"/>
              </a:rPr>
              <a:t>x</a:t>
            </a:r>
            <a:r>
              <a:rPr lang="en-US" sz="1300" dirty="0" err="1" smtClean="0">
                <a:solidFill>
                  <a:schemeClr val="tx1"/>
                </a:solidFill>
                <a:cs typeface="ＭＳ Ｐゴシック" charset="0"/>
              </a:rPr>
              <a:t>H</a:t>
            </a:r>
            <a:r>
              <a:rPr lang="en-US" sz="1300" b="0" dirty="0" err="1" smtClean="0">
                <a:solidFill>
                  <a:schemeClr val="tx1"/>
                </a:solidFill>
                <a:cs typeface="ＭＳ Ｐゴシック" charset="0"/>
              </a:rPr>
              <a:t>f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 maximize detection rate (with small increase of false alarms)</a:t>
            </a:r>
            <a:endParaRPr lang="en-US" sz="1300" b="0" dirty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55" name="Straight Connector 54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Oval 59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4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65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66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Results</a:t>
              </a:r>
              <a:endParaRPr lang="en-GB" sz="1050" kern="0" dirty="0"/>
            </a:p>
          </p:txBody>
        </p:sp>
        <p:sp>
          <p:nvSpPr>
            <p:cNvPr id="67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9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71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2317" y="1981037"/>
            <a:ext cx="4040985" cy="2615539"/>
            <a:chOff x="652207" y="1981037"/>
            <a:chExt cx="4040985" cy="261553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07" y="1981037"/>
              <a:ext cx="3269712" cy="2615539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738421" y="2271961"/>
              <a:ext cx="954771" cy="482828"/>
              <a:chOff x="1731821" y="1775236"/>
              <a:chExt cx="954771" cy="482828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12" t="4672" r="31208" b="88644"/>
              <a:stretch/>
            </p:blipFill>
            <p:spPr>
              <a:xfrm>
                <a:off x="1734996" y="1981227"/>
                <a:ext cx="951596" cy="27683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48" t="4672" r="51315" b="88644"/>
              <a:stretch/>
            </p:blipFill>
            <p:spPr>
              <a:xfrm>
                <a:off x="1731821" y="1775236"/>
                <a:ext cx="871679" cy="276837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 bwMode="auto">
            <a:xfrm>
              <a:off x="1543050" y="1993737"/>
              <a:ext cx="1320800" cy="24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12175" y="2251616"/>
            <a:ext cx="1080745" cy="568811"/>
            <a:chOff x="5209177" y="1595521"/>
            <a:chExt cx="1080745" cy="56881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26" t="5058" r="56011" b="89592"/>
            <a:stretch/>
          </p:blipFill>
          <p:spPr>
            <a:xfrm>
              <a:off x="5276058" y="1942791"/>
              <a:ext cx="914401" cy="22154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7" t="5791" r="78262" b="89592"/>
            <a:stretch/>
          </p:blipFill>
          <p:spPr>
            <a:xfrm>
              <a:off x="5305425" y="1809750"/>
              <a:ext cx="843949" cy="19120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09177" y="1595521"/>
              <a:ext cx="10807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Detection Rate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12175" y="3062149"/>
            <a:ext cx="1220206" cy="555588"/>
            <a:chOff x="6533344" y="1595521"/>
            <a:chExt cx="1220206" cy="5555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04" t="5384" r="11086" b="89995"/>
            <a:stretch/>
          </p:blipFill>
          <p:spPr>
            <a:xfrm>
              <a:off x="6626349" y="1959755"/>
              <a:ext cx="885826" cy="19135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38" t="5384" r="34651" b="89592"/>
            <a:stretch/>
          </p:blipFill>
          <p:spPr>
            <a:xfrm>
              <a:off x="6584271" y="1792920"/>
              <a:ext cx="880706" cy="20803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533344" y="1595521"/>
              <a:ext cx="12202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False Alarm Rate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257795" y="548319"/>
            <a:ext cx="7626999" cy="307777"/>
          </a:xfrm>
        </p:spPr>
        <p:txBody>
          <a:bodyPr/>
          <a:lstStyle/>
          <a:p>
            <a:r>
              <a:rPr lang="en-GB" sz="2000" dirty="0" smtClean="0"/>
              <a:t>Y/N classification, global stats</a:t>
            </a:r>
            <a:endParaRPr lang="en-GB" sz="2000" dirty="0"/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 rot="-5400000">
            <a:off x="-278800" y="3131492"/>
            <a:ext cx="133241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Heidke Skill Score</a:t>
            </a:r>
            <a:endParaRPr lang="en-US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8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775" y="494979"/>
            <a:ext cx="7626999" cy="430887"/>
          </a:xfrm>
        </p:spPr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97775" y="974734"/>
            <a:ext cx="881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Global </a:t>
            </a:r>
            <a:r>
              <a:rPr lang="en-US" sz="1600" dirty="0">
                <a:solidFill>
                  <a:srgbClr val="004494"/>
                </a:solidFill>
                <a:cs typeface="ＭＳ Ｐゴシック" charset="0"/>
              </a:rPr>
              <a:t>results, 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spatial patterns (example for Z)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29810" y="5885409"/>
            <a:ext cx="79021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Similar patterns for NEP and VCI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Large spatial variability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Larger errors at high latitudes and equator</a:t>
            </a:r>
          </a:p>
        </p:txBody>
      </p:sp>
      <p:pic>
        <p:nvPicPr>
          <p:cNvPr id="41" name="Picture 4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381" y="1244000"/>
            <a:ext cx="5394325" cy="234569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5697706" y="1264166"/>
            <a:ext cx="2180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z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N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0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H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0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67" name="Straight Connector 66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2" name="Oval 71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76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77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78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Results</a:t>
              </a:r>
              <a:endParaRPr lang="en-GB" sz="1050" kern="0" dirty="0"/>
            </a:p>
          </p:txBody>
        </p:sp>
        <p:sp>
          <p:nvSpPr>
            <p:cNvPr id="79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81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83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88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381" y="3543498"/>
            <a:ext cx="5399405" cy="23475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775" y="494979"/>
            <a:ext cx="7626999" cy="430887"/>
          </a:xfrm>
        </p:spPr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97775" y="974734"/>
            <a:ext cx="881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Global </a:t>
            </a:r>
            <a:r>
              <a:rPr lang="en-US" sz="1600" dirty="0">
                <a:solidFill>
                  <a:srgbClr val="004494"/>
                </a:solidFill>
                <a:cs typeface="ＭＳ Ｐゴシック" charset="0"/>
              </a:rPr>
              <a:t>results, 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spatial patterns (example for Z)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29810" y="5885409"/>
            <a:ext cx="7902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Errors spatially correlated to mean annual cloud fraction (R</a:t>
            </a:r>
            <a:r>
              <a:rPr lang="en-US" sz="1300" b="0" baseline="30000" dirty="0" smtClean="0">
                <a:solidFill>
                  <a:srgbClr val="004494"/>
                </a:solidFill>
                <a:cs typeface="ＭＳ Ｐゴシック" charset="0"/>
              </a:rPr>
              <a:t>2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 = 0.32)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>
                <a:solidFill>
                  <a:srgbClr val="004494"/>
                </a:solidFill>
                <a:cs typeface="ＭＳ Ｐゴシック" charset="0"/>
              </a:rPr>
              <a:t>Possible additional 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factors </a:t>
            </a:r>
            <a:r>
              <a:rPr lang="en-US" sz="1300" b="0" dirty="0">
                <a:solidFill>
                  <a:srgbClr val="004494"/>
                </a:solidFill>
                <a:cs typeface="ＭＳ Ｐゴシック" charset="0"/>
              </a:rPr>
              <a:t>explaining the errors at high northern 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latitudes: snow </a:t>
            </a:r>
            <a:r>
              <a:rPr lang="en-US" sz="1300" b="0" dirty="0">
                <a:solidFill>
                  <a:srgbClr val="004494"/>
                </a:solidFill>
                <a:cs typeface="ＭＳ Ｐゴシック" charset="0"/>
              </a:rPr>
              <a:t>cover and reduced incident radiation at time of satellite overpass </a:t>
            </a:r>
            <a:endParaRPr lang="en-US" sz="1300" b="0" dirty="0" smtClean="0">
              <a:solidFill>
                <a:srgbClr val="004494"/>
              </a:solidFill>
              <a:cs typeface="ＭＳ Ｐゴシック" charset="0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381" y="1244000"/>
            <a:ext cx="5394325" cy="234569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5697706" y="1264166"/>
            <a:ext cx="2180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z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N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0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H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0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97706" y="3664345"/>
            <a:ext cx="2180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Mean annual cloud cover (Wilson and 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Jetz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, 2016)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6" name="Straight Connector 45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Oval 51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57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Results</a:t>
              </a:r>
              <a:endParaRPr lang="en-GB" sz="1050" kern="0" dirty="0"/>
            </a:p>
          </p:txBody>
        </p:sp>
        <p:sp>
          <p:nvSpPr>
            <p:cNvPr id="59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1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52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Oval 26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33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Results</a:t>
              </a:r>
              <a:endParaRPr lang="en-GB" sz="1050" kern="0" dirty="0"/>
            </a:p>
          </p:txBody>
        </p:sp>
        <p:sp>
          <p:nvSpPr>
            <p:cNvPr id="34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Conclusions</a:t>
              </a:r>
              <a:endParaRPr lang="en-GB" sz="1050" kern="0" dirty="0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8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43807" y="1126669"/>
            <a:ext cx="852934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NRT filtering comes with errors that propagates to anomalies </a:t>
            </a:r>
          </a:p>
          <a:p>
            <a:pPr marL="265113" lvl="1" indent="-265113" algn="just">
              <a:spcBef>
                <a:spcPts val="600"/>
              </a:spcBef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NRT quality can be characterized when NRT time series are made available by the data producer (hindcasting needed for past observation)</a:t>
            </a:r>
          </a:p>
          <a:p>
            <a:pPr marL="0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tabLst>
                <a:tab pos="265113" algn="l"/>
              </a:tabLst>
            </a:pPr>
            <a:r>
              <a:rPr lang="en-US" sz="1600" i="1" dirty="0" smtClean="0">
                <a:solidFill>
                  <a:srgbClr val="004494"/>
                </a:solidFill>
                <a:cs typeface="ＭＳ Ｐゴシック" charset="0"/>
              </a:rPr>
              <a:t>BOKU NDVI case study:</a:t>
            </a:r>
          </a:p>
          <a:p>
            <a:pPr marL="265113" lvl="1" indent="-265113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Initial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consolidation stages are affected by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large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estimation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errors</a:t>
            </a:r>
          </a:p>
          <a:p>
            <a:pPr marL="265113" lvl="1" indent="-265113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Error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is reduced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with time (accuracy goes with latency as </a:t>
            </a:r>
            <a:r>
              <a:rPr lang="en-US" sz="1600" b="0" smtClean="0">
                <a:solidFill>
                  <a:srgbClr val="004494"/>
                </a:solidFill>
                <a:cs typeface="ＭＳ Ｐゴシック" charset="0"/>
              </a:rPr>
              <a:t>expected</a:t>
            </a:r>
            <a:r>
              <a:rPr lang="en-US" sz="1600" b="0" smtClean="0">
                <a:solidFill>
                  <a:srgbClr val="004494"/>
                </a:solidFill>
                <a:cs typeface="ＭＳ Ｐゴシック" charset="0"/>
              </a:rPr>
              <a:t>)</a:t>
            </a: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Best anomaly computation option depends on application:</a:t>
            </a:r>
          </a:p>
          <a:p>
            <a:pPr marL="449263" lvl="1" indent="-266700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4494"/>
                </a:solidFill>
                <a:cs typeface="ＭＳ Ｐゴシック" charset="0"/>
              </a:rPr>
              <a:t>N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x</a:t>
            </a:r>
            <a:r>
              <a:rPr lang="en-US" sz="1600" dirty="0" err="1" smtClean="0">
                <a:solidFill>
                  <a:srgbClr val="004494"/>
                </a:solidFill>
                <a:cs typeface="ＭＳ Ｐゴシック" charset="0"/>
              </a:rPr>
              <a:t>H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x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 for computing anomaly stats over a region (e.g. average) and anomaly classes (VCI exception)</a:t>
            </a:r>
          </a:p>
          <a:p>
            <a:pPr marL="449263" lvl="1" indent="-266700">
              <a:spcBef>
                <a:spcPts val="600"/>
              </a:spcBef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4494"/>
                </a:solidFill>
                <a:cs typeface="ＭＳ Ｐゴシック" charset="0"/>
              </a:rPr>
              <a:t>N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x</a:t>
            </a:r>
            <a:r>
              <a:rPr lang="en-US" sz="1600" dirty="0" err="1" smtClean="0">
                <a:solidFill>
                  <a:srgbClr val="004494"/>
                </a:solidFill>
                <a:cs typeface="ＭＳ Ｐゴシック" charset="0"/>
              </a:rPr>
              <a:t>H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f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 for “extreme events” detection</a:t>
            </a:r>
          </a:p>
          <a:p>
            <a:pPr marL="0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tabLst>
                <a:tab pos="265113" algn="l"/>
              </a:tabLst>
            </a:pPr>
            <a:r>
              <a:rPr lang="en-US" sz="1600" i="1" dirty="0" smtClean="0">
                <a:solidFill>
                  <a:srgbClr val="004494"/>
                </a:solidFill>
                <a:cs typeface="ＭＳ Ｐゴシック" charset="0"/>
              </a:rPr>
              <a:t>Way forward:</a:t>
            </a:r>
          </a:p>
          <a:p>
            <a:pPr marL="265113" lvl="1" indent="-265113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Assess the NRT anomaly quality of products using different approaches for filtering (COPERNICUS)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11145-05CF-47D7-9780-6C1A4E78D64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5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7775" y="494979"/>
            <a:ext cx="7626999" cy="430887"/>
          </a:xfrm>
        </p:spPr>
        <p:txBody>
          <a:bodyPr/>
          <a:lstStyle/>
          <a:p>
            <a:r>
              <a:rPr lang="en-GB" dirty="0" smtClean="0"/>
              <a:t>Whittaker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1164" y="1341005"/>
                <a:ext cx="8570217" cy="5539978"/>
              </a:xfrm>
            </p:spPr>
            <p:txBody>
              <a:bodyPr/>
              <a:lstStyle/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 smtClean="0"/>
                  <a:t>Y noisy time series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 smtClean="0"/>
                  <a:t>Z smooth series</a:t>
                </a:r>
              </a:p>
              <a:p>
                <a:pPr marL="0" indent="0"/>
                <a:r>
                  <a:rPr lang="en-US" sz="1600" dirty="0" smtClean="0"/>
                  <a:t>Minimize: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 smtClean="0"/>
                  <a:t>Roughness of Z,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1600" dirty="0" smtClean="0"/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 smtClean="0"/>
                  <a:t>Lack of fit,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1600" dirty="0" smtClean="0"/>
              </a:p>
              <a:p>
                <a:pPr marL="0" indent="0"/>
                <a:r>
                  <a:rPr lang="en-US" sz="1600" dirty="0" smtClean="0"/>
                  <a:t>Combine and minimize: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 smtClean="0"/>
                  <a:t>Q = S + </a:t>
                </a:r>
                <a:r>
                  <a:rPr lang="en-US" sz="1600" dirty="0" smtClean="0">
                    <a:sym typeface="Symbol" panose="05050102010706020507" pitchFamily="18" charset="2"/>
                  </a:rPr>
                  <a:t>R		(larger , smoother Z, worse fit)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endParaRPr lang="en-US" sz="1600" dirty="0" smtClean="0">
                  <a:sym typeface="Symbol" panose="05050102010706020507" pitchFamily="18" charset="2"/>
                </a:endParaRPr>
              </a:p>
              <a:p>
                <a:pPr marL="0" indent="0"/>
                <a:r>
                  <a:rPr lang="en-US" sz="1600" dirty="0" smtClean="0">
                    <a:sym typeface="Symbol" panose="05050102010706020507" pitchFamily="18" charset="2"/>
                  </a:rPr>
                  <a:t>Solution:</a:t>
                </a:r>
                <a:endParaRPr lang="en-US" sz="1600" dirty="0">
                  <a:sym typeface="Symbol" panose="05050102010706020507" pitchFamily="18" charset="2"/>
                </a:endParaRP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ym typeface="Symbol" panose="05050102010706020507" pitchFamily="18" charset="2"/>
                  </a:rPr>
                  <a:t>Express in matrix form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ym typeface="Symbol" panose="05050102010706020507" pitchFamily="18" charset="2"/>
                  </a:rPr>
                  <a:t>Compute partial derivatives with respect to z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ym typeface="Symbol" panose="05050102010706020507" pitchFamily="18" charset="2"/>
                  </a:rPr>
                  <a:t>Equate </a:t>
                </a:r>
                <a:r>
                  <a:rPr lang="en-US" sz="1600" dirty="0">
                    <a:sym typeface="Symbol" panose="05050102010706020507" pitchFamily="18" charset="2"/>
                  </a:rPr>
                  <a:t>derivatives</a:t>
                </a:r>
                <a:r>
                  <a:rPr lang="en-US" sz="1600" dirty="0" smtClean="0">
                    <a:sym typeface="Symbol" panose="05050102010706020507" pitchFamily="18" charset="2"/>
                  </a:rPr>
                  <a:t> to 0 to get a linear system of equations (one z value for each y data point)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ym typeface="Symbol" panose="05050102010706020507" pitchFamily="18" charset="2"/>
                  </a:rPr>
                  <a:t>Weights used to handle missing data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ym typeface="Symbol" panose="05050102010706020507" pitchFamily="18" charset="2"/>
                  </a:rPr>
                  <a:t>Second or third order difference can be used</a:t>
                </a:r>
                <a:endParaRPr lang="en-US" sz="1600" dirty="0"/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endParaRPr lang="en-US" sz="1600" dirty="0" smtClean="0"/>
              </a:p>
              <a:p>
                <a:pPr marL="0" indent="0"/>
                <a:endParaRPr lang="en-US" sz="1600" dirty="0" smtClean="0"/>
              </a:p>
              <a:p>
                <a:pPr marL="0" indent="0"/>
                <a:endParaRPr lang="en-GB" sz="1600" dirty="0"/>
              </a:p>
            </p:txBody>
          </p:sp>
        </mc:Choice>
        <mc:Fallback xmlns="">
          <p:sp>
            <p:nvSpPr>
              <p:cNvPr id="3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1164" y="1341005"/>
                <a:ext cx="8570217" cy="5539978"/>
              </a:xfrm>
              <a:blipFill>
                <a:blip r:embed="rId3"/>
                <a:stretch>
                  <a:fillRect l="-1422" t="-660" r="-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11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187" y="1484809"/>
            <a:ext cx="852934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Coarse resolution NDVI anomalies widely used to monitor vegetation in NRT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Noise reduction with temporal </a:t>
            </a:r>
            <a:r>
              <a:rPr lang="en-US" sz="1600" dirty="0">
                <a:solidFill>
                  <a:srgbClr val="004494"/>
                </a:solidFill>
                <a:cs typeface="ＭＳ Ｐゴシック" charset="0"/>
              </a:rPr>
              <a:t>smoothing/filtering of time 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series</a:t>
            </a:r>
            <a:endParaRPr lang="en-US" sz="1600" dirty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Smoothing: symmetric availability of data points (before vs. after)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Filtering: methods to cope with unbalanced availability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GB" sz="1600" b="0" dirty="0" smtClean="0">
              <a:solidFill>
                <a:srgbClr val="004494"/>
              </a:solidFill>
              <a:ea typeface="MS PGothic" pitchFamily="34" charset="-128"/>
              <a:cs typeface="ＭＳ Ｐゴシック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Oval 33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8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Methods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40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41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3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Objectives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5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Data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2" name="video_filter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32860"/>
            <a:ext cx="9144000" cy="21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775" y="494979"/>
            <a:ext cx="7626999" cy="430887"/>
          </a:xfrm>
        </p:spPr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97775" y="974734"/>
            <a:ext cx="881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Pixel example: crop in Somalia – 2010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85" y="1809191"/>
            <a:ext cx="4159915" cy="4991899"/>
          </a:xfrm>
          <a:prstGeom prst="rect">
            <a:avLst/>
          </a:prstGeom>
        </p:spPr>
      </p:pic>
      <p:sp>
        <p:nvSpPr>
          <p:cNvPr id="44" name="Down Arrow 43"/>
          <p:cNvSpPr/>
          <p:nvPr/>
        </p:nvSpPr>
        <p:spPr bwMode="auto">
          <a:xfrm rot="-5400000">
            <a:off x="3969336" y="3622929"/>
            <a:ext cx="691009" cy="309788"/>
          </a:xfrm>
          <a:prstGeom prst="downArrow">
            <a:avLst/>
          </a:prstGeom>
          <a:solidFill>
            <a:srgbClr val="004494">
              <a:alpha val="62000"/>
            </a:srgbClr>
          </a:solidFill>
          <a:ln>
            <a:solidFill>
              <a:srgbClr val="004494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3979" y="1611463"/>
            <a:ext cx="2180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NDVI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83979" y="3966485"/>
            <a:ext cx="2351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His stats, C0 and f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62545" y="1277333"/>
            <a:ext cx="2914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ts val="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Anomalies C0, C4, f</a:t>
            </a:r>
          </a:p>
          <a:p>
            <a:pPr marL="0" lvl="1">
              <a:spcBef>
                <a:spcPts val="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Two computation options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9" name="Straight Connector 48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Oval 53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59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60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Results</a:t>
              </a:r>
              <a:endParaRPr lang="en-GB" sz="1050" kern="0" dirty="0"/>
            </a:p>
          </p:txBody>
        </p:sp>
        <p:sp>
          <p:nvSpPr>
            <p:cNvPr id="61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5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6181" y="4274703"/>
            <a:ext cx="3476337" cy="2085803"/>
            <a:chOff x="136181" y="4274703"/>
            <a:chExt cx="3476337" cy="208580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81" y="4274703"/>
              <a:ext cx="3476337" cy="208580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161161" y="4757269"/>
              <a:ext cx="149094" cy="1154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bIns="0" rtlCol="0" anchor="ctr" anchorCtr="0">
              <a:spAutoFit/>
            </a:bodyPr>
            <a:lstStyle/>
            <a:p>
              <a:pPr algn="r"/>
              <a:r>
                <a:rPr lang="en-US" sz="750" b="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 </a:t>
              </a:r>
              <a:endParaRPr lang="en-US" sz="75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3168781" y="4872685"/>
              <a:ext cx="149094" cy="213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149082" y="4543604"/>
              <a:ext cx="149094" cy="213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181" y="1880682"/>
            <a:ext cx="3476337" cy="2085803"/>
            <a:chOff x="136181" y="1880682"/>
            <a:chExt cx="3476337" cy="208580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81" y="1880682"/>
              <a:ext cx="3476337" cy="2085803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3222620" y="2746248"/>
              <a:ext cx="215901" cy="1154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108000" bIns="0" rtlCol="0" anchor="ctr" anchorCtr="0">
              <a:spAutoFit/>
            </a:bodyPr>
            <a:lstStyle/>
            <a:p>
              <a:r>
                <a:rPr lang="en-US" sz="750" b="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 </a:t>
              </a:r>
              <a:endParaRPr lang="en-US" sz="75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775" y="494979"/>
            <a:ext cx="7626999" cy="430887"/>
          </a:xfrm>
        </p:spPr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97775" y="974734"/>
            <a:ext cx="881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Example of difference between aN0H0 and aN0Hf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12256" y="5819900"/>
            <a:ext cx="79021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Variability of reference better explained by N0H0 (larger R</a:t>
            </a:r>
            <a:r>
              <a:rPr lang="en-US" sz="1300" b="0" baseline="30000" dirty="0" smtClean="0">
                <a:solidFill>
                  <a:srgbClr val="004494"/>
                </a:solidFill>
                <a:cs typeface="ＭＳ Ｐゴシック" charset="0"/>
              </a:rPr>
              <a:t>2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 for all stages)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Variability of NRT </a:t>
            </a:r>
            <a:r>
              <a:rPr lang="en-US" sz="1300" b="0" dirty="0">
                <a:solidFill>
                  <a:srgbClr val="004494"/>
                </a:solidFill>
                <a:cs typeface="ＭＳ Ｐゴシック" charset="0"/>
              </a:rPr>
              <a:t>&gt;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 variability reference (OLS slope)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With option </a:t>
            </a:r>
            <a:r>
              <a:rPr lang="en-US" sz="1300" b="0" dirty="0" err="1" smtClean="0">
                <a:solidFill>
                  <a:srgbClr val="004494"/>
                </a:solidFill>
                <a:cs typeface="ＭＳ Ｐゴシック" charset="0"/>
              </a:rPr>
              <a:t>a</a:t>
            </a:r>
            <a:r>
              <a:rPr lang="en-US" sz="1300" dirty="0" err="1" smtClean="0">
                <a:solidFill>
                  <a:srgbClr val="004494"/>
                </a:solidFill>
                <a:cs typeface="ＭＳ Ｐゴシック" charset="0"/>
              </a:rPr>
              <a:t>N</a:t>
            </a:r>
            <a:r>
              <a:rPr lang="en-US" sz="1300" b="0" dirty="0" err="1" smtClean="0">
                <a:solidFill>
                  <a:srgbClr val="004494"/>
                </a:solidFill>
                <a:cs typeface="ＭＳ Ｐゴシック" charset="0"/>
              </a:rPr>
              <a:t>x</a:t>
            </a:r>
            <a:r>
              <a:rPr lang="en-US" sz="1300" dirty="0" err="1" smtClean="0">
                <a:solidFill>
                  <a:srgbClr val="004494"/>
                </a:solidFill>
                <a:cs typeface="ＭＳ Ｐゴシック" charset="0"/>
              </a:rPr>
              <a:t>H</a:t>
            </a:r>
            <a:r>
              <a:rPr lang="en-US" sz="1300" b="0" dirty="0" err="1" smtClean="0">
                <a:solidFill>
                  <a:srgbClr val="004494"/>
                </a:solidFill>
                <a:cs typeface="ＭＳ Ｐゴシック" charset="0"/>
              </a:rPr>
              <a:t>f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 (Z </a:t>
            </a:r>
            <a:r>
              <a:rPr lang="en-US" sz="1300" b="0" dirty="0">
                <a:solidFill>
                  <a:srgbClr val="004494"/>
                </a:solidFill>
                <a:cs typeface="ＭＳ Ｐゴシック" charset="0"/>
              </a:rPr>
              <a:t>and VCI): </a:t>
            </a:r>
            <a:r>
              <a:rPr lang="en-US" sz="1300" b="0" dirty="0" smtClean="0">
                <a:solidFill>
                  <a:srgbClr val="004494"/>
                </a:solidFill>
                <a:cs typeface="ＭＳ Ｐゴシック" charset="0"/>
              </a:rPr>
              <a:t>output range expanded (e.g. VCI can be outside 0-100)</a:t>
            </a:r>
            <a:endParaRPr lang="en-US" sz="1300" b="0" dirty="0">
              <a:solidFill>
                <a:srgbClr val="004494"/>
              </a:solidFill>
              <a:cs typeface="ＭＳ Ｐゴシック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048" y="1733169"/>
            <a:ext cx="3710481" cy="371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289" y="1733169"/>
            <a:ext cx="3710481" cy="371048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/>
          <p:cNvSpPr txBox="1"/>
          <p:nvPr/>
        </p:nvSpPr>
        <p:spPr>
          <a:xfrm>
            <a:off x="1178338" y="1394263"/>
            <a:ext cx="2210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z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N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0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H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0 vs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. 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z</a:t>
            </a:r>
            <a:r>
              <a:rPr lang="en-US" sz="1600" dirty="0" err="1" smtClean="0">
                <a:solidFill>
                  <a:srgbClr val="004494"/>
                </a:solidFill>
                <a:cs typeface="ＭＳ Ｐゴシック" charset="0"/>
              </a:rPr>
              <a:t>N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f</a:t>
            </a:r>
            <a:r>
              <a:rPr lang="en-US" sz="1600" dirty="0" err="1" smtClean="0">
                <a:solidFill>
                  <a:srgbClr val="004494"/>
                </a:solidFill>
                <a:cs typeface="ＭＳ Ｐゴシック" charset="0"/>
              </a:rPr>
              <a:t>H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f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93561" y="1394263"/>
            <a:ext cx="2210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z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N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0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H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f vs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. 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z</a:t>
            </a:r>
            <a:r>
              <a:rPr lang="en-US" sz="1600" dirty="0" err="1" smtClean="0">
                <a:solidFill>
                  <a:srgbClr val="004494"/>
                </a:solidFill>
                <a:cs typeface="ＭＳ Ｐゴシック" charset="0"/>
              </a:rPr>
              <a:t>N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f</a:t>
            </a:r>
            <a:r>
              <a:rPr lang="en-US" sz="1600" dirty="0" err="1" smtClean="0">
                <a:solidFill>
                  <a:srgbClr val="004494"/>
                </a:solidFill>
                <a:cs typeface="ＭＳ Ｐゴシック" charset="0"/>
              </a:rPr>
              <a:t>H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f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2" name="Straight Connector 41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Oval 46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3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57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Results</a:t>
              </a:r>
              <a:endParaRPr lang="en-GB" sz="1050" kern="0" dirty="0"/>
            </a:p>
          </p:txBody>
        </p:sp>
        <p:sp>
          <p:nvSpPr>
            <p:cNvPr id="59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1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776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396" y="1013590"/>
            <a:ext cx="881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Multi-category anomaly classes</a:t>
            </a: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775" y="494979"/>
            <a:ext cx="7626999" cy="430887"/>
          </a:xfrm>
        </p:spPr>
        <p:txBody>
          <a:bodyPr/>
          <a:lstStyle/>
          <a:p>
            <a:r>
              <a:rPr lang="en-GB" dirty="0" smtClean="0"/>
              <a:t>Methods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712956" y="1520852"/>
          <a:ext cx="5535444" cy="2908272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56764">
                  <a:extLst>
                    <a:ext uri="{9D8B030D-6E8A-4147-A177-3AD203B41FA5}">
                      <a16:colId xmlns:a16="http://schemas.microsoft.com/office/drawing/2014/main" val="1752232243"/>
                    </a:ext>
                  </a:extLst>
                </a:gridCol>
                <a:gridCol w="816699">
                  <a:extLst>
                    <a:ext uri="{9D8B030D-6E8A-4147-A177-3AD203B41FA5}">
                      <a16:colId xmlns:a16="http://schemas.microsoft.com/office/drawing/2014/main" val="79152951"/>
                    </a:ext>
                  </a:extLst>
                </a:gridCol>
                <a:gridCol w="175404">
                  <a:extLst>
                    <a:ext uri="{9D8B030D-6E8A-4147-A177-3AD203B41FA5}">
                      <a16:colId xmlns:a16="http://schemas.microsoft.com/office/drawing/2014/main" val="549237157"/>
                    </a:ext>
                  </a:extLst>
                </a:gridCol>
                <a:gridCol w="989097">
                  <a:extLst>
                    <a:ext uri="{9D8B030D-6E8A-4147-A177-3AD203B41FA5}">
                      <a16:colId xmlns:a16="http://schemas.microsoft.com/office/drawing/2014/main" val="571306343"/>
                    </a:ext>
                  </a:extLst>
                </a:gridCol>
                <a:gridCol w="944062">
                  <a:extLst>
                    <a:ext uri="{9D8B030D-6E8A-4147-A177-3AD203B41FA5}">
                      <a16:colId xmlns:a16="http://schemas.microsoft.com/office/drawing/2014/main" val="706846557"/>
                    </a:ext>
                  </a:extLst>
                </a:gridCol>
                <a:gridCol w="175404">
                  <a:extLst>
                    <a:ext uri="{9D8B030D-6E8A-4147-A177-3AD203B41FA5}">
                      <a16:colId xmlns:a16="http://schemas.microsoft.com/office/drawing/2014/main" val="1472221353"/>
                    </a:ext>
                  </a:extLst>
                </a:gridCol>
                <a:gridCol w="747434">
                  <a:extLst>
                    <a:ext uri="{9D8B030D-6E8A-4147-A177-3AD203B41FA5}">
                      <a16:colId xmlns:a16="http://schemas.microsoft.com/office/drawing/2014/main" val="2986062647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495523379"/>
                    </a:ext>
                  </a:extLst>
                </a:gridCol>
              </a:tblGrid>
              <a:tr h="18057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Z-score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NEP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VCI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534658"/>
                  </a:ext>
                </a:extLst>
              </a:tr>
              <a:tr h="152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Value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Class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 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Value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Class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Value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Class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486826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x ≥ 2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Extremely good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x ≥ 97.7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Very to </a:t>
                      </a:r>
                      <a:r>
                        <a:rPr lang="en-GB" sz="900" dirty="0" err="1">
                          <a:effectLst/>
                        </a:rPr>
                        <a:t>extr</a:t>
                      </a:r>
                      <a:r>
                        <a:rPr lang="en-GB" sz="900" dirty="0">
                          <a:effectLst/>
                        </a:rPr>
                        <a:t>. good*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x ≥ 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L>
                      <a:noFill/>
                    </a:ln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Better than average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06720235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1.5≤ x&lt;2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Very good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93.3≤x&lt;97.7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123521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1≤x&lt;1.5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Moderately good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84.1≤x&lt;93.3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Moderately good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579173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-1&lt;x&lt;1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Near normal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15.9&lt;x&lt;84.1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Near normal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35≤x&lt;50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Normal conditions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6701012"/>
                  </a:ext>
                </a:extLst>
              </a:tr>
              <a:tr h="515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-1.5&lt;x≤-1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Moderately bad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6.7&lt;x≤15.9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Moderately bad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20≤x&lt;35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Moderate anomaly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45462121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-2&lt;x≤-1.5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Very bad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2.3&lt;x≤6.7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Very to extr. bad*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10≤x&lt;20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Severe anomaly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46929289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x ≤ -2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Extremely bad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x ≤ 2.3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x &lt; 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Extreme anomaly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647536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4" t="8435" r="16146" b="69105"/>
          <a:stretch/>
        </p:blipFill>
        <p:spPr>
          <a:xfrm>
            <a:off x="633593" y="4667243"/>
            <a:ext cx="3301204" cy="1841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1" t="8441" r="16182" b="69029"/>
          <a:stretch/>
        </p:blipFill>
        <p:spPr>
          <a:xfrm>
            <a:off x="4822553" y="4667243"/>
            <a:ext cx="3298563" cy="184771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Down Arrow 39"/>
          <p:cNvSpPr/>
          <p:nvPr/>
        </p:nvSpPr>
        <p:spPr bwMode="auto">
          <a:xfrm rot="-5400000">
            <a:off x="3973014" y="5433338"/>
            <a:ext cx="691009" cy="309788"/>
          </a:xfrm>
          <a:prstGeom prst="downArrow">
            <a:avLst/>
          </a:prstGeom>
          <a:solidFill>
            <a:srgbClr val="004494">
              <a:alpha val="62000"/>
            </a:srgbClr>
          </a:solidFill>
          <a:ln>
            <a:solidFill>
              <a:srgbClr val="004494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2" name="Straight Connector 41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Oval 46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1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53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4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50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7" t="9426" r="16203" b="69173"/>
          <a:stretch/>
        </p:blipFill>
        <p:spPr>
          <a:xfrm>
            <a:off x="4849727" y="4583062"/>
            <a:ext cx="3263262" cy="1755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75" y="1058552"/>
            <a:ext cx="881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Yes/no event (of drought)</a:t>
            </a: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775" y="494979"/>
            <a:ext cx="7626999" cy="430887"/>
          </a:xfrm>
        </p:spPr>
        <p:txBody>
          <a:bodyPr/>
          <a:lstStyle/>
          <a:p>
            <a:r>
              <a:rPr lang="en-GB" dirty="0" smtClean="0"/>
              <a:t>Methods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4" t="8435" r="16146" b="69105"/>
          <a:stretch/>
        </p:blipFill>
        <p:spPr>
          <a:xfrm>
            <a:off x="633593" y="4524368"/>
            <a:ext cx="3301204" cy="1841978"/>
          </a:xfrm>
          <a:prstGeom prst="rect">
            <a:avLst/>
          </a:prstGeom>
        </p:spPr>
      </p:pic>
      <p:sp>
        <p:nvSpPr>
          <p:cNvPr id="40" name="Down Arrow 39"/>
          <p:cNvSpPr/>
          <p:nvPr/>
        </p:nvSpPr>
        <p:spPr bwMode="auto">
          <a:xfrm rot="-5400000">
            <a:off x="3973014" y="5290463"/>
            <a:ext cx="691009" cy="309788"/>
          </a:xfrm>
          <a:prstGeom prst="downArrow">
            <a:avLst/>
          </a:prstGeom>
          <a:solidFill>
            <a:srgbClr val="004494">
              <a:alpha val="62000"/>
            </a:srgbClr>
          </a:solidFill>
          <a:ln>
            <a:solidFill>
              <a:srgbClr val="004494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Oval 47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53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54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5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7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9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  <p:graphicFrame>
        <p:nvGraphicFramePr>
          <p:cNvPr id="60" name="Table 59"/>
          <p:cNvGraphicFramePr>
            <a:graphicFrameLocks noGrp="1"/>
          </p:cNvGraphicFramePr>
          <p:nvPr>
            <p:extLst/>
          </p:nvPr>
        </p:nvGraphicFramePr>
        <p:xfrm>
          <a:off x="712956" y="1520852"/>
          <a:ext cx="5535444" cy="2908272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56764">
                  <a:extLst>
                    <a:ext uri="{9D8B030D-6E8A-4147-A177-3AD203B41FA5}">
                      <a16:colId xmlns:a16="http://schemas.microsoft.com/office/drawing/2014/main" val="1752232243"/>
                    </a:ext>
                  </a:extLst>
                </a:gridCol>
                <a:gridCol w="816699">
                  <a:extLst>
                    <a:ext uri="{9D8B030D-6E8A-4147-A177-3AD203B41FA5}">
                      <a16:colId xmlns:a16="http://schemas.microsoft.com/office/drawing/2014/main" val="79152951"/>
                    </a:ext>
                  </a:extLst>
                </a:gridCol>
                <a:gridCol w="175404">
                  <a:extLst>
                    <a:ext uri="{9D8B030D-6E8A-4147-A177-3AD203B41FA5}">
                      <a16:colId xmlns:a16="http://schemas.microsoft.com/office/drawing/2014/main" val="549237157"/>
                    </a:ext>
                  </a:extLst>
                </a:gridCol>
                <a:gridCol w="989097">
                  <a:extLst>
                    <a:ext uri="{9D8B030D-6E8A-4147-A177-3AD203B41FA5}">
                      <a16:colId xmlns:a16="http://schemas.microsoft.com/office/drawing/2014/main" val="571306343"/>
                    </a:ext>
                  </a:extLst>
                </a:gridCol>
                <a:gridCol w="944062">
                  <a:extLst>
                    <a:ext uri="{9D8B030D-6E8A-4147-A177-3AD203B41FA5}">
                      <a16:colId xmlns:a16="http://schemas.microsoft.com/office/drawing/2014/main" val="706846557"/>
                    </a:ext>
                  </a:extLst>
                </a:gridCol>
                <a:gridCol w="175404">
                  <a:extLst>
                    <a:ext uri="{9D8B030D-6E8A-4147-A177-3AD203B41FA5}">
                      <a16:colId xmlns:a16="http://schemas.microsoft.com/office/drawing/2014/main" val="1472221353"/>
                    </a:ext>
                  </a:extLst>
                </a:gridCol>
                <a:gridCol w="747434">
                  <a:extLst>
                    <a:ext uri="{9D8B030D-6E8A-4147-A177-3AD203B41FA5}">
                      <a16:colId xmlns:a16="http://schemas.microsoft.com/office/drawing/2014/main" val="2986062647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495523379"/>
                    </a:ext>
                  </a:extLst>
                </a:gridCol>
              </a:tblGrid>
              <a:tr h="18057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Z-score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NEP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VCI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534658"/>
                  </a:ext>
                </a:extLst>
              </a:tr>
              <a:tr h="152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Value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Class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 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Value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Class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Value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Class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486826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x ≥ 2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x ≥ 97.7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x ≥ 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L>
                      <a:noFill/>
                    </a:ln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06720235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1.5≤ x&lt;2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93.3≤x&lt;97.7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123521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1≤x&lt;1.5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84.1≤x&lt;93.3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579173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-1&lt;x&lt;1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15.9&lt;x&lt;84.1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35≤x&lt;50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6701012"/>
                  </a:ext>
                </a:extLst>
              </a:tr>
              <a:tr h="515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-1.5&lt;x≤-1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YES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6.7&lt;x≤15.9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YES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20≤x&lt;35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YES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45462121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-2&lt;x≤-1.5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YES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2.3&lt;x≤6.7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YES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10≤x&lt;20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YES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46929289"/>
                  </a:ext>
                </a:extLst>
              </a:tr>
              <a:tr h="34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0" dirty="0">
                          <a:effectLst/>
                        </a:rPr>
                        <a:t>x ≤ -2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YES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x ≤ 2.3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x &lt; 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YES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09" marR="5900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6475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8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187" y="1484809"/>
            <a:ext cx="8529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NRT filtering provides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subsequent updates of the estimation of the same data point as more observations become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available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186" y="5594067"/>
            <a:ext cx="887827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3 NRT consolidation stages for Copernicus biophysical products (LAI, FAPAR, </a:t>
            </a:r>
            <a:r>
              <a:rPr lang="en-US" sz="1600" b="0" dirty="0" err="1" smtClean="0">
                <a:solidFill>
                  <a:srgbClr val="004494"/>
                </a:solidFill>
                <a:cs typeface="ＭＳ Ｐゴシック" charset="0"/>
              </a:rPr>
              <a:t>etc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)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5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 NRT stages for BOKU NDVI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Oval 30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Methods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38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0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Objectives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2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Data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8" name="video_filtering_subsequent_updates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9" y="2834775"/>
            <a:ext cx="9144000" cy="21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7795" y="548319"/>
            <a:ext cx="7626999" cy="307777"/>
          </a:xfrm>
        </p:spPr>
        <p:txBody>
          <a:bodyPr/>
          <a:lstStyle/>
          <a:p>
            <a:r>
              <a:rPr lang="en-GB" sz="2000" dirty="0" smtClean="0"/>
              <a:t>Anomalies</a:t>
            </a:r>
            <a:endParaRPr lang="en-GB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Oval 27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33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Methods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34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Objectives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Data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967" r="50161" b="3601"/>
          <a:stretch/>
        </p:blipFill>
        <p:spPr>
          <a:xfrm>
            <a:off x="1537698" y="4119201"/>
            <a:ext cx="4278460" cy="25064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60373" y="1433977"/>
            <a:ext cx="4031575" cy="845616"/>
            <a:chOff x="4548545" y="1843183"/>
            <a:chExt cx="4031575" cy="845616"/>
          </a:xfrm>
        </p:grpSpPr>
        <p:sp>
          <p:nvSpPr>
            <p:cNvPr id="59" name="Parallelogram 58"/>
            <p:cNvSpPr/>
            <p:nvPr/>
          </p:nvSpPr>
          <p:spPr bwMode="auto">
            <a:xfrm>
              <a:off x="7117419" y="2016071"/>
              <a:ext cx="1462701" cy="498764"/>
            </a:xfrm>
            <a:prstGeom prst="parallelogram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0" dirty="0" smtClean="0">
                  <a:solidFill>
                    <a:srgbClr val="004494"/>
                  </a:solidFill>
                  <a:cs typeface="ＭＳ Ｐゴシック" charset="0"/>
                </a:rPr>
                <a:t>NRT anomaly</a:t>
              </a:r>
              <a:endParaRPr lang="en-US" sz="1600" b="0" dirty="0">
                <a:solidFill>
                  <a:srgbClr val="004494"/>
                </a:solidFill>
                <a:cs typeface="ＭＳ Ｐゴシック" charset="0"/>
              </a:endParaRPr>
            </a:p>
          </p:txBody>
        </p:sp>
        <p:sp>
          <p:nvSpPr>
            <p:cNvPr id="60" name="Parallelogram 59"/>
            <p:cNvSpPr/>
            <p:nvPr/>
          </p:nvSpPr>
          <p:spPr bwMode="auto">
            <a:xfrm>
              <a:off x="4548545" y="2403323"/>
              <a:ext cx="1976335" cy="285476"/>
            </a:xfrm>
            <a:prstGeom prst="parallelogram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0" dirty="0" smtClean="0">
                  <a:solidFill>
                    <a:srgbClr val="004494"/>
                  </a:solidFill>
                  <a:cs typeface="ＭＳ Ｐゴシック" charset="0"/>
                </a:rPr>
                <a:t>HIS statistics</a:t>
              </a:r>
              <a:endParaRPr lang="en-US" sz="1600" b="0" dirty="0">
                <a:solidFill>
                  <a:srgbClr val="004494"/>
                </a:solidFill>
                <a:cs typeface="ＭＳ Ｐゴシック" charset="0"/>
              </a:endParaRPr>
            </a:p>
          </p:txBody>
        </p:sp>
        <p:sp>
          <p:nvSpPr>
            <p:cNvPr id="61" name="Parallelogram 60"/>
            <p:cNvSpPr/>
            <p:nvPr/>
          </p:nvSpPr>
          <p:spPr bwMode="auto">
            <a:xfrm>
              <a:off x="4608737" y="1843183"/>
              <a:ext cx="1976335" cy="284400"/>
            </a:xfrm>
            <a:prstGeom prst="parallelogram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0" dirty="0" smtClean="0">
                  <a:solidFill>
                    <a:srgbClr val="004494"/>
                  </a:solidFill>
                  <a:cs typeface="ＭＳ Ｐゴシック" charset="0"/>
                </a:rPr>
                <a:t>NRT NDVI</a:t>
              </a:r>
              <a:endParaRPr lang="en-US" sz="1600" b="0" dirty="0">
                <a:solidFill>
                  <a:srgbClr val="004494"/>
                </a:solidFill>
                <a:cs typeface="ＭＳ Ｐゴシック" charset="0"/>
              </a:endParaRPr>
            </a:p>
          </p:txBody>
        </p:sp>
        <p:cxnSp>
          <p:nvCxnSpPr>
            <p:cNvPr id="62" name="Straight Arrow Connector 61"/>
            <p:cNvCxnSpPr>
              <a:stCxn id="61" idx="2"/>
              <a:endCxn id="64" idx="3"/>
            </p:cNvCxnSpPr>
            <p:nvPr/>
          </p:nvCxnSpPr>
          <p:spPr bwMode="auto">
            <a:xfrm>
              <a:off x="6549522" y="1985383"/>
              <a:ext cx="444911" cy="24765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Arrow Connector 62"/>
            <p:cNvCxnSpPr>
              <a:stCxn id="60" idx="2"/>
              <a:endCxn id="64" idx="3"/>
            </p:cNvCxnSpPr>
            <p:nvPr/>
          </p:nvCxnSpPr>
          <p:spPr bwMode="auto">
            <a:xfrm flipV="1">
              <a:off x="6489196" y="2233037"/>
              <a:ext cx="505237" cy="31302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Isosceles Triangle 63"/>
            <p:cNvSpPr/>
            <p:nvPr/>
          </p:nvSpPr>
          <p:spPr bwMode="auto">
            <a:xfrm rot="5400000" flipH="1">
              <a:off x="6972548" y="2137170"/>
              <a:ext cx="235503" cy="191734"/>
            </a:xfrm>
            <a:prstGeom prst="triangl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36187" y="2636603"/>
            <a:ext cx="862681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 algn="just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Small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errors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in NRT NDVI may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be amplified by the anomaly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computation</a:t>
            </a:r>
          </a:p>
          <a:p>
            <a:pPr marL="265113" lvl="1" indent="-265113" algn="just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Negligible noise for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other type of applications relying on original NDVI data may become relevant for applications using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anomalies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4207" y="5041028"/>
            <a:ext cx="3079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4494"/>
                </a:solidFill>
                <a:cs typeface="ＭＳ Ｐゴシック" charset="0"/>
              </a:rPr>
              <a:t>mars.jrc.ec.europa.eu/asap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/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69147" y="1388162"/>
            <a:ext cx="1291773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ts val="4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Current </a:t>
            </a:r>
          </a:p>
          <a:p>
            <a:pPr marL="0" lvl="1" algn="ctr">
              <a:spcBef>
                <a:spcPts val="4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i="1" dirty="0" smtClean="0">
                <a:solidFill>
                  <a:srgbClr val="004494"/>
                </a:solidFill>
                <a:cs typeface="ＭＳ Ｐゴシック" charset="0"/>
              </a:rPr>
              <a:t>vs.</a:t>
            </a:r>
          </a:p>
          <a:p>
            <a:pPr marL="0" lvl="1" algn="ctr">
              <a:spcBef>
                <a:spcPts val="4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past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24207" y="4119201"/>
            <a:ext cx="2694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drought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detection and early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warning system ASAP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187" y="1484809"/>
            <a:ext cx="852934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2000" dirty="0" smtClean="0">
                <a:solidFill>
                  <a:srgbClr val="004494"/>
                </a:solidFill>
                <a:cs typeface="ＭＳ Ｐゴシック" charset="0"/>
              </a:rPr>
              <a:t>Quantify the quality of NRT NDVI products </a:t>
            </a:r>
            <a:r>
              <a:rPr lang="en-US" sz="2000" dirty="0">
                <a:solidFill>
                  <a:srgbClr val="004494"/>
                </a:solidFill>
                <a:cs typeface="ＭＳ Ｐゴシック" charset="0"/>
              </a:rPr>
              <a:t>used in agricultural analysis:</a:t>
            </a:r>
          </a:p>
          <a:p>
            <a:pPr marL="265113" lvl="1" indent="-265113">
              <a:spcBef>
                <a:spcPts val="18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Anomalies</a:t>
            </a:r>
          </a:p>
          <a:p>
            <a:pPr marL="265113" lvl="1" indent="-265113">
              <a:spcBef>
                <a:spcPts val="18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Classified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anomaly maps </a:t>
            </a: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18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Detection of very large negative anomalies (e.g. drought detection)</a:t>
            </a:r>
          </a:p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endParaRPr lang="en-US" sz="160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Oval 27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33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Methods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34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Data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8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8" y="4851447"/>
            <a:ext cx="8033708" cy="1927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187" y="1881511"/>
            <a:ext cx="88166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NDVI source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: MOD13A2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and MYD13A2 V006 16-day NDVI composites at 1 km </a:t>
            </a: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0" lvl="1" algn="just">
              <a:spcBef>
                <a:spcPts val="12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Historical data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Off-line smoothing using Whittaker smoother adapted to upper envelope (taking into account actual acquisition day and MODIS quality flags)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Final reference product, 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f</a:t>
            </a:r>
          </a:p>
          <a:p>
            <a:pPr marL="0" lvl="1">
              <a:spcBef>
                <a:spcPts val="12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NRT</a:t>
            </a:r>
          </a:p>
          <a:p>
            <a:pPr marL="265113" lvl="1" indent="-265113" algn="just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Constrained Whittaker: smoothing constrained by quality and NDVI climatology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5 consolidation stages (</a:t>
            </a: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C0-4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) produced with increasing reliability and delay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6186" y="1173733"/>
            <a:ext cx="8579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1 km 10-day (dekad) NDVI from BOKU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University processing line (</a:t>
            </a:r>
            <a:r>
              <a:rPr lang="en-US" sz="1600" b="0" dirty="0" err="1">
                <a:solidFill>
                  <a:srgbClr val="004494"/>
                </a:solidFill>
                <a:cs typeface="ＭＳ Ｐゴシック" charset="0"/>
              </a:rPr>
              <a:t>Klisch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 and </a:t>
            </a:r>
            <a:r>
              <a:rPr lang="en-US" sz="1600" b="0" dirty="0" err="1">
                <a:solidFill>
                  <a:srgbClr val="004494"/>
                </a:solidFill>
                <a:cs typeface="ＭＳ Ｐゴシック" charset="0"/>
              </a:rPr>
              <a:t>Atzberger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, 2016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)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2" name="Straight Connector 41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Oval 46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1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Methods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3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4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355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36186" y="1241434"/>
            <a:ext cx="8650367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Extent </a:t>
            </a:r>
            <a:r>
              <a:rPr lang="en-US" sz="1600" dirty="0">
                <a:solidFill>
                  <a:srgbClr val="004494"/>
                </a:solidFill>
                <a:cs typeface="ＭＳ Ｐゴシック" charset="0"/>
              </a:rPr>
              <a:t>of analysis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Spatial: </a:t>
            </a: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global </a:t>
            </a: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Temporal: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2003-2016</a:t>
            </a:r>
          </a:p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0" lvl="1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Targets</a:t>
            </a:r>
            <a:endParaRPr lang="en-US" sz="1600" dirty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dirty="0">
                <a:solidFill>
                  <a:srgbClr val="004494"/>
                </a:solidFill>
                <a:cs typeface="ＭＳ Ｐゴシック" charset="0"/>
              </a:rPr>
              <a:t>Spatial: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vegetated land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dirty="0">
                <a:solidFill>
                  <a:srgbClr val="004494"/>
                </a:solidFill>
                <a:cs typeface="ＭＳ Ｐゴシック" charset="0"/>
              </a:rPr>
              <a:t>Temporal: 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average growing season period (land surface phenology)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2" name="Straight Connector 41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Oval 46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1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Methods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3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4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01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382" y="1195246"/>
            <a:ext cx="881662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>
              <a:spcBef>
                <a:spcPts val="18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Z-score</a:t>
            </a:r>
          </a:p>
          <a:p>
            <a:pPr marL="0" lvl="1">
              <a:spcBef>
                <a:spcPts val="1200"/>
              </a:spcBef>
              <a:buClr>
                <a:srgbClr val="00B0F0"/>
              </a:buClr>
              <a:tabLst>
                <a:tab pos="265113" algn="l"/>
              </a:tabLst>
            </a:pP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0" lvl="1">
              <a:spcBef>
                <a:spcPts val="12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b="0" dirty="0">
                <a:solidFill>
                  <a:srgbClr val="004494"/>
                </a:solidFill>
                <a:cs typeface="ＭＳ Ｐゴシック" charset="0"/>
              </a:rPr>
              <a:t>	</a:t>
            </a: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18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60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18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Non-exceedance probability (also VPI, Historical probability)</a:t>
            </a:r>
          </a:p>
          <a:p>
            <a:pPr marL="0" lvl="1">
              <a:spcBef>
                <a:spcPts val="1200"/>
              </a:spcBef>
              <a:buClr>
                <a:srgbClr val="00B0F0"/>
              </a:buClr>
              <a:tabLst>
                <a:tab pos="265113" algn="l"/>
              </a:tabLst>
            </a:pP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0" lvl="1">
              <a:spcBef>
                <a:spcPts val="12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>
                <a:solidFill>
                  <a:srgbClr val="004494"/>
                </a:solidFill>
                <a:cs typeface="ＭＳ Ｐゴシック" charset="0"/>
              </a:rPr>
              <a:t>		</a:t>
            </a:r>
          </a:p>
          <a:p>
            <a:pPr marL="265113" lvl="1" indent="-265113">
              <a:spcBef>
                <a:spcPts val="18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600" dirty="0" smtClean="0">
              <a:solidFill>
                <a:srgbClr val="004494"/>
              </a:solidFill>
              <a:cs typeface="ＭＳ Ｐゴシック" charset="0"/>
            </a:endParaRPr>
          </a:p>
          <a:p>
            <a:pPr marL="265113" lvl="1" indent="-265113">
              <a:spcBef>
                <a:spcPts val="18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Vegetation Condition Index</a:t>
            </a:r>
          </a:p>
          <a:p>
            <a:pPr marL="0" lvl="1">
              <a:spcBef>
                <a:spcPts val="12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1600" dirty="0">
                <a:solidFill>
                  <a:srgbClr val="004494"/>
                </a:solidFill>
                <a:cs typeface="ＭＳ Ｐゴシック" charset="0"/>
              </a:rPr>
              <a:t>	</a:t>
            </a:r>
          </a:p>
          <a:p>
            <a:pPr marL="265113" lvl="1" indent="-265113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600" b="0" dirty="0" smtClean="0">
              <a:solidFill>
                <a:srgbClr val="004494"/>
              </a:solidFill>
              <a:cs typeface="ＭＳ Ｐゴシック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Oval 44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9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50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51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4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57795" y="548319"/>
            <a:ext cx="7626999" cy="307777"/>
          </a:xfrm>
        </p:spPr>
        <p:txBody>
          <a:bodyPr/>
          <a:lstStyle/>
          <a:p>
            <a:r>
              <a:rPr lang="en-GB" sz="2000" dirty="0" smtClean="0"/>
              <a:t>Anomalies (10-day time step)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90674" y="3527884"/>
                <a:ext cx="2339167" cy="481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𝑁𝐸𝑃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𝑟𝑎𝑛𝑘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𝑁𝐷𝑉𝐼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1600" b="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74" y="3527884"/>
                <a:ext cx="2339167" cy="4819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90674" y="1763087"/>
                <a:ext cx="2198615" cy="521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𝑁𝐷𝑉𝐼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𝑁𝐷𝑉𝐼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𝐴𝑉𝐺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𝑁𝐷𝑉𝐼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𝑆𝐷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74" y="1763087"/>
                <a:ext cx="2198615" cy="5214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90674" y="5253246"/>
                <a:ext cx="3131563" cy="521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𝑉𝐶𝐼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𝑁𝐷𝑉𝐼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𝑁𝐷𝑉𝐼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𝑁𝐷𝑉𝐼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𝑁𝐷𝑉𝐼</m:t>
                              </m:r>
                            </m:e>
                            <m:sub>
                              <m:r>
                                <a:rPr lang="en-US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  <m:r>
                                <a:rPr lang="en-US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74" y="5253246"/>
                <a:ext cx="3131563" cy="5214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73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 bwMode="auto">
          <a:xfrm>
            <a:off x="5959310" y="1687619"/>
            <a:ext cx="1976335" cy="498764"/>
          </a:xfrm>
          <a:prstGeom prst="parallelogram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NRT anomaly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41" name="Parallelogram 40"/>
          <p:cNvSpPr/>
          <p:nvPr/>
        </p:nvSpPr>
        <p:spPr bwMode="auto">
          <a:xfrm>
            <a:off x="3329476" y="2255520"/>
            <a:ext cx="1976335" cy="285476"/>
          </a:xfrm>
          <a:prstGeom prst="parallelogram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H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IS statistics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42" name="Parallelogram 41"/>
          <p:cNvSpPr/>
          <p:nvPr/>
        </p:nvSpPr>
        <p:spPr bwMode="auto">
          <a:xfrm>
            <a:off x="3389668" y="1261040"/>
            <a:ext cx="1976335" cy="498764"/>
          </a:xfrm>
          <a:prstGeom prst="parallelogram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004494"/>
                </a:solidFill>
                <a:cs typeface="ＭＳ Ｐゴシック" charset="0"/>
              </a:rPr>
              <a:t>N</a:t>
            </a: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RT NDVI (C0-4)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cxnSp>
        <p:nvCxnSpPr>
          <p:cNvPr id="8" name="Straight Arrow Connector 7"/>
          <p:cNvCxnSpPr>
            <a:stCxn id="42" idx="2"/>
            <a:endCxn id="42" idx="2"/>
          </p:cNvCxnSpPr>
          <p:nvPr/>
        </p:nvCxnSpPr>
        <p:spPr bwMode="auto">
          <a:xfrm>
            <a:off x="5303658" y="1510422"/>
            <a:ext cx="0" cy="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>
            <a:stCxn id="42" idx="2"/>
            <a:endCxn id="19" idx="3"/>
          </p:cNvCxnSpPr>
          <p:nvPr/>
        </p:nvCxnSpPr>
        <p:spPr bwMode="auto">
          <a:xfrm>
            <a:off x="5303658" y="1510422"/>
            <a:ext cx="532666" cy="42241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>
            <a:stCxn id="41" idx="2"/>
            <a:endCxn id="19" idx="3"/>
          </p:cNvCxnSpPr>
          <p:nvPr/>
        </p:nvCxnSpPr>
        <p:spPr bwMode="auto">
          <a:xfrm flipV="1">
            <a:off x="5270127" y="1932834"/>
            <a:ext cx="566197" cy="46542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Isosceles Triangle 18"/>
          <p:cNvSpPr/>
          <p:nvPr/>
        </p:nvSpPr>
        <p:spPr bwMode="auto">
          <a:xfrm rot="5400000" flipH="1">
            <a:off x="5814439" y="1836967"/>
            <a:ext cx="235503" cy="191734"/>
          </a:xfrm>
          <a:prstGeom prst="triangl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6" name="Parallelogram 45"/>
          <p:cNvSpPr/>
          <p:nvPr/>
        </p:nvSpPr>
        <p:spPr bwMode="auto">
          <a:xfrm>
            <a:off x="708674" y="2736580"/>
            <a:ext cx="1976335" cy="480398"/>
          </a:xfrm>
          <a:prstGeom prst="parallelogram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final off-line smoothing f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47" name="Parallelogram 46"/>
          <p:cNvSpPr/>
          <p:nvPr/>
        </p:nvSpPr>
        <p:spPr bwMode="auto">
          <a:xfrm>
            <a:off x="708674" y="2255520"/>
            <a:ext cx="1976335" cy="285476"/>
          </a:xfrm>
          <a:prstGeom prst="parallelogram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rgbClr val="004494"/>
                </a:solidFill>
                <a:cs typeface="ＭＳ Ｐゴシック" charset="0"/>
              </a:rPr>
              <a:t>C0-4</a:t>
            </a:r>
            <a:endParaRPr lang="en-US" sz="1600" b="0" dirty="0">
              <a:solidFill>
                <a:srgbClr val="004494"/>
              </a:solidFill>
              <a:cs typeface="ＭＳ Ｐゴシック" charset="0"/>
            </a:endParaRPr>
          </a:p>
        </p:txBody>
      </p:sp>
      <p:sp>
        <p:nvSpPr>
          <p:cNvPr id="52" name="Isosceles Triangle 51"/>
          <p:cNvSpPr/>
          <p:nvPr/>
        </p:nvSpPr>
        <p:spPr bwMode="auto">
          <a:xfrm rot="5400000" flipH="1">
            <a:off x="3157046" y="2302390"/>
            <a:ext cx="235503" cy="191734"/>
          </a:xfrm>
          <a:prstGeom prst="triangl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cxnSp>
        <p:nvCxnSpPr>
          <p:cNvPr id="53" name="Straight Arrow Connector 52"/>
          <p:cNvCxnSpPr>
            <a:stCxn id="47" idx="2"/>
            <a:endCxn id="52" idx="3"/>
          </p:cNvCxnSpPr>
          <p:nvPr/>
        </p:nvCxnSpPr>
        <p:spPr bwMode="auto">
          <a:xfrm flipV="1">
            <a:off x="2649325" y="2398257"/>
            <a:ext cx="529606" cy="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/>
          <p:cNvCxnSpPr>
            <a:stCxn id="46" idx="2"/>
            <a:endCxn id="52" idx="3"/>
          </p:cNvCxnSpPr>
          <p:nvPr/>
        </p:nvCxnSpPr>
        <p:spPr bwMode="auto">
          <a:xfrm flipV="1">
            <a:off x="2624959" y="2398257"/>
            <a:ext cx="553972" cy="57852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Box 58"/>
          <p:cNvSpPr txBox="1"/>
          <p:nvPr/>
        </p:nvSpPr>
        <p:spPr>
          <a:xfrm>
            <a:off x="2695322" y="1955550"/>
            <a:ext cx="47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ts val="600"/>
              </a:spcBef>
              <a:buClr>
                <a:srgbClr val="00B0F0"/>
              </a:buClr>
              <a:tabLst>
                <a:tab pos="265113" algn="l"/>
              </a:tabLst>
            </a:pPr>
            <a:r>
              <a:rPr lang="en-US" sz="2400" dirty="0" smtClean="0">
                <a:solidFill>
                  <a:srgbClr val="004494"/>
                </a:solidFill>
                <a:cs typeface="ＭＳ Ｐゴシック" charset="0"/>
              </a:rPr>
              <a:t>?</a:t>
            </a:r>
          </a:p>
        </p:txBody>
      </p:sp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562200"/>
              </p:ext>
            </p:extLst>
          </p:nvPr>
        </p:nvGraphicFramePr>
        <p:xfrm>
          <a:off x="558325" y="3988017"/>
          <a:ext cx="8078052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9026">
                  <a:extLst>
                    <a:ext uri="{9D8B030D-6E8A-4147-A177-3AD203B41FA5}">
                      <a16:colId xmlns:a16="http://schemas.microsoft.com/office/drawing/2014/main" val="2265082917"/>
                    </a:ext>
                  </a:extLst>
                </a:gridCol>
                <a:gridCol w="4039026">
                  <a:extLst>
                    <a:ext uri="{9D8B030D-6E8A-4147-A177-3AD203B41FA5}">
                      <a16:colId xmlns:a16="http://schemas.microsoft.com/office/drawing/2014/main" val="938880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4494"/>
                          </a:solidFill>
                        </a:rPr>
                        <a:t>N</a:t>
                      </a:r>
                      <a:r>
                        <a:rPr lang="en-US" b="0" dirty="0" err="1" smtClean="0">
                          <a:solidFill>
                            <a:srgbClr val="004494"/>
                          </a:solidFill>
                        </a:rPr>
                        <a:t>x</a:t>
                      </a:r>
                      <a:r>
                        <a:rPr lang="en-US" dirty="0" err="1" smtClean="0">
                          <a:solidFill>
                            <a:srgbClr val="004494"/>
                          </a:solidFill>
                        </a:rPr>
                        <a:t>H</a:t>
                      </a:r>
                      <a:r>
                        <a:rPr lang="en-US" b="0" dirty="0" err="1" smtClean="0">
                          <a:solidFill>
                            <a:srgbClr val="004494"/>
                          </a:solidFill>
                        </a:rPr>
                        <a:t>x</a:t>
                      </a:r>
                      <a:r>
                        <a:rPr lang="en-US" dirty="0" smtClean="0">
                          <a:solidFill>
                            <a:srgbClr val="004494"/>
                          </a:solidFill>
                        </a:rPr>
                        <a:t> option </a:t>
                      </a:r>
                      <a:r>
                        <a:rPr lang="en-US" b="0" dirty="0" smtClean="0">
                          <a:solidFill>
                            <a:srgbClr val="004494"/>
                          </a:solidFill>
                        </a:rPr>
                        <a:t>(x=0,..,4)</a:t>
                      </a:r>
                      <a:endParaRPr lang="en-US" b="0" dirty="0">
                        <a:solidFill>
                          <a:srgbClr val="00449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4494"/>
                          </a:solidFill>
                        </a:rPr>
                        <a:t>N</a:t>
                      </a:r>
                      <a:r>
                        <a:rPr lang="en-US" b="0" dirty="0" err="1" smtClean="0">
                          <a:solidFill>
                            <a:srgbClr val="004494"/>
                          </a:solidFill>
                        </a:rPr>
                        <a:t>x</a:t>
                      </a:r>
                      <a:r>
                        <a:rPr lang="en-US" dirty="0" err="1" smtClean="0">
                          <a:solidFill>
                            <a:srgbClr val="004494"/>
                          </a:solidFill>
                        </a:rPr>
                        <a:t>H</a:t>
                      </a:r>
                      <a:r>
                        <a:rPr lang="en-US" b="0" dirty="0" err="1" smtClean="0">
                          <a:solidFill>
                            <a:srgbClr val="004494"/>
                          </a:solidFill>
                        </a:rPr>
                        <a:t>f</a:t>
                      </a:r>
                      <a:r>
                        <a:rPr lang="en-US" dirty="0" smtClean="0">
                          <a:solidFill>
                            <a:srgbClr val="004494"/>
                          </a:solidFill>
                        </a:rPr>
                        <a:t> option </a:t>
                      </a:r>
                      <a:r>
                        <a:rPr lang="en-US" b="0" dirty="0" smtClean="0">
                          <a:solidFill>
                            <a:srgbClr val="004494"/>
                          </a:solidFill>
                        </a:rPr>
                        <a:t>(x=0,..,4)</a:t>
                      </a:r>
                      <a:endParaRPr lang="en-US" dirty="0">
                        <a:solidFill>
                          <a:srgbClr val="00449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037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 No Bias</a:t>
                      </a:r>
                      <a:r>
                        <a:rPr lang="en-US" sz="1400" baseline="0" dirty="0" smtClean="0"/>
                        <a:t> &amp; heteroscedasticity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 Use</a:t>
                      </a:r>
                      <a:r>
                        <a:rPr lang="en-US" sz="1400" baseline="0" dirty="0" smtClean="0"/>
                        <a:t> of most reliable stage for statistics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510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Requires storing multiple</a:t>
                      </a:r>
                      <a:r>
                        <a:rPr lang="en-US" sz="1400" baseline="0" dirty="0" smtClean="0"/>
                        <a:t> versions of full archive and stats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+ Stats computed once and used with all stages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791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Stats sensitive to possible outliers in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Hx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624275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46051" y="69490"/>
            <a:ext cx="7951203" cy="337765"/>
            <a:chOff x="46051" y="69490"/>
            <a:chExt cx="7951203" cy="337765"/>
          </a:xfrm>
        </p:grpSpPr>
        <p:cxnSp>
          <p:nvCxnSpPr>
            <p:cNvPr id="44" name="Straight Connector 43"/>
            <p:cNvCxnSpPr/>
            <p:nvPr/>
          </p:nvCxnSpPr>
          <p:spPr bwMode="auto">
            <a:xfrm>
              <a:off x="4573329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1731821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249381" y="361568"/>
              <a:ext cx="1476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149082" y="361568"/>
              <a:ext cx="1404000" cy="0"/>
            </a:xfrm>
            <a:prstGeom prst="line">
              <a:avLst/>
            </a:prstGeom>
            <a:noFill/>
            <a:ln w="31750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5966530" y="361568"/>
              <a:ext cx="1440000" cy="0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Oval 50"/>
            <p:cNvSpPr/>
            <p:nvPr/>
          </p:nvSpPr>
          <p:spPr bwMode="auto">
            <a:xfrm>
              <a:off x="2493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45045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59229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341381" y="299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 bwMode="auto">
            <a:xfrm>
              <a:off x="46051" y="78883"/>
              <a:ext cx="622660" cy="161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Intro</a:t>
              </a:r>
              <a:endParaRPr lang="en-GB" sz="1050" kern="0" dirty="0"/>
            </a:p>
          </p:txBody>
        </p:sp>
        <p:sp>
          <p:nvSpPr>
            <p:cNvPr id="60" name="Title 1"/>
            <p:cNvSpPr txBox="1">
              <a:spLocks/>
            </p:cNvSpPr>
            <p:nvPr/>
          </p:nvSpPr>
          <p:spPr bwMode="auto">
            <a:xfrm>
              <a:off x="4163624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Methods</a:t>
              </a:r>
              <a:endParaRPr lang="en-GB" sz="1050" kern="0" dirty="0"/>
            </a:p>
          </p:txBody>
        </p:sp>
        <p:sp>
          <p:nvSpPr>
            <p:cNvPr id="61" name="Title 1"/>
            <p:cNvSpPr txBox="1">
              <a:spLocks/>
            </p:cNvSpPr>
            <p:nvPr/>
          </p:nvSpPr>
          <p:spPr bwMode="auto">
            <a:xfrm>
              <a:off x="5596180" y="91574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Results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65" name="Title 1"/>
            <p:cNvSpPr txBox="1">
              <a:spLocks/>
            </p:cNvSpPr>
            <p:nvPr/>
          </p:nvSpPr>
          <p:spPr bwMode="auto">
            <a:xfrm>
              <a:off x="6790670" y="91573"/>
              <a:ext cx="120658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>
                  <a:solidFill>
                    <a:srgbClr val="FFC000"/>
                  </a:solidFill>
                </a:rPr>
                <a:t>Conclusions</a:t>
              </a:r>
              <a:endParaRPr lang="en-GB" sz="1050" kern="0" dirty="0">
                <a:solidFill>
                  <a:srgbClr val="FFC000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16677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7" name="Title 1"/>
            <p:cNvSpPr txBox="1">
              <a:spLocks/>
            </p:cNvSpPr>
            <p:nvPr/>
          </p:nvSpPr>
          <p:spPr bwMode="auto">
            <a:xfrm>
              <a:off x="1199637" y="69490"/>
              <a:ext cx="1055334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Objectives</a:t>
              </a:r>
              <a:endParaRPr lang="en-GB" sz="1050" kern="0" dirty="0"/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3086181" y="299255"/>
              <a:ext cx="108000" cy="108000"/>
            </a:xfrm>
            <a:prstGeom prst="ellipse">
              <a:avLst/>
            </a:prstGeom>
            <a:solidFill>
              <a:srgbClr val="004494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69" name="Title 1"/>
            <p:cNvSpPr txBox="1">
              <a:spLocks/>
            </p:cNvSpPr>
            <p:nvPr/>
          </p:nvSpPr>
          <p:spPr bwMode="auto">
            <a:xfrm>
              <a:off x="2747798" y="69490"/>
              <a:ext cx="774137" cy="161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/>
                  <a:ea typeface="MS PGothic" pitchFamily="34" charset="-128"/>
                  <a:cs typeface="ＭＳ Ｐゴシック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4494"/>
                  </a:solidFill>
                  <a:latin typeface="Verdana" charset="0"/>
                  <a:ea typeface="MS PGothic" pitchFamily="34" charset="-128"/>
                  <a:cs typeface="ＭＳ Ｐゴシック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050" kern="0" dirty="0" smtClean="0"/>
                <a:t>Data</a:t>
              </a:r>
              <a:endParaRPr lang="en-GB" sz="105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412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2" grpId="0" animBg="1"/>
      <p:bldP spid="59" grpId="0"/>
    </p:bldLst>
  </p:timing>
</p:sld>
</file>

<file path=ppt/theme/theme1.xml><?xml version="1.0" encoding="utf-8"?>
<a:theme xmlns:a="http://schemas.openxmlformats.org/drawingml/2006/main" name="JRC_Slide_Template_EN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JRC_Slide_Template_EN</Template>
  <TotalTime>239833</TotalTime>
  <Words>1260</Words>
  <Application>Microsoft Office PowerPoint</Application>
  <PresentationFormat>On-screen Show (4:3)</PresentationFormat>
  <Paragraphs>429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ＭＳ Ｐゴシック</vt:lpstr>
      <vt:lpstr>ＭＳ Ｐゴシック</vt:lpstr>
      <vt:lpstr>Arial</vt:lpstr>
      <vt:lpstr>Calibri</vt:lpstr>
      <vt:lpstr>Cambria Math</vt:lpstr>
      <vt:lpstr>Symbol</vt:lpstr>
      <vt:lpstr>Times New Roman</vt:lpstr>
      <vt:lpstr>Verdana</vt:lpstr>
      <vt:lpstr>Wingdings</vt:lpstr>
      <vt:lpstr>JRC_Slide_Template_EN</vt:lpstr>
      <vt:lpstr>Accuracy of Near Real-Time NDVI anomalies</vt:lpstr>
      <vt:lpstr>PowerPoint Presentation</vt:lpstr>
      <vt:lpstr>PowerPoint Presentation</vt:lpstr>
      <vt:lpstr>Anomalies</vt:lpstr>
      <vt:lpstr>PowerPoint Presentation</vt:lpstr>
      <vt:lpstr>PowerPoint Presentation</vt:lpstr>
      <vt:lpstr>PowerPoint Presentation</vt:lpstr>
      <vt:lpstr>Anomalies (10-day time step)</vt:lpstr>
      <vt:lpstr>PowerPoint Presentation</vt:lpstr>
      <vt:lpstr>PowerPoint Presentation</vt:lpstr>
      <vt:lpstr>Results</vt:lpstr>
      <vt:lpstr>Anomaly error, global stats</vt:lpstr>
      <vt:lpstr>Multi-category classification error, global stats</vt:lpstr>
      <vt:lpstr>Y/N classification, global stats</vt:lpstr>
      <vt:lpstr>Results</vt:lpstr>
      <vt:lpstr>Results</vt:lpstr>
      <vt:lpstr>PowerPoint Presentation</vt:lpstr>
      <vt:lpstr>Thank you!</vt:lpstr>
      <vt:lpstr>Whittaker</vt:lpstr>
      <vt:lpstr>Results</vt:lpstr>
      <vt:lpstr>Results</vt:lpstr>
      <vt:lpstr>Methods</vt:lpstr>
      <vt:lpstr>Methods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Research Centre</dc:title>
  <dc:creator>Grainne Mulhern</dc:creator>
  <cp:lastModifiedBy>mars-guest</cp:lastModifiedBy>
  <cp:revision>1190</cp:revision>
  <cp:lastPrinted>2016-12-12T11:31:24Z</cp:lastPrinted>
  <dcterms:created xsi:type="dcterms:W3CDTF">2012-03-21T15:19:35Z</dcterms:created>
  <dcterms:modified xsi:type="dcterms:W3CDTF">2018-12-12T12:49:28Z</dcterms:modified>
</cp:coreProperties>
</file>