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969" r:id="rId1"/>
  </p:sldMasterIdLst>
  <p:notesMasterIdLst>
    <p:notesMasterId r:id="rId6"/>
  </p:notesMasterIdLst>
  <p:handoutMasterIdLst>
    <p:handoutMasterId r:id="rId7"/>
  </p:handoutMasterIdLst>
  <p:sldIdLst>
    <p:sldId id="387" r:id="rId2"/>
    <p:sldId id="377" r:id="rId3"/>
    <p:sldId id="389" r:id="rId4"/>
    <p:sldId id="381" r:id="rId5"/>
  </p:sldIdLst>
  <p:sldSz cx="9144000" cy="6858000" type="screen4x3"/>
  <p:notesSz cx="6400800" cy="86868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9">
          <p15:clr>
            <a:srgbClr val="A4A3A4"/>
          </p15:clr>
        </p15:guide>
        <p15:guide id="2" orient="horz" pos="4110">
          <p15:clr>
            <a:srgbClr val="A4A3A4"/>
          </p15:clr>
        </p15:guide>
        <p15:guide id="3" orient="horz" pos="119">
          <p15:clr>
            <a:srgbClr val="A4A3A4"/>
          </p15:clr>
        </p15:guide>
        <p15:guide id="4" orient="horz" pos="3838">
          <p15:clr>
            <a:srgbClr val="A4A3A4"/>
          </p15:clr>
        </p15:guide>
        <p15:guide id="5" pos="5193">
          <p15:clr>
            <a:srgbClr val="A4A3A4"/>
          </p15:clr>
        </p15:guide>
        <p15:guide id="6" pos="5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36">
          <p15:clr>
            <a:srgbClr val="A4A3A4"/>
          </p15:clr>
        </p15:guide>
        <p15:guide id="2" pos="20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Objects="1">
      <p:cViewPr varScale="1">
        <p:scale>
          <a:sx n="125" d="100"/>
          <a:sy n="125" d="100"/>
        </p:scale>
        <p:origin x="1784" y="184"/>
      </p:cViewPr>
      <p:guideLst>
        <p:guide orient="horz" pos="709"/>
        <p:guide orient="horz" pos="4110"/>
        <p:guide orient="horz" pos="119"/>
        <p:guide orient="horz" pos="3838"/>
        <p:guide pos="5193"/>
        <p:guide pos="567"/>
      </p:guideLst>
    </p:cSldViewPr>
  </p:slideViewPr>
  <p:outlineViewPr>
    <p:cViewPr>
      <p:scale>
        <a:sx n="33" d="100"/>
        <a:sy n="33" d="100"/>
      </p:scale>
      <p:origin x="6" y="10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104" d="100"/>
          <a:sy n="104" d="100"/>
        </p:scale>
        <p:origin x="4328" y="216"/>
      </p:cViewPr>
      <p:guideLst>
        <p:guide orient="horz" pos="2736"/>
        <p:guide pos="201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969EF20-C77D-3C4B-A7CB-111E3A5DED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B120F8-CF75-4B43-BCB8-1FAD03E6A2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625850" y="0"/>
            <a:ext cx="2773363" cy="4349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0240343-FF03-C540-85CB-91FCF24D9603}" type="datetimeFigureOut">
              <a:rPr lang="en-US" altLang="en-US"/>
              <a:pPr/>
              <a:t>12/12/18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F3CF79-B317-744D-88B4-9329A3C8C0B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250238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DBDC83-40F7-6240-865F-F6F911866D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625850" y="8250238"/>
            <a:ext cx="2773363" cy="434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F9AB65F-B4F7-0B42-9246-9E21AD2BDEA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02C97A8-FB80-5549-89B5-211A2810F26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336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11" tIns="43106" rIns="86211" bIns="43106" numCol="1" anchor="t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A96554EB-A4DF-2645-9020-E0CE3DBED90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625850" y="0"/>
            <a:ext cx="277336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11" tIns="43106" rIns="86211" bIns="43106" numCol="1" anchor="t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EC09C4A9-398E-E144-A6A7-5E2BE8C305A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0288" y="652463"/>
            <a:ext cx="4341812" cy="3255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43B857EF-D9DC-2643-BE58-6821C35E727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39763" y="4125913"/>
            <a:ext cx="5121275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11" tIns="43106" rIns="86211" bIns="431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en-US"/>
              <a:t>Textmasterformate durch Klicken bearbeiten</a:t>
            </a:r>
          </a:p>
          <a:p>
            <a:pPr lvl="1"/>
            <a:r>
              <a:rPr lang="de-CH" altLang="en-US"/>
              <a:t>Zweite Ebene</a:t>
            </a:r>
          </a:p>
          <a:p>
            <a:pPr lvl="2"/>
            <a:r>
              <a:rPr lang="de-CH" altLang="en-US"/>
              <a:t>Dritte Ebene</a:t>
            </a:r>
          </a:p>
          <a:p>
            <a:pPr lvl="3"/>
            <a:r>
              <a:rPr lang="de-CH" altLang="en-US"/>
              <a:t>Vierte Ebene</a:t>
            </a:r>
          </a:p>
          <a:p>
            <a:pPr lvl="4"/>
            <a:r>
              <a:rPr lang="de-CH" altLang="en-US"/>
              <a:t>Fünfte Ebene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B740EF6E-4285-044F-A407-F49F1547A64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77336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11" tIns="43106" rIns="86211" bIns="43106" numCol="1" anchor="b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987435CC-08A8-B046-80EF-BE36C8D0BB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25850" y="8251825"/>
            <a:ext cx="277336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11" tIns="43106" rIns="86211" bIns="43106" numCol="1" anchor="b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>
                <a:cs typeface="Arial" panose="020B0604020202020204" pitchFamily="34" charset="0"/>
              </a:defRPr>
            </a:lvl1pPr>
          </a:lstStyle>
          <a:p>
            <a:fld id="{17D06F9D-C8AD-424F-8D83-E599FC1B93A8}" type="slidenum">
              <a:rPr lang="de-CH" altLang="en-US"/>
              <a:pPr/>
              <a:t>‹#›</a:t>
            </a:fld>
            <a:endParaRPr lang="de-CH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id="{184D8F37-305A-1C4B-832A-C953D85AD2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id="{71ECB9E4-DFC8-6D4B-8787-A46839C84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34472DBC-0FC2-AE4C-B16C-8C4023C9B2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2013"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62013"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62013"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62013"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62013"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3E842CC-34E9-4340-A38C-CB855CF1024E}" type="slidenum">
              <a:rPr lang="de-CH" altLang="en-US" sz="1100"/>
              <a:pPr/>
              <a:t>2</a:t>
            </a:fld>
            <a:endParaRPr lang="de-CH" altLang="en-US" sz="11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>
            <a:extLst>
              <a:ext uri="{FF2B5EF4-FFF2-40B4-BE49-F238E27FC236}">
                <a16:creationId xmlns:a16="http://schemas.microsoft.com/office/drawing/2014/main" id="{9E180D37-65F8-7A42-9E4D-D1DEDCC284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6" name="Notes Placeholder 2">
            <a:extLst>
              <a:ext uri="{FF2B5EF4-FFF2-40B4-BE49-F238E27FC236}">
                <a16:creationId xmlns:a16="http://schemas.microsoft.com/office/drawing/2014/main" id="{81DCEB57-F392-6D47-87D9-7C7A132B3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LPV information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Validation stages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Focus Area tabs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Announcements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subscriptions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992E2EB4-C60C-B74C-9CB4-C509CD80EE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2013"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62013"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62013"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62013"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62013"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7805712-BA37-2947-AAC7-49D6178D925E}" type="slidenum">
              <a:rPr lang="de-CH" altLang="en-US" sz="1100"/>
              <a:pPr/>
              <a:t>4</a:t>
            </a:fld>
            <a:endParaRPr lang="de-CH" altLang="en-US" sz="11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CCE88-9DE9-B140-B801-4B2DFC003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B8E2D5-0B05-6A44-BCAE-87B6B21045C7}" type="datetimeFigureOut">
              <a:rPr lang="de-CH" altLang="en-US"/>
              <a:pPr/>
              <a:t>12.12.18</a:t>
            </a:fld>
            <a:endParaRPr lang="de-CH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FEFE5-6A7B-2F4E-887F-268537600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8B753-6937-0F48-A0F0-372091756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72D2A-77AE-FD48-BD3B-4ED0179A8C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4919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D4E04-5411-CF49-999D-8DB7620E3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500605-FD2E-7E44-AAD3-BBC2CFB2010C}" type="datetimeFigureOut">
              <a:rPr lang="de-CH" altLang="en-US"/>
              <a:pPr/>
              <a:t>12.12.18</a:t>
            </a:fld>
            <a:endParaRPr lang="de-CH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B010F-AAAB-6548-8CC2-A00305D48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40CE8-04D8-9B4F-99AB-614834D4A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EDAB9-F351-7C4F-A353-71ED2858B6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5157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0A3CB-C25E-384A-9E06-7A043E39A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EF552A-A939-AE4F-8AA6-CAC861B3C9FF}" type="datetimeFigureOut">
              <a:rPr lang="de-CH" altLang="en-US"/>
              <a:pPr/>
              <a:t>12.12.18</a:t>
            </a:fld>
            <a:endParaRPr lang="de-CH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2BEDC-0C29-8F4A-976D-5FCBDDD88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4A9A0-6E23-8E4B-A255-B1C6A7B5A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E9454-B755-8845-B58A-6F508EEB3C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5647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5E8CA40B-C3A5-D843-BBD6-97E86C002502}"/>
              </a:ext>
            </a:extLst>
          </p:cNvPr>
          <p:cNvSpPr/>
          <p:nvPr userDrawn="1"/>
        </p:nvSpPr>
        <p:spPr>
          <a:xfrm>
            <a:off x="533400" y="76200"/>
            <a:ext cx="84582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5" name="Picture 16" descr="top2">
            <a:extLst>
              <a:ext uri="{FF2B5EF4-FFF2-40B4-BE49-F238E27FC236}">
                <a16:creationId xmlns:a16="http://schemas.microsoft.com/office/drawing/2014/main" id="{B14AEDB4-FFFA-F848-9618-758B54CBF6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8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229600" cy="533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033C0C-9C50-8A46-A018-B45A692371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63754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AGU 2014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DE1205-A829-7A47-951D-DDBBE8C4D7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705600" y="63817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7CDD1ACC-9854-F044-AB11-2FEA8A0741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194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93757-B391-3044-80CF-5CA74CD92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6E50A8-8D9A-5146-9BB5-98F4600E139B}" type="datetimeFigureOut">
              <a:rPr lang="de-CH" altLang="en-US"/>
              <a:pPr/>
              <a:t>12.12.18</a:t>
            </a:fld>
            <a:endParaRPr lang="de-CH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F19A9-E9BD-E44B-BB8C-477DC95AA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1C7A0-1343-EC42-9488-95CC26990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3A94F-15C5-EB47-B92E-B99733BFB8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1669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58E28B2-DA1B-5C4C-8116-FD0A3B259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422D6A-DF96-5244-9528-EF27AD24379E}" type="datetimeFigureOut">
              <a:rPr lang="de-CH" altLang="en-US"/>
              <a:pPr/>
              <a:t>12.12.18</a:t>
            </a:fld>
            <a:endParaRPr lang="de-CH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AB04581-2831-624C-9BFA-5C9BFC225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F5009EC-1387-6B45-BFAB-28504A135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045B1-0E69-8F4E-9FDF-2D58E97577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782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1037C02-79FD-C940-BC11-F33E0930A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721F5D-30D9-A640-815C-FDFCF061D5D6}" type="datetimeFigureOut">
              <a:rPr lang="de-CH" altLang="en-US"/>
              <a:pPr/>
              <a:t>12.12.18</a:t>
            </a:fld>
            <a:endParaRPr lang="de-CH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61EC0A8-4385-4E43-A849-76B3ED4E6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A3D8490-6471-3247-863F-3496C3BA4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E66296-158D-FB4C-9897-50EC98C4A3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5911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2D401FA-ADAC-254A-961C-49B3D0610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44ED80-1E30-F94F-9243-EB707812AAE6}" type="datetimeFigureOut">
              <a:rPr lang="de-CH" altLang="en-US"/>
              <a:pPr/>
              <a:t>12.12.18</a:t>
            </a:fld>
            <a:endParaRPr lang="de-CH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7FEA242-79CF-784F-A0CD-197CBB191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FF0020D-CF81-9945-BDAC-848F88112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66006-F4EE-0947-ABCC-753A5C5D65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94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83F1088-9491-EB41-AB6E-34A8536FC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9A520B-D951-1740-928E-CB73BEEF9B89}" type="datetimeFigureOut">
              <a:rPr lang="de-CH" altLang="en-US"/>
              <a:pPr/>
              <a:t>12.12.18</a:t>
            </a:fld>
            <a:endParaRPr lang="de-CH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A6BA1C4-3344-CD4C-8993-B7AC84EDA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F663921-6BBC-B842-B0AD-A4A89CEE6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1604A-B8BF-B146-9E66-15A2CE95EA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1832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E87CDED-C6DF-3549-A73C-092B2CDF4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593436-55D8-434B-BBF7-16FE130A7346}" type="datetimeFigureOut">
              <a:rPr lang="de-CH" altLang="en-US"/>
              <a:pPr/>
              <a:t>12.12.18</a:t>
            </a:fld>
            <a:endParaRPr lang="de-CH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38E053E-6CFC-6447-A4F8-5C6D0EFC7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AB0AD49-F59E-444A-9FBF-8526C59DE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E0AC1-9773-FD42-B1DF-C64ABB0C77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6727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518A850-6FD8-2E40-B3C4-B398DCE4E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F8EB78-49AC-BB4E-8F00-700A6033024D}" type="datetimeFigureOut">
              <a:rPr lang="de-CH" altLang="en-US"/>
              <a:pPr/>
              <a:t>12.12.18</a:t>
            </a:fld>
            <a:endParaRPr lang="de-CH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14B4AE3-A615-3841-BC1E-80AE294DD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31869BE-4834-AE4B-9C15-4FBD7D836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076AB-F642-E845-A631-B00CB71C0C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1120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D3A0115-3510-D945-A925-4269989EA02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de-CH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8A8459E-B34F-4147-8C0A-7D0EB3FE61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de-CH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72350-C12E-8049-B949-C2203F177D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8BF33BC1-6BD1-CC43-8273-0FC3C212ADF5}" type="datetimeFigureOut">
              <a:rPr lang="de-CH" altLang="en-US"/>
              <a:pPr/>
              <a:t>12.12.18</a:t>
            </a:fld>
            <a:endParaRPr lang="de-CH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2D71B-0FCA-3640-B7C6-F6DB3A3E21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FEFCD-CDED-044A-BC6E-A42859B037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FDF52B1A-589E-B647-9C34-D319918252D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8" r:id="rId1"/>
    <p:sldLayoutId id="2147484478" r:id="rId2"/>
    <p:sldLayoutId id="2147484459" r:id="rId3"/>
    <p:sldLayoutId id="2147484460" r:id="rId4"/>
    <p:sldLayoutId id="2147484461" r:id="rId5"/>
    <p:sldLayoutId id="2147484462" r:id="rId6"/>
    <p:sldLayoutId id="2147484463" r:id="rId7"/>
    <p:sldLayoutId id="2147484464" r:id="rId8"/>
    <p:sldLayoutId id="2147484465" r:id="rId9"/>
    <p:sldLayoutId id="2147484466" r:id="rId10"/>
    <p:sldLayoutId id="2147484467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6B9E4-4F0F-AB47-864B-4EE3398FD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Land Product Validation Subgroup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D6F99D-5BDD-D14C-89D1-352CA7F9CD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D1ACC-9854-F044-AB11-2FEA8A07411C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8D472A6-C6A1-2F42-A8E9-269DC19E33B8}"/>
              </a:ext>
            </a:extLst>
          </p:cNvPr>
          <p:cNvSpPr txBox="1">
            <a:spLocks/>
          </p:cNvSpPr>
          <p:nvPr/>
        </p:nvSpPr>
        <p:spPr>
          <a:xfrm>
            <a:off x="609600" y="716279"/>
            <a:ext cx="5791200" cy="6030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de-CH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1800" dirty="0">
                <a:solidFill>
                  <a:srgbClr val="FF0000"/>
                </a:solidFill>
              </a:rPr>
              <a:t>Mission</a:t>
            </a:r>
            <a:r>
              <a:rPr lang="en-US" sz="1800" dirty="0"/>
              <a:t> is to foster and coordinate quantitative validation of </a:t>
            </a:r>
            <a:r>
              <a:rPr lang="en-US" sz="1800" i="1" dirty="0"/>
              <a:t>higher level global land products</a:t>
            </a:r>
            <a:r>
              <a:rPr lang="en-US" sz="1800" dirty="0"/>
              <a:t> derived from remotely sensed data in a traceable way, and to relay results so they are relevant to users</a:t>
            </a:r>
          </a:p>
          <a:p>
            <a:pPr algn="l"/>
            <a:endParaRPr lang="en-US" sz="1800" dirty="0"/>
          </a:p>
          <a:p>
            <a:pPr algn="l">
              <a:lnSpc>
                <a:spcPct val="120000"/>
              </a:lnSpc>
            </a:pPr>
            <a:r>
              <a:rPr lang="en-US" sz="1800" dirty="0">
                <a:solidFill>
                  <a:srgbClr val="FF0000"/>
                </a:solidFill>
              </a:rPr>
              <a:t>Goals</a:t>
            </a:r>
            <a:r>
              <a:rPr lang="en-US" sz="1800" dirty="0"/>
              <a:t> are to increase the quality and efficiency of global satellite product validation by developing and promoting international standards and protocols for </a:t>
            </a:r>
            <a:r>
              <a:rPr lang="en-US" sz="1800" i="1" dirty="0"/>
              <a:t>field sampling</a:t>
            </a:r>
            <a:r>
              <a:rPr lang="en-US" sz="1800" dirty="0"/>
              <a:t>,</a:t>
            </a:r>
            <a:r>
              <a:rPr lang="en-US" sz="1800" i="1" dirty="0"/>
              <a:t> scaling techniques</a:t>
            </a:r>
            <a:r>
              <a:rPr lang="en-US" sz="1800" dirty="0"/>
              <a:t>,</a:t>
            </a:r>
            <a:r>
              <a:rPr lang="en-US" sz="1800" i="1" dirty="0"/>
              <a:t> accuracy reporting</a:t>
            </a:r>
            <a:r>
              <a:rPr lang="en-US" sz="1800" dirty="0"/>
              <a:t>,</a:t>
            </a:r>
            <a:r>
              <a:rPr lang="en-US" sz="1800" i="1" dirty="0"/>
              <a:t> data and information exchange</a:t>
            </a:r>
          </a:p>
          <a:p>
            <a:pPr algn="l"/>
            <a:endParaRPr lang="en-US" sz="1800" dirty="0"/>
          </a:p>
          <a:p>
            <a:pPr algn="l">
              <a:lnSpc>
                <a:spcPct val="120000"/>
              </a:lnSpc>
            </a:pPr>
            <a:r>
              <a:rPr lang="en-US" sz="1800" dirty="0">
                <a:solidFill>
                  <a:srgbClr val="FF0000"/>
                </a:solidFill>
              </a:rPr>
              <a:t>Focus areas </a:t>
            </a:r>
            <a:r>
              <a:rPr lang="en-US" sz="1800" dirty="0"/>
              <a:t>engage the international community in the development of datasets and protocols supporting consistent validation of remote sensing based global land products</a:t>
            </a:r>
          </a:p>
        </p:txBody>
      </p:sp>
      <p:pic>
        <p:nvPicPr>
          <p:cNvPr id="7" name="Picture 2" descr="small lpv logo">
            <a:extLst>
              <a:ext uri="{FF2B5EF4-FFF2-40B4-BE49-F238E27FC236}">
                <a16:creationId xmlns:a16="http://schemas.microsoft.com/office/drawing/2014/main" id="{3FDBE3A9-D5F1-1C46-91E5-3ED36E647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8800"/>
            <a:ext cx="2878147" cy="260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060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00149E80-F1FD-2143-8F94-B4F4D1768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19063"/>
            <a:ext cx="8229600" cy="609600"/>
          </a:xfrm>
        </p:spPr>
        <p:txBody>
          <a:bodyPr/>
          <a:lstStyle/>
          <a:p>
            <a:r>
              <a:rPr lang="de-CH" altLang="en-US" sz="3600" b="1">
                <a:solidFill>
                  <a:srgbClr val="0028A5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LPV Subgroup Structure</a:t>
            </a:r>
            <a:endParaRPr lang="en-US" altLang="en-US" sz="3600">
              <a:ea typeface="ＭＳ Ｐゴシック" panose="020B0600070205080204" pitchFamily="34" charset="-128"/>
            </a:endParaRPr>
          </a:p>
        </p:txBody>
      </p:sp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AB88EE77-2E33-0447-AE03-FEA10678B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" y="1052513"/>
            <a:ext cx="8366125" cy="5329237"/>
          </a:xfrm>
        </p:spPr>
        <p:txBody>
          <a:bodyPr/>
          <a:lstStyle/>
          <a:p>
            <a:pPr>
              <a:buNone/>
            </a:pPr>
            <a:r>
              <a:rPr lang="en-US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Chair</a:t>
            </a: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		Miguel Rom</a:t>
            </a:r>
            <a:r>
              <a:rPr lang="en-US" altLang="en-US" sz="2800" dirty="0">
                <a:ea typeface="ＭＳ Ｐゴシック" panose="020B0600070205080204" pitchFamily="34" charset="-128"/>
              </a:rPr>
              <a:t>á</a:t>
            </a: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</a:t>
            </a:r>
          </a:p>
          <a:p>
            <a:pPr>
              <a:lnSpc>
                <a:spcPct val="50000"/>
              </a:lnSpc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			</a:t>
            </a: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(NASA GSFC)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Vice-Chair</a:t>
            </a: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	Fernando Camacho</a:t>
            </a:r>
          </a:p>
          <a:p>
            <a:pPr>
              <a:lnSpc>
                <a:spcPct val="50000"/>
              </a:lnSpc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			</a:t>
            </a: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</a:t>
            </a:r>
            <a:r>
              <a:rPr lang="en-US" altLang="en-US" sz="20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EOLab</a:t>
            </a: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, Spain)	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Secretariat</a:t>
            </a: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	Jaime Nickeson</a:t>
            </a:r>
          </a:p>
          <a:p>
            <a:pPr>
              <a:lnSpc>
                <a:spcPct val="50000"/>
              </a:lnSpc>
              <a:buFont typeface="Arial" panose="020B0604020202020204" pitchFamily="34" charset="0"/>
              <a:buNone/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			</a:t>
            </a: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(NASA GSFC)</a:t>
            </a:r>
          </a:p>
          <a:p>
            <a:pPr>
              <a:lnSpc>
                <a:spcPct val="50000"/>
              </a:lnSpc>
              <a:buFont typeface="Arial" panose="020B0604020202020204" pitchFamily="34" charset="0"/>
              <a:buNone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11 Focus Areas </a:t>
            </a: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each with 2 international co-leads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Terms are 3 years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(optional 1 term extension for focus area leads)</a:t>
            </a:r>
          </a:p>
        </p:txBody>
      </p:sp>
      <p:sp>
        <p:nvSpPr>
          <p:cNvPr id="30724" name="Slide Number Placeholder 4">
            <a:extLst>
              <a:ext uri="{FF2B5EF4-FFF2-40B4-BE49-F238E27FC236}">
                <a16:creationId xmlns:a16="http://schemas.microsoft.com/office/drawing/2014/main" id="{8B766310-8989-AE46-9EC2-D7BA56ED05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7111910-015A-BB42-9E57-9B9FDEC8FF7A}" type="slidenum">
              <a:rPr lang="en-US" altLang="en-US" sz="1200">
                <a:solidFill>
                  <a:srgbClr val="898989"/>
                </a:solidFill>
              </a:rPr>
              <a:pPr/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8B893-72A4-D347-B5A3-5006CAE5C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LPV Subgroup Focus Areas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C447CA-4566-1C49-BBCF-F71D750E76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D1ACC-9854-F044-AB11-2FEA8A07411C}" type="slidenum">
              <a:rPr lang="en-US" altLang="en-US" smtClean="0"/>
              <a:pPr/>
              <a:t>3</a:t>
            </a:fld>
            <a:endParaRPr lang="en-US" alt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CF5F911-4256-394A-BFCC-946D27DE87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928302"/>
              </p:ext>
            </p:extLst>
          </p:nvPr>
        </p:nvGraphicFramePr>
        <p:xfrm>
          <a:off x="609600" y="838200"/>
          <a:ext cx="8229599" cy="588031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546022">
                  <a:extLst>
                    <a:ext uri="{9D8B030D-6E8A-4147-A177-3AD203B41FA5}">
                      <a16:colId xmlns:a16="http://schemas.microsoft.com/office/drawing/2014/main" val="3240858652"/>
                    </a:ext>
                  </a:extLst>
                </a:gridCol>
                <a:gridCol w="1372999">
                  <a:extLst>
                    <a:ext uri="{9D8B030D-6E8A-4147-A177-3AD203B41FA5}">
                      <a16:colId xmlns:a16="http://schemas.microsoft.com/office/drawing/2014/main" val="247419401"/>
                    </a:ext>
                  </a:extLst>
                </a:gridCol>
                <a:gridCol w="2756641">
                  <a:extLst>
                    <a:ext uri="{9D8B030D-6E8A-4147-A177-3AD203B41FA5}">
                      <a16:colId xmlns:a16="http://schemas.microsoft.com/office/drawing/2014/main" val="240113289"/>
                    </a:ext>
                  </a:extLst>
                </a:gridCol>
                <a:gridCol w="1553937">
                  <a:extLst>
                    <a:ext uri="{9D8B030D-6E8A-4147-A177-3AD203B41FA5}">
                      <a16:colId xmlns:a16="http://schemas.microsoft.com/office/drawing/2014/main" val="577389587"/>
                    </a:ext>
                  </a:extLst>
                </a:gridCol>
              </a:tblGrid>
              <a:tr h="304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Focus Area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6988" marR="6988" marT="6988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6988" marR="6988" marT="698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Leads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6988" marR="6988" marT="698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Country</a:t>
                      </a:r>
                      <a:endParaRPr lang="fr-FR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6988" marR="6988" marT="6988" marB="0"/>
                </a:tc>
                <a:extLst>
                  <a:ext uri="{0D108BD9-81ED-4DB2-BD59-A6C34878D82A}">
                    <a16:rowId xmlns:a16="http://schemas.microsoft.com/office/drawing/2014/main" val="2198440482"/>
                  </a:ext>
                </a:extLst>
              </a:tr>
              <a:tr h="46641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Land Cover</a:t>
                      </a:r>
                      <a:r>
                        <a:rPr lang="en-US" sz="1400" b="1" u="none" strike="noStrike" baseline="30000" dirty="0">
                          <a:solidFill>
                            <a:schemeClr val="tx2"/>
                          </a:solidFill>
                          <a:effectLst/>
                        </a:rPr>
                        <a:t> 1</a:t>
                      </a:r>
                      <a:endParaRPr lang="en-US" sz="1400" b="1" i="0" u="none" strike="noStrike" baseline="3000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6988" marR="6988" marT="6988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6988" marR="6988" marT="698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Pontus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Olofsson</a:t>
                      </a:r>
                      <a:endParaRPr lang="en-US" sz="1400" u="none" strike="noStrike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Sophie Bontemps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6988" marR="6988" marT="698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USA</a:t>
                      </a:r>
                    </a:p>
                    <a:p>
                      <a:pPr algn="l" fontAlgn="b"/>
                      <a:r>
                        <a:rPr lang="fr-FR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Belgium</a:t>
                      </a:r>
                      <a:endParaRPr lang="fr-FR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6988" marR="6988" marT="6988" marB="0"/>
                </a:tc>
                <a:extLst>
                  <a:ext uri="{0D108BD9-81ED-4DB2-BD59-A6C34878D82A}">
                    <a16:rowId xmlns:a16="http://schemas.microsoft.com/office/drawing/2014/main" val="1814075413"/>
                  </a:ext>
                </a:extLst>
              </a:tr>
              <a:tr h="4452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Biophysical</a:t>
                      </a:r>
                      <a:r>
                        <a:rPr lang="en-US" sz="1400" b="1" u="none" strike="noStrike" baseline="30000" dirty="0">
                          <a:solidFill>
                            <a:schemeClr val="tx2"/>
                          </a:solidFill>
                          <a:effectLst/>
                        </a:rPr>
                        <a:t> 1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6988" marR="6988" marT="698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LAI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6988" marR="6988" marT="698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Hongliang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Fang</a:t>
                      </a:r>
                    </a:p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Sylvain Leblanc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6988" marR="6988" marT="698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China</a:t>
                      </a:r>
                    </a:p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Canada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6988" marR="6988" marT="6988" marB="0"/>
                </a:tc>
                <a:extLst>
                  <a:ext uri="{0D108BD9-81ED-4DB2-BD59-A6C34878D82A}">
                    <a16:rowId xmlns:a16="http://schemas.microsoft.com/office/drawing/2014/main" val="4113598401"/>
                  </a:ext>
                </a:extLst>
              </a:tr>
              <a:tr h="445247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6988" marR="6988" marT="698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fAPAR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6988" marR="6988" marT="698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Marie Weiss</a:t>
                      </a:r>
                    </a:p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Vacant</a:t>
                      </a:r>
                    </a:p>
                  </a:txBody>
                  <a:tcPr marL="6988" marR="6988" marT="698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France</a:t>
                      </a:r>
                    </a:p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6988" marR="6988" marT="6988" marB="0"/>
                </a:tc>
                <a:extLst>
                  <a:ext uri="{0D108BD9-81ED-4DB2-BD59-A6C34878D82A}">
                    <a16:rowId xmlns:a16="http://schemas.microsoft.com/office/drawing/2014/main" val="703166114"/>
                  </a:ext>
                </a:extLst>
              </a:tr>
              <a:tr h="664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Surface Radiation</a:t>
                      </a:r>
                      <a:r>
                        <a:rPr lang="en-US" sz="1400" b="1" u="none" strike="noStrike" baseline="30000" dirty="0">
                          <a:solidFill>
                            <a:schemeClr val="tx2"/>
                          </a:solidFill>
                          <a:effectLst/>
                        </a:rPr>
                        <a:t> 1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6988" marR="6988" marT="6988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6988" marR="6988" marT="698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Zhuosen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Wang</a:t>
                      </a:r>
                    </a:p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Dominique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Carrer</a:t>
                      </a:r>
                      <a:endParaRPr lang="en-US" sz="1400" u="none" strike="noStrike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Ian Grant</a:t>
                      </a:r>
                    </a:p>
                  </a:txBody>
                  <a:tcPr marL="6988" marR="6988" marT="698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USA</a:t>
                      </a:r>
                    </a:p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France</a:t>
                      </a:r>
                    </a:p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Australia</a:t>
                      </a:r>
                    </a:p>
                  </a:txBody>
                  <a:tcPr marL="6988" marR="6988" marT="6988" marB="0"/>
                </a:tc>
                <a:extLst>
                  <a:ext uri="{0D108BD9-81ED-4DB2-BD59-A6C34878D82A}">
                    <a16:rowId xmlns:a16="http://schemas.microsoft.com/office/drawing/2014/main" val="2798528766"/>
                  </a:ext>
                </a:extLst>
              </a:tr>
              <a:tr h="664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Fire / Burned Area</a:t>
                      </a:r>
                      <a:r>
                        <a:rPr lang="en-US" sz="1400" b="1" u="none" strike="noStrike" baseline="30000" dirty="0">
                          <a:solidFill>
                            <a:schemeClr val="tx2"/>
                          </a:solidFill>
                          <a:effectLst/>
                        </a:rPr>
                        <a:t> 1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6988" marR="6988" marT="6988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6988" marR="6988" marT="698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Luigi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Boschetti</a:t>
                      </a:r>
                      <a:endParaRPr lang="en-US" sz="1400" u="none" strike="noStrike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Gareth Roberts</a:t>
                      </a:r>
                    </a:p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Andrew Edwards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6988" marR="6988" marT="698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USA</a:t>
                      </a:r>
                    </a:p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United Kingdom</a:t>
                      </a:r>
                    </a:p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Australia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6988" marR="6988" marT="6988" marB="0"/>
                </a:tc>
                <a:extLst>
                  <a:ext uri="{0D108BD9-81ED-4DB2-BD59-A6C34878D82A}">
                    <a16:rowId xmlns:a16="http://schemas.microsoft.com/office/drawing/2014/main" val="2667337073"/>
                  </a:ext>
                </a:extLst>
              </a:tr>
              <a:tr h="4452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Soil Moisture</a:t>
                      </a:r>
                      <a:r>
                        <a:rPr lang="en-US" sz="1400" b="1" u="none" strike="noStrike" baseline="30000" dirty="0">
                          <a:solidFill>
                            <a:schemeClr val="tx2"/>
                          </a:solidFill>
                          <a:effectLst/>
                        </a:rPr>
                        <a:t> 1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6988" marR="6988" marT="6988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6988" marR="6988" marT="698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Michael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Cosh</a:t>
                      </a:r>
                      <a:endParaRPr lang="en-US" sz="1400" u="none" strike="noStrike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Carsten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Montzka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6988" marR="6988" marT="698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USA</a:t>
                      </a:r>
                    </a:p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Germany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6988" marR="6988" marT="6988" marB="0"/>
                </a:tc>
                <a:extLst>
                  <a:ext uri="{0D108BD9-81ED-4DB2-BD59-A6C34878D82A}">
                    <a16:rowId xmlns:a16="http://schemas.microsoft.com/office/drawing/2014/main" val="3801401437"/>
                  </a:ext>
                </a:extLst>
              </a:tr>
              <a:tr h="4452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LST &amp; Emissivity</a:t>
                      </a:r>
                      <a:r>
                        <a:rPr lang="en-US" sz="1400" b="1" u="none" strike="noStrike" baseline="30000" dirty="0">
                          <a:solidFill>
                            <a:schemeClr val="tx2"/>
                          </a:solidFill>
                          <a:effectLst/>
                        </a:rPr>
                        <a:t> 1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6988" marR="6988" marT="6988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6988" marR="6988" marT="698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Frank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Gottsche</a:t>
                      </a:r>
                      <a:endParaRPr lang="en-US" sz="1400" u="none" strike="noStrike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Glynn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Hulley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6988" marR="6988" marT="698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Germany</a:t>
                      </a:r>
                    </a:p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USA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6988" marR="6988" marT="6988" marB="0"/>
                </a:tc>
                <a:extLst>
                  <a:ext uri="{0D108BD9-81ED-4DB2-BD59-A6C34878D82A}">
                    <a16:rowId xmlns:a16="http://schemas.microsoft.com/office/drawing/2014/main" val="1211294024"/>
                  </a:ext>
                </a:extLst>
              </a:tr>
              <a:tr h="4452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Land Surface Phenology</a:t>
                      </a:r>
                      <a:r>
                        <a:rPr lang="en-US" sz="1400" b="1" u="none" strike="noStrike" baseline="30000" dirty="0">
                          <a:solidFill>
                            <a:schemeClr val="tx2"/>
                          </a:solidFill>
                          <a:effectLst/>
                        </a:rPr>
                        <a:t> 2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6988" marR="6988" marT="6988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6988" marR="6988" marT="698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Jadu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Dash</a:t>
                      </a:r>
                    </a:p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Josh Gray</a:t>
                      </a:r>
                    </a:p>
                  </a:txBody>
                  <a:tcPr marL="6988" marR="6988" marT="698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United Kingdom</a:t>
                      </a:r>
                    </a:p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USA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6988" marR="6988" marT="6988" marB="0"/>
                </a:tc>
                <a:extLst>
                  <a:ext uri="{0D108BD9-81ED-4DB2-BD59-A6C34878D82A}">
                    <a16:rowId xmlns:a16="http://schemas.microsoft.com/office/drawing/2014/main" val="1978224946"/>
                  </a:ext>
                </a:extLst>
              </a:tr>
              <a:tr h="4452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Snow Cover</a:t>
                      </a:r>
                      <a:r>
                        <a:rPr lang="en-US" sz="1400" b="1" u="none" strike="noStrike" baseline="30000" dirty="0">
                          <a:solidFill>
                            <a:schemeClr val="tx2"/>
                          </a:solidFill>
                          <a:effectLst/>
                        </a:rPr>
                        <a:t> 1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6988" marR="6988" marT="6988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6988" marR="6988" marT="698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Thomas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Nagler</a:t>
                      </a:r>
                      <a:endParaRPr lang="en-US" sz="1400" u="none" strike="noStrike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Vacant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988" marR="6988" marT="698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Austria</a:t>
                      </a:r>
                    </a:p>
                    <a:p>
                      <a:pPr algn="l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6988" marR="6988" marT="6988" marB="0"/>
                </a:tc>
                <a:extLst>
                  <a:ext uri="{0D108BD9-81ED-4DB2-BD59-A6C34878D82A}">
                    <a16:rowId xmlns:a16="http://schemas.microsoft.com/office/drawing/2014/main" val="4229481773"/>
                  </a:ext>
                </a:extLst>
              </a:tr>
              <a:tr h="664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Above Ground Biomass</a:t>
                      </a:r>
                      <a:r>
                        <a:rPr lang="en-US" sz="1400" b="1" u="none" strike="noStrike" baseline="30000" dirty="0">
                          <a:solidFill>
                            <a:schemeClr val="tx2"/>
                          </a:solidFill>
                          <a:effectLst/>
                        </a:rPr>
                        <a:t> 1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6988" marR="6988" marT="6988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6988" marR="6988" marT="698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Laura Duncanson</a:t>
                      </a:r>
                    </a:p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John Armston</a:t>
                      </a:r>
                    </a:p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Mathias Disney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6988" marR="6988" marT="698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USA</a:t>
                      </a:r>
                    </a:p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USA/Australia</a:t>
                      </a:r>
                    </a:p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United Kingdom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6988" marR="6988" marT="6988" marB="0"/>
                </a:tc>
                <a:extLst>
                  <a:ext uri="{0D108BD9-81ED-4DB2-BD59-A6C34878D82A}">
                    <a16:rowId xmlns:a16="http://schemas.microsoft.com/office/drawing/2014/main" val="3956018422"/>
                  </a:ext>
                </a:extLst>
              </a:tr>
              <a:tr h="4452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Vegetation Indices</a:t>
                      </a:r>
                      <a:r>
                        <a:rPr lang="en-US" sz="1400" b="1" u="none" strike="noStrike" baseline="30000" dirty="0">
                          <a:solidFill>
                            <a:schemeClr val="tx2"/>
                          </a:solidFill>
                          <a:effectLst/>
                        </a:rPr>
                        <a:t> 2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6988" marR="6988" marT="6988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6988" marR="6988" marT="698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Tomoaki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Miura</a:t>
                      </a:r>
                    </a:p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Carolien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Toté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/Else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Swinnen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6988" marR="6988" marT="698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USA</a:t>
                      </a:r>
                    </a:p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Belgium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6988" marR="6988" marT="6988" marB="0"/>
                </a:tc>
                <a:extLst>
                  <a:ext uri="{0D108BD9-81ED-4DB2-BD59-A6C34878D82A}">
                    <a16:rowId xmlns:a16="http://schemas.microsoft.com/office/drawing/2014/main" val="1762483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2401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4">
            <a:extLst>
              <a:ext uri="{FF2B5EF4-FFF2-40B4-BE49-F238E27FC236}">
                <a16:creationId xmlns:a16="http://schemas.microsoft.com/office/drawing/2014/main" id="{D73D9DD3-99C9-7E45-89B1-43877F192A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F4F22F6-E417-A04C-AAE1-622ECD85538A}" type="slidenum">
              <a:rPr lang="en-US" altLang="en-US" sz="1200">
                <a:solidFill>
                  <a:srgbClr val="898989"/>
                </a:solidFill>
              </a:rPr>
              <a:pPr/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7B5605-8EF5-384B-AF5E-5C630866367A}"/>
              </a:ext>
            </a:extLst>
          </p:cNvPr>
          <p:cNvSpPr txBox="1"/>
          <p:nvPr/>
        </p:nvSpPr>
        <p:spPr>
          <a:xfrm>
            <a:off x="543243" y="914400"/>
            <a:ext cx="2665413" cy="46628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Established in 2001</a:t>
            </a:r>
          </a:p>
          <a:p>
            <a:pPr>
              <a:defRPr/>
            </a:pPr>
            <a:endParaRPr lang="en-US" sz="2000" dirty="0">
              <a:latin typeface="Arial" charset="0"/>
              <a:ea typeface="ＭＳ Ｐゴシック" charset="0"/>
              <a:cs typeface="Arial" charset="0"/>
            </a:endParaRPr>
          </a:p>
          <a:p>
            <a:pPr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Subscribed member list has grown to nearly 700 members over the years.</a:t>
            </a:r>
          </a:p>
          <a:p>
            <a:pPr>
              <a:defRPr/>
            </a:pPr>
            <a:endParaRPr lang="en-US" sz="2000" dirty="0">
              <a:latin typeface="Arial" charset="0"/>
              <a:ea typeface="ＭＳ Ｐゴシック" charset="0"/>
              <a:cs typeface="Arial" charset="0"/>
            </a:endParaRPr>
          </a:p>
          <a:p>
            <a:pPr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Each focus area (ECV) has pull down menu of links to </a:t>
            </a:r>
          </a:p>
          <a:p>
            <a:pPr marL="285750" indent="-285750">
              <a:buFontTx/>
              <a:buChar char="-"/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Home page</a:t>
            </a:r>
          </a:p>
          <a:p>
            <a:pPr marL="285750" indent="-285750">
              <a:buFontTx/>
              <a:buChar char="-"/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References</a:t>
            </a:r>
          </a:p>
          <a:p>
            <a:pPr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-   Collaboration</a:t>
            </a:r>
          </a:p>
          <a:p>
            <a:pPr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-   Products</a:t>
            </a:r>
          </a:p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50694E-C527-C045-B193-9F4C62029EBD}"/>
              </a:ext>
            </a:extLst>
          </p:cNvPr>
          <p:cNvSpPr txBox="1"/>
          <p:nvPr/>
        </p:nvSpPr>
        <p:spPr>
          <a:xfrm>
            <a:off x="456566" y="6342400"/>
            <a:ext cx="4043362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2800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rPr>
              <a:t>http://</a:t>
            </a:r>
            <a:r>
              <a:rPr lang="de-CH" sz="2800" dirty="0" err="1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rPr>
              <a:t>lpvs.gsfc.nasa.gov</a:t>
            </a:r>
            <a:r>
              <a:rPr lang="de-CH" sz="2800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0966" name="TextBox 9">
            <a:extLst>
              <a:ext uri="{FF2B5EF4-FFF2-40B4-BE49-F238E27FC236}">
                <a16:creationId xmlns:a16="http://schemas.microsoft.com/office/drawing/2014/main" id="{639A69A4-AB52-E748-A057-AB5A566D4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115888"/>
            <a:ext cx="2593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CH" altLang="en-US" sz="2800" b="1">
                <a:solidFill>
                  <a:srgbClr val="0028A5"/>
                </a:solidFill>
                <a:cs typeface="Arial" panose="020B0604020202020204" pitchFamily="34" charset="0"/>
              </a:rPr>
              <a:t>LPV Web Site</a:t>
            </a:r>
            <a:endParaRPr lang="en-US" altLang="en-US" sz="28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82F335-C862-6A41-9DDF-946DDC3D4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76867"/>
            <a:ext cx="5684520" cy="627775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 AGU14_LPV" id="{33B7A03C-FD0F-4C46-B506-6604FE076E4E}" vid="{892788C2-4665-6748-B67D-165823A0C828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2_Office Theme</Template>
  <TotalTime>17</TotalTime>
  <Words>288</Words>
  <Application>Microsoft Macintosh PowerPoint</Application>
  <PresentationFormat>On-screen Show (4:3)</PresentationFormat>
  <Paragraphs>105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ＭＳ Ｐゴシック</vt:lpstr>
      <vt:lpstr>Arial</vt:lpstr>
      <vt:lpstr>Calibri</vt:lpstr>
      <vt:lpstr>2_Office Theme</vt:lpstr>
      <vt:lpstr>Land Product Validation Subgroup</vt:lpstr>
      <vt:lpstr>LPV Subgroup Structure</vt:lpstr>
      <vt:lpstr>LPV Subgroup Focus Areas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 Product Validation Subgroup</dc:title>
  <dc:subject/>
  <dc:creator>Jaime Nickeson</dc:creator>
  <cp:keywords/>
  <dc:description> </dc:description>
  <cp:lastModifiedBy>Jaime Nickeson</cp:lastModifiedBy>
  <cp:revision>2</cp:revision>
  <cp:lastPrinted>2014-12-13T01:11:37Z</cp:lastPrinted>
  <dcterms:created xsi:type="dcterms:W3CDTF">2018-12-12T13:29:00Z</dcterms:created>
  <dcterms:modified xsi:type="dcterms:W3CDTF">2018-12-12T13:46:23Z</dcterms:modified>
  <cp:category/>
</cp:coreProperties>
</file>