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</p:sldMasterIdLst>
  <p:notesMasterIdLst>
    <p:notesMasterId r:id="rId15"/>
  </p:notesMasterIdLst>
  <p:handoutMasterIdLst>
    <p:handoutMasterId r:id="rId16"/>
  </p:handoutMasterIdLst>
  <p:sldIdLst>
    <p:sldId id="268" r:id="rId3"/>
    <p:sldId id="278" r:id="rId4"/>
    <p:sldId id="270" r:id="rId5"/>
    <p:sldId id="290" r:id="rId6"/>
    <p:sldId id="296" r:id="rId7"/>
    <p:sldId id="291" r:id="rId8"/>
    <p:sldId id="293" r:id="rId9"/>
    <p:sldId id="285" r:id="rId10"/>
    <p:sldId id="295" r:id="rId11"/>
    <p:sldId id="292" r:id="rId12"/>
    <p:sldId id="279" r:id="rId13"/>
    <p:sldId id="297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84555" autoAdjust="0"/>
  </p:normalViewPr>
  <p:slideViewPr>
    <p:cSldViewPr snapToGrid="0" snapToObjects="1">
      <p:cViewPr varScale="1">
        <p:scale>
          <a:sx n="73" d="100"/>
          <a:sy n="73" d="100"/>
        </p:scale>
        <p:origin x="840" y="4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0" d="100"/>
          <a:sy n="80" d="100"/>
        </p:scale>
        <p:origin x="199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6BEA4-3380-48D9-AF1B-A5B58F9DE313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47A04-5F09-4D31-AC1A-3CC03DCE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82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65D89-844B-48D3-9426-EFF856FBE5A2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012CF-0A9F-459A-877B-4593C6F86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67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the past 10 years, we’ve built a system to collect, store and share info with the following goals.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12CF-0A9F-459A-877B-4593C6F867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73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12CF-0A9F-459A-877B-4593C6F867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50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12CF-0A9F-459A-877B-4593C6F867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46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Published, vetted protocols.</a:t>
            </a:r>
            <a:r>
              <a:rPr lang="en-US" baseline="0" dirty="0" smtClean="0"/>
              <a:t> High data quality. </a:t>
            </a:r>
          </a:p>
          <a:p>
            <a:r>
              <a:rPr lang="en-US" baseline="0" dirty="0" err="1" smtClean="0"/>
              <a:t>Greenwave</a:t>
            </a:r>
            <a:r>
              <a:rPr lang="en-US" baseline="0" dirty="0" smtClean="0"/>
              <a:t> campaign. Researcher-drive campaigns – Maples, oaks, and poplars – 5 years of targeted data collection.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12CF-0A9F-459A-877B-4593C6F867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99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APIs; </a:t>
            </a:r>
          </a:p>
          <a:p>
            <a:r>
              <a:rPr lang="en-US" baseline="0" dirty="0" err="1" smtClean="0"/>
              <a:t>Phenometrics</a:t>
            </a:r>
            <a:r>
              <a:rPr lang="en-US" baseline="0" dirty="0" smtClean="0"/>
              <a:t>- provide info on data quality, precision of onset dates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12CF-0A9F-459A-877B-4593C6F867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53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12CF-0A9F-459A-877B-4593C6F867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76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12CF-0A9F-459A-877B-4593C6F867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1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Also, developing dynamic generation for historical years – flexible start date and base temperature.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12CF-0A9F-459A-877B-4593C6F867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66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future, can do more complicated models and apply to forecast climate data – see Sarah E’s presentation! Forecasting. Currently 5 species. Adding 5 more this year,</a:t>
            </a:r>
            <a:r>
              <a:rPr lang="en-US" baseline="0" dirty="0" smtClean="0"/>
              <a:t> including an invasive plant, </a:t>
            </a:r>
            <a:r>
              <a:rPr lang="en-US" baseline="0" dirty="0" err="1" smtClean="0"/>
              <a:t>buffelgrass</a:t>
            </a:r>
            <a:r>
              <a:rPr lang="en-US" baseline="0" dirty="0" smtClean="0"/>
              <a:t>, that relies on precipitation thresholds to know when it will green-up and be susceptible to treatment. Will replicate this overall approach with additional applications – including pollen and disease vector risk.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12CF-0A9F-459A-877B-4593C6F867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94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Collaboration with USGS, LP DAAC, NAU,</a:t>
            </a:r>
            <a:r>
              <a:rPr lang="en-US" baseline="0" dirty="0" smtClean="0"/>
              <a:t> Conservation Science Partners</a:t>
            </a:r>
          </a:p>
          <a:p>
            <a:r>
              <a:rPr lang="en-US" baseline="0" dirty="0" smtClean="0"/>
              <a:t>Will be available via NPN tools, but also via APIs. </a:t>
            </a:r>
          </a:p>
          <a:p>
            <a:r>
              <a:rPr lang="en-US" baseline="0" dirty="0" smtClean="0"/>
              <a:t>MODIS derived </a:t>
            </a:r>
            <a:r>
              <a:rPr lang="en-US" baseline="0" dirty="0" err="1" smtClean="0"/>
              <a:t>phenometrics</a:t>
            </a:r>
            <a:r>
              <a:rPr lang="en-US" baseline="0" dirty="0" smtClean="0"/>
              <a:t>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12CF-0A9F-459A-877B-4593C6F867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8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12CF-0A9F-459A-877B-4593C6F867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20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ex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2403"/>
            <a:ext cx="8229600" cy="5283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" y="847725"/>
            <a:ext cx="9143999" cy="362281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71475" y="952499"/>
            <a:ext cx="3543300" cy="33623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476750" y="952500"/>
            <a:ext cx="4505325" cy="336232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84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ex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2403"/>
            <a:ext cx="8229600" cy="5283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857250"/>
            <a:ext cx="9143999" cy="361328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71475" y="952499"/>
            <a:ext cx="3543300" cy="33623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476750" y="952500"/>
            <a:ext cx="4505325" cy="3362325"/>
          </a:xfrm>
        </p:spPr>
        <p:txBody>
          <a:bodyPr>
            <a:normAutofit/>
          </a:bodyPr>
          <a:lstStyle>
            <a:lvl1pPr>
              <a:defRPr lang="en-US"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67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22403"/>
            <a:ext cx="8229600" cy="5283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457200" y="866775"/>
            <a:ext cx="8229600" cy="3600450"/>
          </a:xfrm>
        </p:spPr>
        <p:txBody>
          <a:bodyPr lIns="457200" rIns="45720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8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22403"/>
            <a:ext cx="8229600" cy="5283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457200" y="885825"/>
            <a:ext cx="2884126" cy="3332656"/>
          </a:xfrm>
        </p:spPr>
        <p:txBody>
          <a:bodyPr lIns="457200" rIns="45720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/>
          </p:nvPr>
        </p:nvSpPr>
        <p:spPr>
          <a:xfrm>
            <a:off x="3133177" y="885825"/>
            <a:ext cx="2884126" cy="3332656"/>
          </a:xfrm>
        </p:spPr>
        <p:txBody>
          <a:bodyPr lIns="457200" rIns="45720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/>
          </p:nvPr>
        </p:nvSpPr>
        <p:spPr>
          <a:xfrm>
            <a:off x="5802674" y="885825"/>
            <a:ext cx="2884126" cy="3332656"/>
          </a:xfrm>
        </p:spPr>
        <p:txBody>
          <a:bodyPr lIns="457200" rIns="45720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80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 o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857250"/>
            <a:ext cx="9143999" cy="361328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22403"/>
            <a:ext cx="8229600" cy="5283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457200" y="857250"/>
            <a:ext cx="8229600" cy="3613289"/>
          </a:xfrm>
        </p:spPr>
        <p:txBody>
          <a:bodyPr lIns="457200" rIns="45720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745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s o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838200"/>
            <a:ext cx="9143999" cy="363233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22403"/>
            <a:ext cx="8229600" cy="5283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0"/>
          </p:nvPr>
        </p:nvSpPr>
        <p:spPr>
          <a:xfrm>
            <a:off x="457200" y="1163564"/>
            <a:ext cx="2884126" cy="3054917"/>
          </a:xfrm>
        </p:spPr>
        <p:txBody>
          <a:bodyPr lIns="457200" rIns="45720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1"/>
          </p:nvPr>
        </p:nvSpPr>
        <p:spPr>
          <a:xfrm>
            <a:off x="3133177" y="1163564"/>
            <a:ext cx="2884126" cy="3054917"/>
          </a:xfrm>
        </p:spPr>
        <p:txBody>
          <a:bodyPr lIns="457200" rIns="45720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idx="12"/>
          </p:nvPr>
        </p:nvSpPr>
        <p:spPr>
          <a:xfrm>
            <a:off x="5802674" y="1163564"/>
            <a:ext cx="2884126" cy="3054917"/>
          </a:xfrm>
        </p:spPr>
        <p:txBody>
          <a:bodyPr lIns="457200" rIns="45720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73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353050" y="1828800"/>
            <a:ext cx="3133725" cy="91440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Title and Affiliation</a:t>
            </a:r>
          </a:p>
          <a:p>
            <a:pPr lvl="0"/>
            <a:r>
              <a:rPr lang="en-US" dirty="0" smtClean="0"/>
              <a:t>Date</a:t>
            </a:r>
          </a:p>
          <a:p>
            <a:pPr lvl="0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22" y="3631721"/>
            <a:ext cx="1590939" cy="694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523" y="3509728"/>
            <a:ext cx="2272386" cy="780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171" y="3631721"/>
            <a:ext cx="791747" cy="72741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72174" y="745707"/>
            <a:ext cx="8795084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3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 smtClean="0"/>
              <a:t>Click to enter 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313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WS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353050" y="1828800"/>
            <a:ext cx="3133725" cy="91440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smtClean="0"/>
              <a:t>Name</a:t>
            </a:r>
          </a:p>
          <a:p>
            <a:pPr lvl="0"/>
            <a:r>
              <a:rPr lang="en-US" smtClean="0"/>
              <a:t>Title and Affiliation</a:t>
            </a:r>
          </a:p>
          <a:p>
            <a:pPr lvl="0"/>
            <a:r>
              <a:rPr lang="en-US" smtClean="0"/>
              <a:t>Date</a:t>
            </a:r>
          </a:p>
          <a:p>
            <a:pPr lvl="0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43" y="3549277"/>
            <a:ext cx="1590939" cy="694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87" y="3436961"/>
            <a:ext cx="2272386" cy="780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091" y="3554335"/>
            <a:ext cx="791747" cy="7274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448" y="3560731"/>
            <a:ext cx="498163" cy="6425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930" y="3555533"/>
            <a:ext cx="537103" cy="64101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72174" y="745707"/>
            <a:ext cx="8795084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3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 smtClean="0"/>
              <a:t>Click to enter 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714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2403"/>
            <a:ext cx="8229600" cy="63159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1075"/>
            <a:ext cx="8229600" cy="34382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57201" y="4662458"/>
            <a:ext cx="1568378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www.usanpn.org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 descr="usgs_logo-black.ai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496" y="4679457"/>
            <a:ext cx="853542" cy="314353"/>
          </a:xfrm>
          <a:prstGeom prst="rect">
            <a:avLst/>
          </a:prstGeom>
        </p:spPr>
      </p:pic>
      <p:pic>
        <p:nvPicPr>
          <p:cNvPr id="9" name="Picture 8" descr="USA-NPN-10years.eps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777" y="4604351"/>
            <a:ext cx="1195023" cy="39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0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63" r:id="rId4"/>
    <p:sldLayoutId id="2147483662" r:id="rId5"/>
    <p:sldLayoutId id="2147483664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43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23901"/>
            <a:ext cx="9143999" cy="37466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787811" y="4662458"/>
            <a:ext cx="1568378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www.usanpn.org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997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43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8372" y="1150883"/>
            <a:ext cx="8171465" cy="914400"/>
          </a:xfrm>
        </p:spPr>
        <p:txBody>
          <a:bodyPr/>
          <a:lstStyle/>
          <a:p>
            <a:pPr algn="ctr"/>
            <a:r>
              <a:rPr lang="en-US" sz="3200" dirty="0" smtClean="0"/>
              <a:t>USA National Phenology Network:  </a:t>
            </a:r>
          </a:p>
          <a:p>
            <a:pPr algn="ctr"/>
            <a:r>
              <a:rPr lang="en-US" sz="3200" dirty="0"/>
              <a:t>D</a:t>
            </a:r>
            <a:r>
              <a:rPr lang="en-US" sz="3200" dirty="0" smtClean="0"/>
              <a:t>ata products for calibration and validation of Earth observation data products</a:t>
            </a:r>
          </a:p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Kathy </a:t>
            </a:r>
            <a:r>
              <a:rPr lang="en-US" dirty="0" err="1" smtClean="0"/>
              <a:t>Gerst</a:t>
            </a:r>
            <a:r>
              <a:rPr lang="en-US" dirty="0" smtClean="0"/>
              <a:t> and Jake </a:t>
            </a:r>
            <a:r>
              <a:rPr lang="en-US" dirty="0" err="1" smtClean="0"/>
              <a:t>Weltzin</a:t>
            </a:r>
            <a:endParaRPr lang="en-US" dirty="0" smtClean="0"/>
          </a:p>
          <a:p>
            <a:endParaRPr lang="en-US" sz="3200" dirty="0"/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09548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.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075" y="887787"/>
            <a:ext cx="3657600" cy="321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28075" y="4126278"/>
            <a:ext cx="362013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Zhang et al. 2018 </a:t>
            </a:r>
            <a:r>
              <a:rPr lang="en-US" sz="1200" i="1" dirty="0" smtClean="0"/>
              <a:t>Remote Sensing of the Environment</a:t>
            </a:r>
            <a:endParaRPr lang="en-US" sz="1200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NPN &amp; RS data: Applications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4"/>
          <a:stretch/>
        </p:blipFill>
        <p:spPr>
          <a:xfrm>
            <a:off x="125176" y="928224"/>
            <a:ext cx="5176880" cy="348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9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Coming soon… </a:t>
            </a:r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92609" y="1081865"/>
            <a:ext cx="7012998" cy="3299940"/>
          </a:xfrm>
        </p:spPr>
        <p:txBody>
          <a:bodyPr>
            <a:normAutofit/>
          </a:bodyPr>
          <a:lstStyle/>
          <a:p>
            <a:r>
              <a:rPr lang="en-US" dirty="0"/>
              <a:t>NEON data integration into NPN database (46 sites)</a:t>
            </a:r>
          </a:p>
          <a:p>
            <a:r>
              <a:rPr lang="en-US" dirty="0" smtClean="0"/>
              <a:t>Spring and Fall leaf models (S. Elmendorf)</a:t>
            </a:r>
            <a:endParaRPr lang="en-US" dirty="0"/>
          </a:p>
          <a:p>
            <a:r>
              <a:rPr lang="en-US" dirty="0" smtClean="0"/>
              <a:t>Global phenology </a:t>
            </a:r>
            <a:r>
              <a:rPr lang="en-US" dirty="0"/>
              <a:t>data portal: https://plantphenology.org/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196" name="Picture 4" descr="National Ecological Observatory Network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42" y="1081865"/>
            <a:ext cx="1276239" cy="127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uffelgrass patch in the Sonoran Desert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402" y="3248296"/>
            <a:ext cx="1588379" cy="10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32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Friday @ AGU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92609" y="1081865"/>
            <a:ext cx="8659802" cy="329994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Understanding </a:t>
            </a:r>
            <a:r>
              <a:rPr lang="en-US" dirty="0" err="1"/>
              <a:t>Phenological</a:t>
            </a:r>
            <a:r>
              <a:rPr lang="en-US" dirty="0"/>
              <a:t> Responses and Feedbacks in Terrestrial Vegetation: </a:t>
            </a:r>
            <a:r>
              <a:rPr lang="en-US" dirty="0" smtClean="0"/>
              <a:t>Pa0l</a:t>
            </a:r>
          </a:p>
          <a:p>
            <a:pPr marL="0" indent="0" algn="ctr">
              <a:buNone/>
            </a:pPr>
            <a:r>
              <a:rPr lang="en-US" dirty="0" err="1" smtClean="0"/>
              <a:t>tterns</a:t>
            </a:r>
            <a:r>
              <a:rPr lang="en-US" dirty="0"/>
              <a:t>, Mechanisms, and </a:t>
            </a:r>
            <a:r>
              <a:rPr lang="en-US" dirty="0" smtClean="0"/>
              <a:t>Consequences</a:t>
            </a:r>
          </a:p>
          <a:p>
            <a:pPr marL="0" indent="0" algn="ctr">
              <a:buNone/>
            </a:pPr>
            <a:r>
              <a:rPr lang="en-US" b="1" dirty="0" smtClean="0"/>
              <a:t>B51H (8 am </a:t>
            </a:r>
            <a:r>
              <a:rPr lang="en-US" b="1" dirty="0"/>
              <a:t>–</a:t>
            </a:r>
            <a:r>
              <a:rPr lang="en-US" b="1" dirty="0" smtClean="0"/>
              <a:t> 12:20 pm; posters)</a:t>
            </a:r>
          </a:p>
          <a:p>
            <a:pPr marL="0" indent="0" algn="ctr">
              <a:buNone/>
            </a:pPr>
            <a:r>
              <a:rPr lang="en-US" b="1" dirty="0" smtClean="0"/>
              <a:t>B53C (1:40 pm – 3:40 pm)</a:t>
            </a:r>
          </a:p>
          <a:p>
            <a:pPr marL="0" indent="0" algn="ctr">
              <a:buNone/>
            </a:pPr>
            <a:r>
              <a:rPr lang="en-US" b="1" dirty="0" smtClean="0"/>
              <a:t>B54C (4 pm </a:t>
            </a:r>
            <a:r>
              <a:rPr lang="en-US" b="1" dirty="0"/>
              <a:t>–</a:t>
            </a:r>
            <a:r>
              <a:rPr lang="en-US" b="1" dirty="0" smtClean="0"/>
              <a:t> 6 pm)</a:t>
            </a:r>
            <a:endParaRPr lang="en-US" b="1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073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USA-NPN Mission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168870" y="952500"/>
            <a:ext cx="5667702" cy="336232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i="1" dirty="0" smtClean="0"/>
          </a:p>
          <a:p>
            <a:pPr marL="0" indent="0" algn="ctr">
              <a:buNone/>
            </a:pPr>
            <a:endParaRPr lang="en-US" i="1" dirty="0" smtClean="0"/>
          </a:p>
          <a:p>
            <a:pPr marL="0" indent="0" algn="ctr">
              <a:buNone/>
            </a:pPr>
            <a:r>
              <a:rPr lang="en-US" i="1" dirty="0" smtClean="0"/>
              <a:t>Collect </a:t>
            </a:r>
            <a:r>
              <a:rPr lang="en-US" dirty="0">
                <a:latin typeface="Times New Roman"/>
                <a:cs typeface="Times New Roman"/>
              </a:rPr>
              <a:t>• </a:t>
            </a:r>
            <a:r>
              <a:rPr lang="en-US" i="1" dirty="0" smtClean="0"/>
              <a:t>Store</a:t>
            </a:r>
            <a:r>
              <a:rPr lang="en-US" dirty="0">
                <a:latin typeface="Times New Roman"/>
                <a:cs typeface="Times New Roman"/>
              </a:rPr>
              <a:t> •</a:t>
            </a:r>
            <a:r>
              <a:rPr lang="en-US" i="1" dirty="0" smtClean="0"/>
              <a:t> Share</a:t>
            </a:r>
            <a:br>
              <a:rPr lang="en-US" i="1" dirty="0" smtClean="0"/>
            </a:br>
            <a:r>
              <a:rPr lang="en-US" i="1" dirty="0" smtClean="0"/>
              <a:t>Phenology data and information</a:t>
            </a:r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i="1" dirty="0" smtClean="0"/>
              <a:t>Advance Science</a:t>
            </a:r>
          </a:p>
          <a:p>
            <a:pPr marL="0" indent="0" algn="ctr">
              <a:buNone/>
            </a:pPr>
            <a:r>
              <a:rPr lang="en-US" i="1" dirty="0" smtClean="0"/>
              <a:t>Inform Decisions</a:t>
            </a:r>
          </a:p>
          <a:p>
            <a:pPr marL="0" indent="0" algn="ctr">
              <a:buNone/>
            </a:pPr>
            <a:r>
              <a:rPr lang="en-US" i="1" dirty="0" smtClean="0"/>
              <a:t>Communicate &amp; Connect</a:t>
            </a:r>
          </a:p>
        </p:txBody>
      </p:sp>
      <p:pic>
        <p:nvPicPr>
          <p:cNvPr id="8" name="Picture 2" descr="Poster commemorating 10 years of the USA-NPN, with 4 seasonal pan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886537"/>
            <a:ext cx="2516679" cy="35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63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Nature’s Notebook </a:t>
            </a:r>
            <a:endParaRPr lang="en-US" i="1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090661" y="1224643"/>
            <a:ext cx="4596139" cy="30901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&gt; 13,000 active observers</a:t>
            </a:r>
          </a:p>
          <a:p>
            <a:pPr marL="0" indent="0" algn="ctr">
              <a:buNone/>
            </a:pPr>
            <a:r>
              <a:rPr lang="en-US" dirty="0" smtClean="0"/>
              <a:t> &gt; 11,000 active sites</a:t>
            </a:r>
          </a:p>
          <a:p>
            <a:pPr marL="0" indent="0" algn="ctr">
              <a:buNone/>
            </a:pPr>
            <a:r>
              <a:rPr lang="en-US" dirty="0" smtClean="0"/>
              <a:t>~ 15 million records</a:t>
            </a:r>
          </a:p>
          <a:p>
            <a:pPr marL="0" indent="0" algn="ctr">
              <a:buNone/>
            </a:pPr>
            <a:r>
              <a:rPr lang="en-US" dirty="0" smtClean="0"/>
              <a:t>&gt; 60 publications</a:t>
            </a:r>
          </a:p>
          <a:p>
            <a:pPr marL="0" indent="0" algn="ctr">
              <a:buNone/>
            </a:pPr>
            <a:r>
              <a:rPr lang="en-US" dirty="0" smtClean="0"/>
              <a:t>68 data products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9507" y="2081048"/>
            <a:ext cx="3745357" cy="2301845"/>
            <a:chOff x="159410" y="1052735"/>
            <a:chExt cx="8277022" cy="558062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74" t="8754" b="2335"/>
            <a:stretch/>
          </p:blipFill>
          <p:spPr>
            <a:xfrm>
              <a:off x="159410" y="1052735"/>
              <a:ext cx="8277022" cy="558062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06" t="69611" r="59562" b="9556"/>
            <a:stretch/>
          </p:blipFill>
          <p:spPr>
            <a:xfrm>
              <a:off x="217244" y="5189933"/>
              <a:ext cx="1190141" cy="1430458"/>
            </a:xfrm>
            <a:prstGeom prst="rect">
              <a:avLst/>
            </a:prstGeom>
          </p:spPr>
        </p:pic>
      </p:grpSp>
      <p:pic>
        <p:nvPicPr>
          <p:cNvPr id="3074" name="Picture 2" descr="https://www.usanpn.org/files/nn/barometer/NN-10year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07" y="952499"/>
            <a:ext cx="3745357" cy="10677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4" descr="Tree Tracker bad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363" y="3008515"/>
            <a:ext cx="1376637" cy="136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82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Observational data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6053633" y="952500"/>
            <a:ext cx="296601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342900" indent="-342900" algn="r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0" latinLnBrk="0" hangingPunct="0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457200" rtl="0" eaLnBrk="0" latinLnBrk="0" hangingPunct="0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457200" rtl="0" eaLnBrk="0" latinLnBrk="0" hangingPunct="0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457200" rtl="0" eaLnBrk="0" latinLnBrk="0" hangingPunct="0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400" dirty="0" smtClean="0"/>
              <a:t>www.usanpn.org/data/observational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12" y="2026311"/>
            <a:ext cx="2943632" cy="1900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94" y="952499"/>
            <a:ext cx="5612429" cy="340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3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Visualization Tool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8" r="21678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5" y="893807"/>
            <a:ext cx="7644846" cy="34210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387" y="893807"/>
            <a:ext cx="6364685" cy="34210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386" y="893810"/>
            <a:ext cx="6364685" cy="342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Gridded Spring Indices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026" name="Picture 2" descr="https://www.usanpn.org/files/npn/maps/six-leaf-ind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72" y="952498"/>
            <a:ext cx="6304360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6555031" y="1224643"/>
            <a:ext cx="2427043" cy="30901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dirty="0"/>
          </a:p>
        </p:txBody>
      </p:sp>
      <p:sp>
        <p:nvSpPr>
          <p:cNvPr id="7" name="Text Placeholder 6"/>
          <p:cNvSpPr txBox="1">
            <a:spLocks noGrp="1"/>
          </p:cNvSpPr>
          <p:nvPr>
            <p:ph type="body" sz="quarter" idx="11"/>
          </p:nvPr>
        </p:nvSpPr>
        <p:spPr>
          <a:xfrm>
            <a:off x="6551081" y="952500"/>
            <a:ext cx="2468562" cy="347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r" eaLnBrk="1" hangingPunct="1">
              <a:defRPr>
                <a:latin typeface="+mj-lt"/>
                <a:cs typeface="Arial" panose="020B0604020202020204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/>
            <a:r>
              <a:rPr lang="en-US" sz="2400" dirty="0"/>
              <a:t>Daily @ 2.5 km; 1980 to 6 days from today</a:t>
            </a:r>
          </a:p>
          <a:p>
            <a:pPr algn="l"/>
            <a:r>
              <a:rPr lang="en-US" sz="2400" dirty="0"/>
              <a:t>Data from NOAA NCEP (URMA, RTMA, NDFD) &amp; </a:t>
            </a:r>
            <a:r>
              <a:rPr lang="en-US" sz="2400" dirty="0" smtClean="0"/>
              <a:t>PRISM</a:t>
            </a:r>
          </a:p>
          <a:p>
            <a:pPr algn="l"/>
            <a:r>
              <a:rPr lang="en-US" sz="2400" dirty="0" smtClean="0"/>
              <a:t>www.usanpn.org/spring</a:t>
            </a:r>
            <a:endParaRPr lang="en-US" sz="2400" dirty="0"/>
          </a:p>
        </p:txBody>
      </p:sp>
      <p:pic>
        <p:nvPicPr>
          <p:cNvPr id="1028" name="Picture 4" descr="https://www.usanpn.org/files/npn/maps/six-leaf-index-anomal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72" y="952500"/>
            <a:ext cx="6304358" cy="336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8657" t="12838" r="15522" b="24302"/>
          <a:stretch/>
        </p:blipFill>
        <p:spPr>
          <a:xfrm>
            <a:off x="250670" y="952499"/>
            <a:ext cx="6351616" cy="35640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90241" t="48218" r="488" b="46443"/>
          <a:stretch/>
        </p:blipFill>
        <p:spPr>
          <a:xfrm>
            <a:off x="320264" y="4171141"/>
            <a:ext cx="756365" cy="2374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9012" y="3974488"/>
            <a:ext cx="585248" cy="142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+mj-lt"/>
              </a:rPr>
              <a:t>Obs</a:t>
            </a:r>
            <a:r>
              <a:rPr lang="en-US" b="1" dirty="0" smtClean="0">
                <a:solidFill>
                  <a:srgbClr val="000000"/>
                </a:solidFill>
                <a:latin typeface="+mj-lt"/>
              </a:rPr>
              <a:t> – </a:t>
            </a:r>
            <a:r>
              <a:rPr lang="en-US" b="1" dirty="0" err="1" smtClean="0">
                <a:solidFill>
                  <a:srgbClr val="000000"/>
                </a:solidFill>
                <a:latin typeface="+mj-lt"/>
              </a:rPr>
              <a:t>Pred</a:t>
            </a:r>
            <a:r>
              <a:rPr lang="en-US" b="1" dirty="0" smtClean="0">
                <a:solidFill>
                  <a:srgbClr val="000000"/>
                </a:solidFill>
                <a:latin typeface="+mj-lt"/>
              </a:rPr>
              <a:t> (d)</a:t>
            </a:r>
            <a:endParaRPr lang="en-US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3" name="Picture 2" descr="Flower Follower bad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227" y="3015311"/>
            <a:ext cx="1501270" cy="15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86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Accumulated Growing Degree Days</a:t>
            </a:r>
            <a:endParaRPr lang="en-US" dirty="0"/>
          </a:p>
        </p:txBody>
      </p:sp>
      <p:pic>
        <p:nvPicPr>
          <p:cNvPr id="2050" name="Picture 2" descr="https://www.usanpn.org/files/npn/maps/agdd-32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66" y="908883"/>
            <a:ext cx="6541316" cy="348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usanpn.org/files/npn/maps/agdd-anomaly-32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64" y="913526"/>
            <a:ext cx="6541318" cy="348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/>
          <p:cNvSpPr txBox="1">
            <a:spLocks noGrp="1"/>
          </p:cNvSpPr>
          <p:nvPr>
            <p:ph type="body" sz="quarter" idx="11"/>
          </p:nvPr>
        </p:nvSpPr>
        <p:spPr>
          <a:xfrm>
            <a:off x="6551081" y="952500"/>
            <a:ext cx="2468562" cy="347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r" eaLnBrk="1" hangingPunct="1">
              <a:defRPr>
                <a:latin typeface="+mj-lt"/>
                <a:cs typeface="Arial" panose="020B0604020202020204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/>
            <a:r>
              <a:rPr lang="en-US" sz="2400" dirty="0"/>
              <a:t>Daily @ 2.5 km; </a:t>
            </a:r>
            <a:r>
              <a:rPr lang="en-US" sz="2400" dirty="0" smtClean="0"/>
              <a:t>2016 </a:t>
            </a:r>
            <a:r>
              <a:rPr lang="en-US" sz="2400" dirty="0"/>
              <a:t>to 6 days from today</a:t>
            </a:r>
          </a:p>
          <a:p>
            <a:pPr algn="l"/>
            <a:r>
              <a:rPr lang="en-US" sz="2400" dirty="0"/>
              <a:t>Data from NOAA NCEP (URMA, RTMA, NDFD</a:t>
            </a:r>
            <a:r>
              <a:rPr lang="en-US" sz="2400" dirty="0" smtClean="0"/>
              <a:t>)</a:t>
            </a:r>
          </a:p>
          <a:p>
            <a:pPr algn="l"/>
            <a:r>
              <a:rPr lang="en-US" sz="2400" dirty="0" smtClean="0"/>
              <a:t>32 and 50 degree base temps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694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Pheno</a:t>
            </a:r>
            <a:r>
              <a:rPr lang="en-US" dirty="0" smtClean="0"/>
              <a:t> Forecasts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396" y="931459"/>
            <a:ext cx="6316708" cy="3368911"/>
          </a:xfrm>
          <a:prstGeom prst="rect">
            <a:avLst/>
          </a:prstGeom>
        </p:spPr>
      </p:pic>
      <p:pic>
        <p:nvPicPr>
          <p:cNvPr id="6" name="Picture 2" descr="https://usanpn.org/files/EABAdultDavid%20Cappaertbugwoo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994" y="1078276"/>
            <a:ext cx="1656785" cy="107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82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Advanced Phenology Information System</a:t>
            </a:r>
            <a:endParaRPr lang="en-US" sz="3600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92609" y="1081865"/>
            <a:ext cx="4514522" cy="32999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Collaboration w/ U of Arizona, USGS, LP DAAC, NAU, &amp; Conservation Science Partners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USA-NPN developing R package to intersect NPN observations with products available via </a:t>
            </a:r>
            <a:r>
              <a:rPr lang="en-US" dirty="0" err="1" smtClean="0"/>
              <a:t>AppEEARS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https</a:t>
            </a:r>
            <a:r>
              <a:rPr lang="en-US" dirty="0"/>
              <a:t>://github.com/usa-npn/rnpn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Picture 2" descr="Image result for nasa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2" t="7435" r="21976" b="4984"/>
          <a:stretch/>
        </p:blipFill>
        <p:spPr bwMode="auto">
          <a:xfrm>
            <a:off x="8260683" y="54835"/>
            <a:ext cx="787523" cy="75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1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68092" y="918772"/>
            <a:ext cx="4180114" cy="346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6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59">
      <a:dk1>
        <a:sysClr val="windowText" lastClr="000000"/>
      </a:dk1>
      <a:lt1>
        <a:sysClr val="window" lastClr="FFFFFF"/>
      </a:lt1>
      <a:dk2>
        <a:srgbClr val="333941"/>
      </a:dk2>
      <a:lt2>
        <a:srgbClr val="F5ECD4"/>
      </a:lt2>
      <a:accent1>
        <a:srgbClr val="6FA8D6"/>
      </a:accent1>
      <a:accent2>
        <a:srgbClr val="FA824D"/>
      </a:accent2>
      <a:accent3>
        <a:srgbClr val="9BBB59"/>
      </a:accent3>
      <a:accent4>
        <a:srgbClr val="8063AC"/>
      </a:accent4>
      <a:accent5>
        <a:srgbClr val="6ABD60"/>
      </a:accent5>
      <a:accent6>
        <a:srgbClr val="F27024"/>
      </a:accent6>
      <a:hlink>
        <a:srgbClr val="26232D"/>
      </a:hlink>
      <a:folHlink>
        <a:srgbClr val="3A94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259">
      <a:dk1>
        <a:sysClr val="windowText" lastClr="000000"/>
      </a:dk1>
      <a:lt1>
        <a:sysClr val="window" lastClr="FFFFFF"/>
      </a:lt1>
      <a:dk2>
        <a:srgbClr val="333941"/>
      </a:dk2>
      <a:lt2>
        <a:srgbClr val="F5ECD4"/>
      </a:lt2>
      <a:accent1>
        <a:srgbClr val="6FA8D6"/>
      </a:accent1>
      <a:accent2>
        <a:srgbClr val="FA824D"/>
      </a:accent2>
      <a:accent3>
        <a:srgbClr val="9BBB59"/>
      </a:accent3>
      <a:accent4>
        <a:srgbClr val="8063AC"/>
      </a:accent4>
      <a:accent5>
        <a:srgbClr val="6ABD60"/>
      </a:accent5>
      <a:accent6>
        <a:srgbClr val="F27024"/>
      </a:accent6>
      <a:hlink>
        <a:srgbClr val="26232D"/>
      </a:hlink>
      <a:folHlink>
        <a:srgbClr val="3A94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15419</TotalTime>
  <Words>441</Words>
  <Application>Microsoft Office PowerPoint</Application>
  <PresentationFormat>On-screen Show (16:9)</PresentationFormat>
  <Paragraphs>72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Times New Roman</vt:lpstr>
      <vt:lpstr>Office Theme</vt:lpstr>
      <vt:lpstr>1_Office Theme</vt:lpstr>
      <vt:lpstr>PowerPoint Presentation</vt:lpstr>
      <vt:lpstr>USA-NPN Mission</vt:lpstr>
      <vt:lpstr>Nature’s Notebook </vt:lpstr>
      <vt:lpstr>Observational data</vt:lpstr>
      <vt:lpstr>Visualization Tool</vt:lpstr>
      <vt:lpstr>Gridded Spring Indices</vt:lpstr>
      <vt:lpstr>Accumulated Growing Degree Days</vt:lpstr>
      <vt:lpstr>Pheno Forecasts</vt:lpstr>
      <vt:lpstr>Advanced Phenology Information System</vt:lpstr>
      <vt:lpstr>NPN &amp; RS data: Applications</vt:lpstr>
      <vt:lpstr>Coming soon… </vt:lpstr>
      <vt:lpstr>Friday @ AGU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Terry Moody</dc:creator>
  <cp:lastModifiedBy>Kathy-NPN</cp:lastModifiedBy>
  <cp:revision>125</cp:revision>
  <dcterms:created xsi:type="dcterms:W3CDTF">2018-03-08T23:24:43Z</dcterms:created>
  <dcterms:modified xsi:type="dcterms:W3CDTF">2018-12-12T19:49:54Z</dcterms:modified>
</cp:coreProperties>
</file>