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9"/>
  </p:handoutMasterIdLst>
  <p:sldIdLst>
    <p:sldId id="259" r:id="rId2"/>
    <p:sldId id="261" r:id="rId3"/>
    <p:sldId id="264" r:id="rId4"/>
    <p:sldId id="268" r:id="rId5"/>
    <p:sldId id="269" r:id="rId6"/>
    <p:sldId id="274" r:id="rId7"/>
    <p:sldId id="270" r:id="rId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A26"/>
    <a:srgbClr val="49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7500" autoAdjust="0"/>
  </p:normalViewPr>
  <p:slideViewPr>
    <p:cSldViewPr>
      <p:cViewPr varScale="1">
        <p:scale>
          <a:sx n="48" d="100"/>
          <a:sy n="48" d="100"/>
        </p:scale>
        <p:origin x="1296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88BC5-6823-47EF-9A47-E8B478BCED12}" type="datetimeFigureOut">
              <a:rPr lang="fr-BE" smtClean="0"/>
              <a:t>14-05-19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04655-10BD-40C2-B4F6-7CB2955408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054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 userDrawn="1"/>
        </p:nvSpPr>
        <p:spPr>
          <a:xfrm>
            <a:off x="-161269" y="-20157"/>
            <a:ext cx="3473185" cy="9776277"/>
          </a:xfrm>
          <a:custGeom>
            <a:avLst/>
            <a:gdLst>
              <a:gd name="connsiteX0" fmla="*/ 161269 w 3447117"/>
              <a:gd name="connsiteY0" fmla="*/ 9776277 h 9776277"/>
              <a:gd name="connsiteX1" fmla="*/ 1673162 w 3447117"/>
              <a:gd name="connsiteY1" fmla="*/ 6430170 h 9776277"/>
              <a:gd name="connsiteX2" fmla="*/ 967612 w 3447117"/>
              <a:gd name="connsiteY2" fmla="*/ 2539816 h 9776277"/>
              <a:gd name="connsiteX3" fmla="*/ 806343 w 3447117"/>
              <a:gd name="connsiteY3" fmla="*/ 1290065 h 9776277"/>
              <a:gd name="connsiteX4" fmla="*/ 604758 w 3447117"/>
              <a:gd name="connsiteY4" fmla="*/ 2559973 h 9776277"/>
              <a:gd name="connsiteX5" fmla="*/ 1189356 w 3447117"/>
              <a:gd name="connsiteY5" fmla="*/ 6530956 h 9776277"/>
              <a:gd name="connsiteX6" fmla="*/ 141110 w 3447117"/>
              <a:gd name="connsiteY6" fmla="*/ 8728099 h 9776277"/>
              <a:gd name="connsiteX7" fmla="*/ 0 w 3447117"/>
              <a:gd name="connsiteY7" fmla="*/ 0 h 9776277"/>
              <a:gd name="connsiteX8" fmla="*/ 1330466 w 3447117"/>
              <a:gd name="connsiteY8" fmla="*/ 0 h 9776277"/>
              <a:gd name="connsiteX9" fmla="*/ 1673162 w 3447117"/>
              <a:gd name="connsiteY9" fmla="*/ 1652896 h 9776277"/>
              <a:gd name="connsiteX10" fmla="*/ 3447117 w 3447117"/>
              <a:gd name="connsiteY10" fmla="*/ 7014730 h 9776277"/>
              <a:gd name="connsiteX11" fmla="*/ 1552211 w 3447117"/>
              <a:gd name="connsiteY11" fmla="*/ 9776277 h 9776277"/>
              <a:gd name="connsiteX12" fmla="*/ 161269 w 3447117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713153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713153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713153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5" h="9776277">
                <a:moveTo>
                  <a:pt x="161269" y="9776277"/>
                </a:moveTo>
                <a:cubicBezTo>
                  <a:pt x="624916" y="9131245"/>
                  <a:pt x="1451418" y="8808728"/>
                  <a:pt x="1673162" y="6389855"/>
                </a:cubicBezTo>
                <a:cubicBezTo>
                  <a:pt x="1700041" y="4602577"/>
                  <a:pt x="1202795" y="3823162"/>
                  <a:pt x="967612" y="2539816"/>
                </a:cubicBezTo>
                <a:lnTo>
                  <a:pt x="806343" y="1290065"/>
                </a:lnTo>
                <a:cubicBezTo>
                  <a:pt x="766026" y="1706649"/>
                  <a:pt x="698610" y="1898206"/>
                  <a:pt x="713153" y="2539816"/>
                </a:cubicBezTo>
                <a:cubicBezTo>
                  <a:pt x="791024" y="3451708"/>
                  <a:pt x="1236393" y="5207295"/>
                  <a:pt x="1189356" y="6530956"/>
                </a:cubicBezTo>
                <a:cubicBezTo>
                  <a:pt x="1001210" y="8089785"/>
                  <a:pt x="395673" y="8487769"/>
                  <a:pt x="141110" y="8828885"/>
                </a:cubicBezTo>
                <a:lnTo>
                  <a:pt x="0" y="0"/>
                </a:lnTo>
                <a:lnTo>
                  <a:pt x="1330466" y="0"/>
                </a:lnTo>
                <a:cubicBezTo>
                  <a:pt x="1444698" y="550965"/>
                  <a:pt x="1357344" y="799572"/>
                  <a:pt x="1673162" y="1652896"/>
                </a:cubicBezTo>
                <a:cubicBezTo>
                  <a:pt x="2264480" y="3440174"/>
                  <a:pt x="3682300" y="4904936"/>
                  <a:pt x="3447117" y="7014730"/>
                </a:cubicBezTo>
                <a:cubicBezTo>
                  <a:pt x="3258969" y="9023739"/>
                  <a:pt x="1881468" y="9541108"/>
                  <a:pt x="1552211" y="9776277"/>
                </a:cubicBezTo>
                <a:lnTo>
                  <a:pt x="161269" y="9776277"/>
                </a:lnTo>
                <a:close/>
              </a:path>
            </a:pathLst>
          </a:custGeom>
          <a:solidFill>
            <a:srgbClr val="82BA26"/>
          </a:solidFill>
          <a:ln>
            <a:solidFill>
              <a:srgbClr val="82BA2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-25018" y="9629328"/>
            <a:ext cx="13096875" cy="4763"/>
          </a:xfrm>
          <a:prstGeom prst="line">
            <a:avLst/>
          </a:prstGeom>
          <a:noFill/>
          <a:ln w="25400" cap="flat">
            <a:solidFill>
              <a:srgbClr val="82BA2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2554288" y="8934450"/>
            <a:ext cx="1127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100">
                <a:solidFill>
                  <a:srgbClr val="FFFFFF"/>
                </a:solidFill>
                <a:latin typeface="Frutiger 75 Black" charset="0"/>
                <a:ea typeface="ＭＳ Ｐゴシック" charset="0"/>
                <a:cs typeface="Frutiger 75 Black" charset="0"/>
                <a:sym typeface="Frutiger 75 Black" charset="0"/>
              </a:rPr>
              <a:t>UCL</a:t>
            </a: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-50328" y="9629328"/>
            <a:ext cx="1656184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0" name="Picture 1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0650"/>
            <a:ext cx="1092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ucl_whi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2" y="9013822"/>
            <a:ext cx="1165708" cy="471490"/>
          </a:xfrm>
          <a:prstGeom prst="rect">
            <a:avLst/>
          </a:prstGeom>
        </p:spPr>
      </p:pic>
      <p:pic>
        <p:nvPicPr>
          <p:cNvPr id="12" name="Image 11" descr="Screen Shot 2012-03-06 at 21.44.4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73" y="9053264"/>
            <a:ext cx="5668003" cy="409031"/>
          </a:xfrm>
          <a:prstGeom prst="rect">
            <a:avLst/>
          </a:prstGeom>
        </p:spPr>
      </p:pic>
      <p:pic>
        <p:nvPicPr>
          <p:cNvPr id="13" name="Image 12" descr="eli_vert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0" y="124272"/>
            <a:ext cx="6705600" cy="863600"/>
          </a:xfrm>
          <a:prstGeom prst="rect">
            <a:avLst/>
          </a:prstGeom>
        </p:spPr>
      </p:pic>
      <p:sp>
        <p:nvSpPr>
          <p:cNvPr id="18" name="Rectangle 17"/>
          <p:cNvSpPr>
            <a:spLocks/>
          </p:cNvSpPr>
          <p:nvPr userDrawn="1"/>
        </p:nvSpPr>
        <p:spPr bwMode="auto">
          <a:xfrm>
            <a:off x="12825380" y="9227467"/>
            <a:ext cx="65" cy="5386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 sz="3500" dirty="0">
              <a:solidFill>
                <a:srgbClr val="666666"/>
              </a:solidFill>
              <a:latin typeface="Myriad Pro Bold" charset="0"/>
              <a:ea typeface="ＭＳ Ｐゴシック" charset="0"/>
              <a:cs typeface="Myriad Pro Bold" charset="0"/>
              <a:sym typeface="Myria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4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/>
          <p:cNvSpPr>
            <a:spLocks/>
          </p:cNvSpPr>
          <p:nvPr userDrawn="1"/>
        </p:nvSpPr>
        <p:spPr bwMode="auto">
          <a:xfrm>
            <a:off x="-76200" y="-9525"/>
            <a:ext cx="2347913" cy="9798050"/>
          </a:xfrm>
          <a:custGeom>
            <a:avLst/>
            <a:gdLst>
              <a:gd name="T0" fmla="*/ 0 w 21600"/>
              <a:gd name="T1" fmla="*/ 21600 h 21600"/>
              <a:gd name="T2" fmla="*/ 21485 w 21600"/>
              <a:gd name="T3" fmla="*/ 21576 h 21600"/>
              <a:gd name="T4" fmla="*/ 6346 w 21600"/>
              <a:gd name="T5" fmla="*/ 10201 h 21600"/>
              <a:gd name="T6" fmla="*/ 21600 w 21600"/>
              <a:gd name="T7" fmla="*/ 24 h 21600"/>
              <a:gd name="T8" fmla="*/ 94 w 21600"/>
              <a:gd name="T9" fmla="*/ 0 h 21600"/>
              <a:gd name="T10" fmla="*/ 0 w 21600"/>
              <a:gd name="T11" fmla="*/ 21600 h 21600"/>
              <a:gd name="T12" fmla="*/ 0 w 21600"/>
              <a:gd name="T13" fmla="*/ 21600 h 21600"/>
              <a:gd name="connsiteX0" fmla="*/ 0 w 21600"/>
              <a:gd name="connsiteY0" fmla="*/ 21600 h 21600"/>
              <a:gd name="connsiteX1" fmla="*/ 21485 w 21600"/>
              <a:gd name="connsiteY1" fmla="*/ 21576 h 21600"/>
              <a:gd name="connsiteX2" fmla="*/ 7441 w 21600"/>
              <a:gd name="connsiteY2" fmla="*/ 10245 h 21600"/>
              <a:gd name="connsiteX3" fmla="*/ 21600 w 21600"/>
              <a:gd name="connsiteY3" fmla="*/ 24 h 21600"/>
              <a:gd name="connsiteX4" fmla="*/ 94 w 21600"/>
              <a:gd name="connsiteY4" fmla="*/ 0 h 21600"/>
              <a:gd name="connsiteX5" fmla="*/ 0 w 21600"/>
              <a:gd name="connsiteY5" fmla="*/ 21600 h 21600"/>
              <a:gd name="connsiteX6" fmla="*/ 0 w 21600"/>
              <a:gd name="connsiteY6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0" y="21600"/>
                </a:moveTo>
                <a:lnTo>
                  <a:pt x="21485" y="21576"/>
                </a:lnTo>
                <a:cubicBezTo>
                  <a:pt x="21485" y="21576"/>
                  <a:pt x="7257" y="15990"/>
                  <a:pt x="7441" y="10245"/>
                </a:cubicBezTo>
                <a:cubicBezTo>
                  <a:pt x="7621" y="4594"/>
                  <a:pt x="21600" y="24"/>
                  <a:pt x="21600" y="24"/>
                </a:cubicBezTo>
                <a:lnTo>
                  <a:pt x="94" y="0"/>
                </a:lnTo>
                <a:cubicBezTo>
                  <a:pt x="63" y="7200"/>
                  <a:pt x="31" y="144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82BA26"/>
          </a:solidFill>
          <a:ln>
            <a:solidFill>
              <a:srgbClr val="82BA26"/>
            </a:solidFill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2554288" y="8934450"/>
            <a:ext cx="1127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100">
                <a:solidFill>
                  <a:srgbClr val="FFFFFF"/>
                </a:solidFill>
                <a:latin typeface="Frutiger 75 Black" charset="0"/>
                <a:ea typeface="ＭＳ Ｐゴシック" charset="0"/>
                <a:cs typeface="Frutiger 75 Black" charset="0"/>
                <a:sym typeface="Frutiger 75 Black" charset="0"/>
              </a:rPr>
              <a:t>UCL</a:t>
            </a: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574800" y="9563100"/>
            <a:ext cx="11496675" cy="30163"/>
          </a:xfrm>
          <a:prstGeom prst="line">
            <a:avLst/>
          </a:prstGeom>
          <a:noFill/>
          <a:ln w="25400" cap="flat">
            <a:solidFill>
              <a:srgbClr val="82BA2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1"/>
          <p:cNvSpPr>
            <a:spLocks noChangeShapeType="1"/>
          </p:cNvSpPr>
          <p:nvPr userDrawn="1"/>
        </p:nvSpPr>
        <p:spPr bwMode="auto">
          <a:xfrm rot="10800000" flipH="1">
            <a:off x="136524" y="9557320"/>
            <a:ext cx="1973387" cy="578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2" name="Image 11" descr="ucl_whi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0" y="8981256"/>
            <a:ext cx="1165708" cy="471490"/>
          </a:xfrm>
          <a:prstGeom prst="rect">
            <a:avLst/>
          </a:prstGeom>
        </p:spPr>
      </p:pic>
      <p:pic>
        <p:nvPicPr>
          <p:cNvPr id="13" name="Image 12" descr="Screen Shot 2012-03-06 at 21.44.4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36" y="9053264"/>
            <a:ext cx="5668003" cy="4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26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-990600" y="-25400"/>
            <a:ext cx="1587500" cy="9801225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576 h 21600"/>
              <a:gd name="T4" fmla="*/ 15593 w 21600"/>
              <a:gd name="T5" fmla="*/ 10104 h 21600"/>
              <a:gd name="T6" fmla="*/ 21600 w 21600"/>
              <a:gd name="T7" fmla="*/ 0 h 21600"/>
              <a:gd name="T8" fmla="*/ 139 w 21600"/>
              <a:gd name="T9" fmla="*/ 4 h 21600"/>
              <a:gd name="T10" fmla="*/ 0 w 21600"/>
              <a:gd name="T11" fmla="*/ 21600 h 21600"/>
              <a:gd name="T12" fmla="*/ 0 w 21600"/>
              <a:gd name="T13" fmla="*/ 21600 h 21600"/>
              <a:gd name="connsiteX0" fmla="*/ 0 w 21600"/>
              <a:gd name="connsiteY0" fmla="*/ 21600 h 21600"/>
              <a:gd name="connsiteX1" fmla="*/ 21600 w 21600"/>
              <a:gd name="connsiteY1" fmla="*/ 21576 h 21600"/>
              <a:gd name="connsiteX2" fmla="*/ 15593 w 21600"/>
              <a:gd name="connsiteY2" fmla="*/ 10104 h 21600"/>
              <a:gd name="connsiteX3" fmla="*/ 21600 w 21600"/>
              <a:gd name="connsiteY3" fmla="*/ 0 h 21600"/>
              <a:gd name="connsiteX4" fmla="*/ 10939 w 21600"/>
              <a:gd name="connsiteY4" fmla="*/ 4 h 21600"/>
              <a:gd name="connsiteX5" fmla="*/ 0 w 21600"/>
              <a:gd name="connsiteY5" fmla="*/ 21600 h 21600"/>
              <a:gd name="connsiteX6" fmla="*/ 0 w 21600"/>
              <a:gd name="connsiteY6" fmla="*/ 21600 h 21600"/>
              <a:gd name="connsiteX0" fmla="*/ 10800 w 21600"/>
              <a:gd name="connsiteY0" fmla="*/ 21600 h 21600"/>
              <a:gd name="connsiteX1" fmla="*/ 21600 w 21600"/>
              <a:gd name="connsiteY1" fmla="*/ 21576 h 21600"/>
              <a:gd name="connsiteX2" fmla="*/ 15593 w 21600"/>
              <a:gd name="connsiteY2" fmla="*/ 10104 h 21600"/>
              <a:gd name="connsiteX3" fmla="*/ 21600 w 21600"/>
              <a:gd name="connsiteY3" fmla="*/ 0 h 21600"/>
              <a:gd name="connsiteX4" fmla="*/ 10939 w 21600"/>
              <a:gd name="connsiteY4" fmla="*/ 4 h 21600"/>
              <a:gd name="connsiteX5" fmla="*/ 10800 w 21600"/>
              <a:gd name="connsiteY5" fmla="*/ 21600 h 21600"/>
              <a:gd name="connsiteX6" fmla="*/ 0 w 21600"/>
              <a:gd name="connsiteY6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10800" y="21600"/>
                </a:moveTo>
                <a:lnTo>
                  <a:pt x="21600" y="21576"/>
                </a:lnTo>
                <a:cubicBezTo>
                  <a:pt x="21600" y="21576"/>
                  <a:pt x="15321" y="15849"/>
                  <a:pt x="15593" y="10104"/>
                </a:cubicBezTo>
                <a:cubicBezTo>
                  <a:pt x="15860" y="4454"/>
                  <a:pt x="21600" y="0"/>
                  <a:pt x="21600" y="0"/>
                </a:cubicBezTo>
                <a:lnTo>
                  <a:pt x="10939" y="4"/>
                </a:lnTo>
                <a:cubicBezTo>
                  <a:pt x="10893" y="7203"/>
                  <a:pt x="10846" y="14401"/>
                  <a:pt x="1080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82BA26"/>
          </a:solidFill>
          <a:ln>
            <a:solidFill>
              <a:srgbClr val="82BA26"/>
            </a:solidFill>
          </a:ln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190500" y="8940800"/>
            <a:ext cx="723900" cy="723900"/>
            <a:chOff x="0" y="0"/>
            <a:chExt cx="456" cy="456"/>
          </a:xfrm>
        </p:grpSpPr>
        <p:sp>
          <p:nvSpPr>
            <p:cNvPr id="7" name="Oval 6"/>
            <p:cNvSpPr>
              <a:spLocks/>
            </p:cNvSpPr>
            <p:nvPr/>
          </p:nvSpPr>
          <p:spPr bwMode="auto">
            <a:xfrm>
              <a:off x="0" y="0"/>
              <a:ext cx="456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24"/>
              <a:ext cx="42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r 14"/>
          <p:cNvGrpSpPr/>
          <p:nvPr userDrawn="1"/>
        </p:nvGrpSpPr>
        <p:grpSpPr>
          <a:xfrm>
            <a:off x="957784" y="9305336"/>
            <a:ext cx="11449272" cy="433564"/>
            <a:chOff x="72000" y="9305336"/>
            <a:chExt cx="11449272" cy="433564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V="1">
              <a:off x="4342160" y="9557320"/>
              <a:ext cx="7179112" cy="0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813768" y="9558000"/>
              <a:ext cx="144016" cy="0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13" name="Image 12" descr="eli_vert_ligh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92" y="9305336"/>
              <a:ext cx="3168000" cy="396000"/>
            </a:xfrm>
            <a:prstGeom prst="rect">
              <a:avLst/>
            </a:prstGeom>
          </p:spPr>
        </p:pic>
        <p:pic>
          <p:nvPicPr>
            <p:cNvPr id="14" name="Image 13" descr="ucl_gri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" y="9396000"/>
              <a:ext cx="634365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010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/>
          <p:cNvSpPr>
            <a:spLocks/>
          </p:cNvSpPr>
          <p:nvPr userDrawn="1"/>
        </p:nvSpPr>
        <p:spPr bwMode="auto">
          <a:xfrm>
            <a:off x="-12700" y="-12700"/>
            <a:ext cx="12961938" cy="815975"/>
          </a:xfrm>
          <a:custGeom>
            <a:avLst/>
            <a:gdLst>
              <a:gd name="T0" fmla="*/ 7 w 21600"/>
              <a:gd name="T1" fmla="*/ 224 h 21600"/>
              <a:gd name="T2" fmla="*/ 0 w 21600"/>
              <a:gd name="T3" fmla="*/ 21600 h 21600"/>
              <a:gd name="T4" fmla="*/ 4383 w 21600"/>
              <a:gd name="T5" fmla="*/ 8069 h 21600"/>
              <a:gd name="T6" fmla="*/ 21600 w 21600"/>
              <a:gd name="T7" fmla="*/ 336 h 21600"/>
              <a:gd name="T8" fmla="*/ 10546 w 21600"/>
              <a:gd name="T9" fmla="*/ 0 h 21600"/>
              <a:gd name="T10" fmla="*/ 7 w 21600"/>
              <a:gd name="T11" fmla="*/ 224 h 21600"/>
              <a:gd name="T12" fmla="*/ 7 w 21600"/>
              <a:gd name="T13" fmla="*/ 22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7" y="224"/>
                </a:moveTo>
                <a:lnTo>
                  <a:pt x="0" y="21600"/>
                </a:lnTo>
                <a:cubicBezTo>
                  <a:pt x="0" y="21600"/>
                  <a:pt x="880" y="12376"/>
                  <a:pt x="4383" y="8069"/>
                </a:cubicBezTo>
                <a:cubicBezTo>
                  <a:pt x="8356" y="3185"/>
                  <a:pt x="21600" y="336"/>
                  <a:pt x="21600" y="336"/>
                </a:cubicBezTo>
                <a:lnTo>
                  <a:pt x="10546" y="0"/>
                </a:lnTo>
                <a:lnTo>
                  <a:pt x="7" y="224"/>
                </a:lnTo>
                <a:close/>
                <a:moveTo>
                  <a:pt x="7" y="224"/>
                </a:moveTo>
              </a:path>
            </a:pathLst>
          </a:custGeom>
          <a:solidFill>
            <a:srgbClr val="82BA26"/>
          </a:solidFill>
          <a:ln>
            <a:solidFill>
              <a:srgbClr val="82BA26"/>
            </a:solidFill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" name="Oval 2"/>
          <p:cNvSpPr>
            <a:spLocks/>
          </p:cNvSpPr>
          <p:nvPr userDrawn="1"/>
        </p:nvSpPr>
        <p:spPr bwMode="auto">
          <a:xfrm>
            <a:off x="152400" y="127000"/>
            <a:ext cx="825500" cy="823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8" name="Picture 6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539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r 9"/>
          <p:cNvGrpSpPr/>
          <p:nvPr userDrawn="1"/>
        </p:nvGrpSpPr>
        <p:grpSpPr>
          <a:xfrm>
            <a:off x="72000" y="9305336"/>
            <a:ext cx="12479072" cy="433564"/>
            <a:chOff x="72000" y="9305336"/>
            <a:chExt cx="12479072" cy="433564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V="1">
              <a:off x="4342160" y="9557320"/>
              <a:ext cx="8208912" cy="0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813768" y="9558000"/>
              <a:ext cx="144016" cy="0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12" name="Image 11" descr="eli_vert_ligh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92" y="9305336"/>
              <a:ext cx="3168000" cy="396000"/>
            </a:xfrm>
            <a:prstGeom prst="rect">
              <a:avLst/>
            </a:prstGeom>
          </p:spPr>
        </p:pic>
        <p:pic>
          <p:nvPicPr>
            <p:cNvPr id="13" name="Image 12" descr="ucl_gri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" y="9396000"/>
              <a:ext cx="634365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074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828" r:id="rId2"/>
    <p:sldLayoutId id="2147483662" r:id="rId3"/>
    <p:sldLayoutId id="2147483663" r:id="rId4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8EFAD97-8F75-453E-A2F1-D0C24AB0E67A}"/>
              </a:ext>
            </a:extLst>
          </p:cNvPr>
          <p:cNvSpPr txBox="1"/>
          <p:nvPr/>
        </p:nvSpPr>
        <p:spPr>
          <a:xfrm>
            <a:off x="2397944" y="3148608"/>
            <a:ext cx="8856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>
                <a:solidFill>
                  <a:schemeClr val="bg2">
                    <a:lumMod val="75000"/>
                  </a:schemeClr>
                </a:solidFill>
              </a:rPr>
              <a:t>Land Cover Focus Area Report</a:t>
            </a:r>
          </a:p>
          <a:p>
            <a:endParaRPr lang="fr-BE" sz="4400" dirty="0"/>
          </a:p>
          <a:p>
            <a:r>
              <a:rPr lang="fr-BE" sz="4000" dirty="0">
                <a:solidFill>
                  <a:schemeClr val="bg1">
                    <a:lumMod val="65000"/>
                  </a:schemeClr>
                </a:solidFill>
              </a:rPr>
              <a:t>LPS 2019</a:t>
            </a:r>
          </a:p>
          <a:p>
            <a:r>
              <a:rPr lang="fr-BE" sz="4000" dirty="0">
                <a:solidFill>
                  <a:schemeClr val="bg1">
                    <a:lumMod val="65000"/>
                  </a:schemeClr>
                </a:solidFill>
              </a:rPr>
              <a:t>15 May, Milano</a:t>
            </a:r>
            <a:endParaRPr lang="fr-BE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00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EE821-8A6A-4A34-9A9A-353286B2ACC5}"/>
              </a:ext>
            </a:extLst>
          </p:cNvPr>
          <p:cNvSpPr txBox="1">
            <a:spLocks/>
          </p:cNvSpPr>
          <p:nvPr/>
        </p:nvSpPr>
        <p:spPr>
          <a:xfrm>
            <a:off x="838200" y="484312"/>
            <a:ext cx="12166600" cy="1325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fr-BE" sz="5000" b="1" kern="0" dirty="0">
                <a:solidFill>
                  <a:schemeClr val="bg2">
                    <a:lumMod val="75000"/>
                  </a:schemeClr>
                </a:solidFill>
              </a:rPr>
              <a:t>LC validation </a:t>
            </a:r>
            <a:r>
              <a:rPr lang="fr-BE" sz="5000" b="1" kern="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endParaRPr lang="fr-BE" sz="5000" b="1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7CEB9C-0B56-48F5-8E57-D06E92225530}"/>
              </a:ext>
            </a:extLst>
          </p:cNvPr>
          <p:cNvSpPr txBox="1"/>
          <p:nvPr/>
        </p:nvSpPr>
        <p:spPr>
          <a:xfrm>
            <a:off x="36794" y="1708448"/>
            <a:ext cx="12802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Official CEOS-LPV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procol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2006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Since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2006,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things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have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become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more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complex</a:t>
            </a: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endParaRPr lang="fr-BE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Much more </a:t>
            </a:r>
            <a:r>
              <a:rPr lang="fr-BE" sz="4000" b="1" dirty="0" err="1">
                <a:solidFill>
                  <a:schemeClr val="bg2">
                    <a:lumMod val="75000"/>
                  </a:schemeClr>
                </a:solidFill>
              </a:rPr>
              <a:t>capacity</a:t>
            </a: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 for LC </a:t>
            </a:r>
            <a:r>
              <a:rPr lang="fr-BE" sz="4000" b="1" dirty="0" err="1">
                <a:solidFill>
                  <a:schemeClr val="bg2">
                    <a:lumMod val="75000"/>
                  </a:schemeClr>
                </a:solidFill>
              </a:rPr>
              <a:t>maps</a:t>
            </a: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 production &amp; new single-class production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0314853-1EDE-4AA2-8C66-ACA8B10F3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t="9930" r="29628" b="9787"/>
          <a:stretch/>
        </p:blipFill>
        <p:spPr bwMode="auto">
          <a:xfrm>
            <a:off x="9482447" y="4200429"/>
            <a:ext cx="1988505" cy="208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0F21B7-5FEF-4761-AC53-B18AD3361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832" y="5182831"/>
            <a:ext cx="2169311" cy="2063749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C6C826D-ECFB-4E55-80A9-3ED642E97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3" t="11592" r="1827" b="74443"/>
          <a:stretch/>
        </p:blipFill>
        <p:spPr bwMode="auto">
          <a:xfrm>
            <a:off x="6001032" y="4274137"/>
            <a:ext cx="2052232" cy="9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B8176-6DFA-4125-9F67-CD361088C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16" y="5068616"/>
            <a:ext cx="3010604" cy="14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9FD7C7-FBD0-48C3-84EC-42D7CDF263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27" t="12133" r="10373" b="17558"/>
          <a:stretch/>
        </p:blipFill>
        <p:spPr>
          <a:xfrm>
            <a:off x="444657" y="4770078"/>
            <a:ext cx="4798950" cy="2386167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58147D9-2AFA-43EC-9E0D-D49DD5C17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7" y="7246580"/>
            <a:ext cx="23135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GlobeLand30 (Chen et al., 2015)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24A27D-A9D5-402C-B4CF-1E482E468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439" b="23409"/>
          <a:stretch/>
        </p:blipFill>
        <p:spPr>
          <a:xfrm>
            <a:off x="6427987" y="7508190"/>
            <a:ext cx="5854328" cy="1815274"/>
          </a:xfrm>
          <a:prstGeom prst="rect">
            <a:avLst/>
          </a:prstGeom>
        </p:spPr>
      </p:pic>
      <p:pic>
        <p:nvPicPr>
          <p:cNvPr id="2050" name="Picture 2" descr="Résultat de recherche d'images pour &quot;US national land cover&quot;">
            <a:extLst>
              <a:ext uri="{FF2B5EF4-FFF2-40B4-BE49-F238E27FC236}">
                <a16:creationId xmlns:a16="http://schemas.microsoft.com/office/drawing/2014/main" id="{68BE6FE2-E5C7-4907-B65F-ADF16676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70" y="7282434"/>
            <a:ext cx="3034062" cy="202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560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4">
            <a:extLst>
              <a:ext uri="{FF2B5EF4-FFF2-40B4-BE49-F238E27FC236}">
                <a16:creationId xmlns:a16="http://schemas.microsoft.com/office/drawing/2014/main" id="{BE8DDEA7-1F63-4611-BBCD-7AE2ED620FD2}"/>
              </a:ext>
            </a:extLst>
          </p:cNvPr>
          <p:cNvGrpSpPr>
            <a:grpSpLocks/>
          </p:cNvGrpSpPr>
          <p:nvPr/>
        </p:nvGrpSpPr>
        <p:grpSpPr bwMode="auto">
          <a:xfrm>
            <a:off x="468574" y="4622907"/>
            <a:ext cx="2681137" cy="1615948"/>
            <a:chOff x="22" y="1226"/>
            <a:chExt cx="5668" cy="3094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EE6B602A-968B-49A2-A572-A3B9B101C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0" r="1469" b="12561"/>
            <a:stretch>
              <a:fillRect/>
            </a:stretch>
          </p:blipFill>
          <p:spPr bwMode="auto">
            <a:xfrm>
              <a:off x="22" y="1226"/>
              <a:ext cx="5668" cy="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AD0788FD-E6B2-43C3-8E2F-3AA52C9D4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3954"/>
              <a:ext cx="56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D1EE821-8A6A-4A34-9A9A-353286B2ACC5}"/>
              </a:ext>
            </a:extLst>
          </p:cNvPr>
          <p:cNvSpPr txBox="1">
            <a:spLocks/>
          </p:cNvSpPr>
          <p:nvPr/>
        </p:nvSpPr>
        <p:spPr>
          <a:xfrm>
            <a:off x="838200" y="484312"/>
            <a:ext cx="12166600" cy="1325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fr-BE" sz="5000" b="1" kern="0" dirty="0">
                <a:solidFill>
                  <a:schemeClr val="bg2">
                    <a:lumMod val="75000"/>
                  </a:schemeClr>
                </a:solidFill>
              </a:rPr>
              <a:t>LC validation </a:t>
            </a:r>
            <a:r>
              <a:rPr lang="fr-BE" sz="5000" b="1" kern="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endParaRPr lang="fr-BE" sz="5000" b="1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7CEB9C-0B56-48F5-8E57-D06E92225530}"/>
              </a:ext>
            </a:extLst>
          </p:cNvPr>
          <p:cNvSpPr txBox="1"/>
          <p:nvPr/>
        </p:nvSpPr>
        <p:spPr>
          <a:xfrm>
            <a:off x="36794" y="1708448"/>
            <a:ext cx="128023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Official CEOS-LPV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procol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2006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Since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2006,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things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have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become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more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complex</a:t>
            </a: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indent="-742950" algn="l">
              <a:buFont typeface="+mj-lt"/>
              <a:buAutoNum type="arabicPeriod" startAt="2"/>
            </a:pPr>
            <a:endParaRPr lang="fr-BE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indent="-742950" algn="l">
              <a:buFont typeface="+mj-lt"/>
              <a:buAutoNum type="arabicPeriod" startAt="2"/>
            </a:pP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Much more sources of « </a:t>
            </a:r>
            <a:r>
              <a:rPr lang="fr-BE" sz="4000" b="1" dirty="0" err="1">
                <a:solidFill>
                  <a:schemeClr val="bg2">
                    <a:lumMod val="75000"/>
                  </a:schemeClr>
                </a:solidFill>
              </a:rPr>
              <a:t>reference</a:t>
            </a: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 data »</a:t>
            </a:r>
          </a:p>
          <a:p>
            <a:pPr algn="l"/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CEOS test-site concept to Google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Earth</a:t>
            </a: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B1BA1-95FA-4376-BF12-ABA3E8DA6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792" y="6096070"/>
            <a:ext cx="2383450" cy="25008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DF134F1B-8AD4-41BA-BFEB-B1A26611C8E0}"/>
              </a:ext>
            </a:extLst>
          </p:cNvPr>
          <p:cNvSpPr txBox="1"/>
          <p:nvPr/>
        </p:nvSpPr>
        <p:spPr>
          <a:xfrm>
            <a:off x="10835005" y="5819071"/>
            <a:ext cx="1457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BOSTON University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4CD88CC-A2A2-44B5-B1BF-3448796E87C7}"/>
              </a:ext>
            </a:extLst>
          </p:cNvPr>
          <p:cNvSpPr txBox="1"/>
          <p:nvPr/>
        </p:nvSpPr>
        <p:spPr>
          <a:xfrm>
            <a:off x="549248" y="7109048"/>
            <a:ext cx="1991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GlobCover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– CCI projects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B23C6A-1965-4438-AA9F-F600A1919D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55" t="20914" r="35063" b="33832"/>
          <a:stretch/>
        </p:blipFill>
        <p:spPr>
          <a:xfrm>
            <a:off x="4261782" y="7375573"/>
            <a:ext cx="3860085" cy="2025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DDA45F4-CAF4-4CE5-8FAB-E62EEB143A77}"/>
              </a:ext>
            </a:extLst>
          </p:cNvPr>
          <p:cNvSpPr txBox="1"/>
          <p:nvPr/>
        </p:nvSpPr>
        <p:spPr>
          <a:xfrm>
            <a:off x="8343967" y="8992289"/>
            <a:ext cx="2179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http://glcval.geo-compass.com/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5D54E2-7F2B-4CA2-AC68-4331E773D9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86" t="9432" r="30633" b="36758"/>
          <a:stretch/>
        </p:blipFill>
        <p:spPr>
          <a:xfrm>
            <a:off x="5132220" y="4676237"/>
            <a:ext cx="4187089" cy="216604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D137A27-8F17-45E8-AF8F-0996DCD3942D}"/>
              </a:ext>
            </a:extLst>
          </p:cNvPr>
          <p:cNvSpPr txBox="1"/>
          <p:nvPr/>
        </p:nvSpPr>
        <p:spPr>
          <a:xfrm>
            <a:off x="5290231" y="6918596"/>
            <a:ext cx="1803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http://www.geo-wiki.org/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5D39391-228B-48D4-BF29-58267A981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2775" r="5468" b="9622"/>
          <a:stretch/>
        </p:blipFill>
        <p:spPr bwMode="auto">
          <a:xfrm>
            <a:off x="712614" y="4943000"/>
            <a:ext cx="3860086" cy="216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660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EE821-8A6A-4A34-9A9A-353286B2ACC5}"/>
              </a:ext>
            </a:extLst>
          </p:cNvPr>
          <p:cNvSpPr txBox="1">
            <a:spLocks/>
          </p:cNvSpPr>
          <p:nvPr/>
        </p:nvSpPr>
        <p:spPr>
          <a:xfrm>
            <a:off x="838200" y="484312"/>
            <a:ext cx="12166600" cy="1325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fr-BE" sz="5000" b="1" kern="0" dirty="0">
                <a:solidFill>
                  <a:schemeClr val="bg2">
                    <a:lumMod val="75000"/>
                  </a:schemeClr>
                </a:solidFill>
              </a:rPr>
              <a:t>LC validation </a:t>
            </a:r>
            <a:r>
              <a:rPr lang="fr-BE" sz="5000" b="1" kern="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endParaRPr lang="fr-BE" sz="5000" b="1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7CEB9C-0B56-48F5-8E57-D06E92225530}"/>
              </a:ext>
            </a:extLst>
          </p:cNvPr>
          <p:cNvSpPr txBox="1"/>
          <p:nvPr/>
        </p:nvSpPr>
        <p:spPr>
          <a:xfrm>
            <a:off x="36794" y="1708448"/>
            <a:ext cx="12802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Official CEOS-LPV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procol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2006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Since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2006,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things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have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become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more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complex</a:t>
            </a: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indent="-742950" algn="l">
              <a:buFont typeface="+mj-lt"/>
              <a:buAutoNum type="arabicPeriod" startAt="3"/>
            </a:pPr>
            <a:endParaRPr lang="fr-BE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indent="-742950" algn="l">
              <a:buFont typeface="+mj-lt"/>
              <a:buAutoNum type="arabicPeriod" startAt="3"/>
            </a:pP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New </a:t>
            </a:r>
            <a:r>
              <a:rPr lang="fr-BE" sz="4000" b="1" dirty="0" err="1">
                <a:solidFill>
                  <a:schemeClr val="bg2">
                    <a:lumMod val="75000"/>
                  </a:schemeClr>
                </a:solidFill>
              </a:rPr>
              <a:t>varying</a:t>
            </a: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4000" b="1" dirty="0" err="1">
                <a:solidFill>
                  <a:schemeClr val="bg2">
                    <a:lumMod val="75000"/>
                  </a:schemeClr>
                </a:solidFill>
              </a:rPr>
              <a:t>reference</a:t>
            </a: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 documents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395003-73D2-45DB-B518-65106C8B3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1" t="27887" r="28461" b="36403"/>
          <a:stretch/>
        </p:blipFill>
        <p:spPr>
          <a:xfrm>
            <a:off x="165696" y="4084713"/>
            <a:ext cx="5472608" cy="17219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538064-A535-4F13-AAB4-20BE44FA1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75" t="26667" r="24398" b="43589"/>
          <a:stretch/>
        </p:blipFill>
        <p:spPr>
          <a:xfrm>
            <a:off x="1167901" y="5452864"/>
            <a:ext cx="5472608" cy="17752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335176-A83D-401F-A2D3-C40BA979E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91" t="18485" r="50000" b="21693"/>
          <a:stretch/>
        </p:blipFill>
        <p:spPr>
          <a:xfrm>
            <a:off x="11101759" y="1095210"/>
            <a:ext cx="1655744" cy="23389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224E39-6709-48C3-BE7E-2C2BC1F504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83" t="25379" r="47785" b="9098"/>
          <a:stretch/>
        </p:blipFill>
        <p:spPr>
          <a:xfrm>
            <a:off x="9372776" y="3259319"/>
            <a:ext cx="1647383" cy="22368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325E40-7A4E-4353-B29A-EEA3A529B3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083" t="17500" r="48339" b="6667"/>
          <a:stretch/>
        </p:blipFill>
        <p:spPr>
          <a:xfrm>
            <a:off x="10737446" y="2088051"/>
            <a:ext cx="1877630" cy="30120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06AB5C-485E-4DE3-B373-1515ED82AD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66" t="26257" r="25207" b="30256"/>
          <a:stretch/>
        </p:blipFill>
        <p:spPr>
          <a:xfrm>
            <a:off x="36794" y="7609537"/>
            <a:ext cx="4258707" cy="20197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B4FCFC-7815-4445-B8C1-C0473CCC79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52" t="19485" r="25058" b="51969"/>
          <a:stretch/>
        </p:blipFill>
        <p:spPr>
          <a:xfrm>
            <a:off x="4198144" y="7037040"/>
            <a:ext cx="4931685" cy="15545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6E07DDB-E97D-40B1-AD44-2730648F8C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50" t="16515" r="36029" b="12625"/>
          <a:stretch/>
        </p:blipFill>
        <p:spPr>
          <a:xfrm>
            <a:off x="9742760" y="5740896"/>
            <a:ext cx="2685225" cy="36989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5790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EE821-8A6A-4A34-9A9A-353286B2ACC5}"/>
              </a:ext>
            </a:extLst>
          </p:cNvPr>
          <p:cNvSpPr txBox="1">
            <a:spLocks/>
          </p:cNvSpPr>
          <p:nvPr/>
        </p:nvSpPr>
        <p:spPr>
          <a:xfrm>
            <a:off x="838200" y="484312"/>
            <a:ext cx="12166600" cy="1325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fr-BE" sz="5000" b="1" kern="0" dirty="0">
                <a:solidFill>
                  <a:schemeClr val="bg2">
                    <a:lumMod val="75000"/>
                  </a:schemeClr>
                </a:solidFill>
              </a:rPr>
              <a:t>LC validation </a:t>
            </a:r>
            <a:r>
              <a:rPr lang="fr-BE" sz="5000" b="1" kern="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endParaRPr lang="fr-BE" sz="5000" b="1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7CEB9C-0B56-48F5-8E57-D06E92225530}"/>
              </a:ext>
            </a:extLst>
          </p:cNvPr>
          <p:cNvSpPr txBox="1"/>
          <p:nvPr/>
        </p:nvSpPr>
        <p:spPr>
          <a:xfrm>
            <a:off x="36794" y="1708448"/>
            <a:ext cx="128023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Official CEOS-LPV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procol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2006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Since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2006,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things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have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become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more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complex</a:t>
            </a: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bg2">
                  <a:lumMod val="75000"/>
                </a:schemeClr>
              </a:solidFill>
            </a:endParaRPr>
          </a:p>
          <a:p>
            <a:pPr marL="742950" indent="-742950" algn="l">
              <a:buFont typeface="+mj-lt"/>
              <a:buAutoNum type="arabicPeriod" startAt="4"/>
            </a:pP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New </a:t>
            </a:r>
            <a:r>
              <a:rPr lang="fr-BE" sz="4000" b="1" dirty="0" err="1">
                <a:solidFill>
                  <a:schemeClr val="bg2">
                    <a:lumMod val="75000"/>
                  </a:schemeClr>
                </a:solidFill>
              </a:rPr>
              <a:t>sensors</a:t>
            </a:r>
            <a:r>
              <a:rPr lang="fr-BE" sz="4000" b="1" dirty="0">
                <a:solidFill>
                  <a:schemeClr val="bg2">
                    <a:lumMod val="75000"/>
                  </a:schemeClr>
                </a:solidFill>
              </a:rPr>
              <a:t> and CEOS </a:t>
            </a:r>
            <a:r>
              <a:rPr lang="fr-BE" sz="4000" b="1" dirty="0" err="1">
                <a:solidFill>
                  <a:schemeClr val="bg2">
                    <a:lumMod val="75000"/>
                  </a:schemeClr>
                </a:solidFill>
              </a:rPr>
              <a:t>requirements</a:t>
            </a:r>
            <a:endParaRPr lang="fr-BE" sz="4000" b="1" dirty="0">
              <a:solidFill>
                <a:schemeClr val="bg2">
                  <a:lumMod val="75000"/>
                </a:schemeClr>
              </a:solidFill>
            </a:endParaRPr>
          </a:p>
          <a:p>
            <a:pPr marL="1200150" lvl="1" indent="-742950" algn="l">
              <a:buFont typeface="Wingdings" panose="05000000000000000000" pitchFamily="2" charset="2"/>
              <a:buChar char="ü"/>
            </a:pPr>
            <a:r>
              <a:rPr lang="fr-BE" sz="3000" dirty="0">
                <a:solidFill>
                  <a:schemeClr val="bg2">
                    <a:lumMod val="75000"/>
                  </a:schemeClr>
                </a:solidFill>
              </a:rPr>
              <a:t>High </a:t>
            </a:r>
            <a:r>
              <a:rPr lang="fr-BE" sz="3000" dirty="0" err="1">
                <a:solidFill>
                  <a:schemeClr val="bg2">
                    <a:lumMod val="75000"/>
                  </a:schemeClr>
                </a:solidFill>
              </a:rPr>
              <a:t>resolution</a:t>
            </a:r>
            <a:endParaRPr lang="fr-BE" sz="3000" dirty="0">
              <a:solidFill>
                <a:schemeClr val="bg2">
                  <a:lumMod val="75000"/>
                </a:schemeClr>
              </a:solidFill>
            </a:endParaRPr>
          </a:p>
          <a:p>
            <a:pPr marL="1200150" lvl="1" indent="-742950" algn="l">
              <a:buFont typeface="Wingdings" panose="05000000000000000000" pitchFamily="2" charset="2"/>
              <a:buChar char="ü"/>
            </a:pPr>
            <a:r>
              <a:rPr lang="fr-BE" sz="3000" dirty="0">
                <a:solidFill>
                  <a:schemeClr val="bg2">
                    <a:lumMod val="75000"/>
                  </a:schemeClr>
                </a:solidFill>
              </a:rPr>
              <a:t>LC change </a:t>
            </a:r>
          </a:p>
          <a:p>
            <a:pPr marL="1200150" lvl="1" indent="-742950" algn="l">
              <a:buFont typeface="Wingdings" panose="05000000000000000000" pitchFamily="2" charset="2"/>
              <a:buChar char="ü"/>
            </a:pPr>
            <a:r>
              <a:rPr lang="fr-BE" sz="3000" dirty="0">
                <a:solidFill>
                  <a:schemeClr val="bg2">
                    <a:lumMod val="75000"/>
                  </a:schemeClr>
                </a:solidFill>
              </a:rPr>
              <a:t>Land Use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65E1B9-C8E6-43F7-B0E6-62AC8363FEA3}"/>
              </a:ext>
            </a:extLst>
          </p:cNvPr>
          <p:cNvSpPr txBox="1"/>
          <p:nvPr/>
        </p:nvSpPr>
        <p:spPr>
          <a:xfrm>
            <a:off x="1469396" y="5856461"/>
            <a:ext cx="993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4000" b="1" dirty="0">
                <a:solidFill>
                  <a:srgbClr val="FF0000"/>
                </a:solidFill>
              </a:rPr>
              <a:t>=&gt; Need to update the validation standards</a:t>
            </a:r>
            <a:endParaRPr lang="fr-BE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956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EE821-8A6A-4A34-9A9A-353286B2ACC5}"/>
              </a:ext>
            </a:extLst>
          </p:cNvPr>
          <p:cNvSpPr txBox="1">
            <a:spLocks/>
          </p:cNvSpPr>
          <p:nvPr/>
        </p:nvSpPr>
        <p:spPr>
          <a:xfrm>
            <a:off x="838200" y="484312"/>
            <a:ext cx="12166600" cy="1325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fr-BE" sz="5000" b="1" kern="0" dirty="0">
                <a:solidFill>
                  <a:schemeClr val="bg2">
                    <a:lumMod val="75000"/>
                  </a:schemeClr>
                </a:solidFill>
              </a:rPr>
              <a:t>LC validation </a:t>
            </a:r>
            <a:r>
              <a:rPr lang="fr-BE" sz="5000" b="1" kern="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endParaRPr lang="fr-BE" sz="5000" b="1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7CEB9C-0B56-48F5-8E57-D06E92225530}"/>
              </a:ext>
            </a:extLst>
          </p:cNvPr>
          <p:cNvSpPr txBox="1"/>
          <p:nvPr/>
        </p:nvSpPr>
        <p:spPr>
          <a:xfrm>
            <a:off x="36794" y="1708448"/>
            <a:ext cx="1280230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Started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cropland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validation (one-class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product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)</a:t>
            </a:r>
            <a:br>
              <a:rPr lang="fr-BE" sz="4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Ongoing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effort in the JECAM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community</a:t>
            </a:r>
            <a:br>
              <a:rPr lang="fr-BE" sz="4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GEOGLAM planning to propose Essential Agriculture Variables (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EAV’s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generalized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to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general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LC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products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GFOI Method and Guidance Documents: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Modules being developed in response to needs of </a:t>
            </a:r>
            <a:r>
              <a:rPr lang="en-US" sz="3000" dirty="0" err="1">
                <a:solidFill>
                  <a:schemeClr val="bg2">
                    <a:lumMod val="75000"/>
                  </a:schemeClr>
                </a:solidFill>
              </a:rPr>
              <a:t>SilvaCarbon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 partner countries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Extensive use in REDD+ countries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Continuous action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Pragmatic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question: how to start?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522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E272E-7A5E-4F28-A2D2-F4C2310C60CC}"/>
              </a:ext>
            </a:extLst>
          </p:cNvPr>
          <p:cNvSpPr txBox="1">
            <a:spLocks/>
          </p:cNvSpPr>
          <p:nvPr/>
        </p:nvSpPr>
        <p:spPr>
          <a:xfrm>
            <a:off x="838200" y="484312"/>
            <a:ext cx="12166600" cy="1325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fr-BE" sz="5000" b="1" kern="0" dirty="0" err="1">
                <a:solidFill>
                  <a:schemeClr val="bg2">
                    <a:lumMod val="75000"/>
                  </a:schemeClr>
                </a:solidFill>
              </a:rPr>
              <a:t>Other</a:t>
            </a:r>
            <a:r>
              <a:rPr lang="fr-BE" sz="5000" b="1" kern="0" dirty="0">
                <a:solidFill>
                  <a:schemeClr val="bg2">
                    <a:lumMod val="75000"/>
                  </a:schemeClr>
                </a:solidFill>
              </a:rPr>
              <a:t> actions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449C5D-5661-4A86-831B-1B3CD9CB8BC0}"/>
              </a:ext>
            </a:extLst>
          </p:cNvPr>
          <p:cNvSpPr txBox="1"/>
          <p:nvPr/>
        </p:nvSpPr>
        <p:spPr>
          <a:xfrm>
            <a:off x="108803" y="1492424"/>
            <a:ext cx="12802309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Website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update (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review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of LC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products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300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endParaRPr lang="fr-BE" sz="3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Newsletter to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issued</a:t>
            </a:r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 dirty="0" err="1">
                <a:solidFill>
                  <a:schemeClr val="bg2">
                    <a:lumMod val="75000"/>
                  </a:schemeClr>
                </a:solidFill>
              </a:rPr>
              <a:t>Organization</a:t>
            </a:r>
            <a:r>
              <a:rPr lang="fr-BE" sz="4000" dirty="0">
                <a:solidFill>
                  <a:schemeClr val="bg2">
                    <a:lumMod val="75000"/>
                  </a:schemeClr>
                </a:solidFill>
              </a:rPr>
              <a:t> of LC validation workshop? </a:t>
            </a:r>
          </a:p>
          <a:p>
            <a:pPr marL="0" lvl="1" algn="l"/>
            <a:endParaRPr lang="fr-BE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land.copernicus.eu/global/sites/cgls.vito.be/files/images/products/LandCover_global_v2_discrete-and-FCC.png">
            <a:extLst>
              <a:ext uri="{FF2B5EF4-FFF2-40B4-BE49-F238E27FC236}">
                <a16:creationId xmlns:a16="http://schemas.microsoft.com/office/drawing/2014/main" id="{A5D1BC3A-EE25-434A-B3BB-079827EB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262188"/>
            <a:ext cx="11430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1632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eli_ver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A7692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BDC7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template_eli_vert</Template>
  <TotalTime>311</TotalTime>
  <Pages>0</Pages>
  <Words>174</Words>
  <Characters>0</Characters>
  <Application>Microsoft Office PowerPoint</Application>
  <PresentationFormat>Personnalisé</PresentationFormat>
  <Lines>0</Lines>
  <Paragraphs>58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Frutiger 75 Black</vt:lpstr>
      <vt:lpstr>Gill Sans</vt:lpstr>
      <vt:lpstr>Myriad Pro Bold</vt:lpstr>
      <vt:lpstr>Wingdings</vt:lpstr>
      <vt:lpstr>template_eli_vert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34</cp:revision>
  <dcterms:created xsi:type="dcterms:W3CDTF">2018-03-01T16:10:50Z</dcterms:created>
  <dcterms:modified xsi:type="dcterms:W3CDTF">2019-05-14T22:07:41Z</dcterms:modified>
</cp:coreProperties>
</file>