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6" r:id="rId3"/>
    <p:sldId id="259" r:id="rId4"/>
    <p:sldId id="271" r:id="rId5"/>
    <p:sldId id="260" r:id="rId6"/>
    <p:sldId id="262" r:id="rId7"/>
    <p:sldId id="267" r:id="rId8"/>
    <p:sldId id="263" r:id="rId9"/>
    <p:sldId id="266" r:id="rId10"/>
    <p:sldId id="270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4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B35D6-1E91-4CA9-9275-FF0AE5A485CB}" type="datetimeFigureOut">
              <a:rPr lang="en-GB" smtClean="0"/>
              <a:pPr/>
              <a:t>15/05/2019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42F7A-314F-49BD-9B4B-2DADFCA31CF5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6148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2B035-44B4-4311-9933-AE1EB6B99B8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04044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0557-5F70-4124-BC46-87F65DFB1BC9}" type="datetimeFigureOut">
              <a:rPr lang="en-GB" smtClean="0"/>
              <a:pPr/>
              <a:t>15/05/2019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D12E-C705-47BA-A1EE-8F4DB0158CF6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76529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0557-5F70-4124-BC46-87F65DFB1BC9}" type="datetimeFigureOut">
              <a:rPr lang="en-GB" smtClean="0"/>
              <a:pPr/>
              <a:t>15/05/2019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D12E-C705-47BA-A1EE-8F4DB0158CF6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3389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0557-5F70-4124-BC46-87F65DFB1BC9}" type="datetimeFigureOut">
              <a:rPr lang="en-GB" smtClean="0"/>
              <a:pPr/>
              <a:t>15/05/2019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D12E-C705-47BA-A1EE-8F4DB0158CF6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3839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0557-5F70-4124-BC46-87F65DFB1BC9}" type="datetimeFigureOut">
              <a:rPr lang="en-GB" smtClean="0"/>
              <a:pPr/>
              <a:t>15/05/2019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D12E-C705-47BA-A1EE-8F4DB0158CF6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8949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0557-5F70-4124-BC46-87F65DFB1BC9}" type="datetimeFigureOut">
              <a:rPr lang="en-GB" smtClean="0"/>
              <a:pPr/>
              <a:t>15/05/2019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D12E-C705-47BA-A1EE-8F4DB0158CF6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041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0557-5F70-4124-BC46-87F65DFB1BC9}" type="datetimeFigureOut">
              <a:rPr lang="en-GB" smtClean="0"/>
              <a:pPr/>
              <a:t>15/05/2019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D12E-C705-47BA-A1EE-8F4DB0158CF6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1958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0557-5F70-4124-BC46-87F65DFB1BC9}" type="datetimeFigureOut">
              <a:rPr lang="en-GB" smtClean="0"/>
              <a:pPr/>
              <a:t>15/05/2019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D12E-C705-47BA-A1EE-8F4DB0158CF6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14053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0557-5F70-4124-BC46-87F65DFB1BC9}" type="datetimeFigureOut">
              <a:rPr lang="en-GB" smtClean="0"/>
              <a:pPr/>
              <a:t>15/05/2019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D12E-C705-47BA-A1EE-8F4DB0158CF6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3670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0557-5F70-4124-BC46-87F65DFB1BC9}" type="datetimeFigureOut">
              <a:rPr lang="en-GB" smtClean="0"/>
              <a:pPr/>
              <a:t>15/05/2019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D12E-C705-47BA-A1EE-8F4DB0158CF6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7922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0557-5F70-4124-BC46-87F65DFB1BC9}" type="datetimeFigureOut">
              <a:rPr lang="en-GB" smtClean="0"/>
              <a:pPr/>
              <a:t>15/05/2019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D12E-C705-47BA-A1EE-8F4DB0158CF6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1316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0557-5F70-4124-BC46-87F65DFB1BC9}" type="datetimeFigureOut">
              <a:rPr lang="en-GB" smtClean="0"/>
              <a:pPr/>
              <a:t>15/05/2019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D12E-C705-47BA-A1EE-8F4DB0158CF6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10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20557-5F70-4124-BC46-87F65DFB1BC9}" type="datetimeFigureOut">
              <a:rPr lang="en-GB" smtClean="0"/>
              <a:pPr/>
              <a:t>15/05/2019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FD12E-C705-47BA-A1EE-8F4DB0158CF6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6631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J:\KRUGER\Kruger 2017\AUGUST\LWIR_data\Kruguer_LWIR\Tuesday\Flight1_NWAS\170829AF\AF082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4766"/>
            <a:ext cx="6118740" cy="420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92800" y="793439"/>
            <a:ext cx="6578600" cy="1535906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CEOS LPV </a:t>
            </a:r>
            <a:r>
              <a:rPr lang="en-GB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en-GB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en-GB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GB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‘Fire Disturbance’ </a:t>
            </a:r>
            <a:r>
              <a:rPr lang="en-GB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en-GB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en-GB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(Burned Area &amp; Active Fire/FRP)</a:t>
            </a:r>
            <a:endParaRPr lang="en-GB" sz="40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-141030" y="5170487"/>
            <a:ext cx="6400800" cy="938213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Luigi </a:t>
            </a:r>
            <a:r>
              <a:rPr lang="en-GB" sz="3200" b="1" dirty="0" err="1">
                <a:solidFill>
                  <a:srgbClr val="C00000"/>
                </a:solidFill>
              </a:rPr>
              <a:t>Boschetti</a:t>
            </a:r>
            <a:r>
              <a:rPr lang="en-GB" sz="3200" b="1" dirty="0">
                <a:solidFill>
                  <a:srgbClr val="C00000"/>
                </a:solidFill>
              </a:rPr>
              <a:t>, Andrew Edwards &amp; </a:t>
            </a:r>
            <a:r>
              <a:rPr lang="en-GB" sz="3200" b="1" dirty="0" smtClean="0">
                <a:solidFill>
                  <a:srgbClr val="C00000"/>
                </a:solidFill>
              </a:rPr>
              <a:t>Gareth Roberts 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74060"/>
            <a:ext cx="257798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sz="1800" b="1" dirty="0" smtClean="0">
                <a:solidFill>
                  <a:schemeClr val="tx1"/>
                </a:solidFill>
              </a:rPr>
              <a:t>15</a:t>
            </a:r>
            <a:r>
              <a:rPr lang="en-GB" sz="1800" b="1" baseline="30000" dirty="0" smtClean="0">
                <a:solidFill>
                  <a:schemeClr val="tx1"/>
                </a:solidFill>
              </a:rPr>
              <a:t>th</a:t>
            </a:r>
            <a:r>
              <a:rPr lang="en-GB" sz="1800" b="1" dirty="0" smtClean="0">
                <a:solidFill>
                  <a:schemeClr val="tx1"/>
                </a:solidFill>
              </a:rPr>
              <a:t> May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74060"/>
            <a:ext cx="5257800" cy="365125"/>
          </a:xfrm>
        </p:spPr>
        <p:txBody>
          <a:bodyPr/>
          <a:lstStyle/>
          <a:p>
            <a:r>
              <a:rPr lang="en-GB" sz="2800" b="1" dirty="0">
                <a:solidFill>
                  <a:schemeClr val="tx1"/>
                </a:solidFill>
              </a:rPr>
              <a:t>CEOS LPV meeting : </a:t>
            </a:r>
            <a:r>
              <a:rPr lang="en-GB" sz="2800" b="1" dirty="0" smtClean="0">
                <a:solidFill>
                  <a:schemeClr val="tx1"/>
                </a:solidFill>
              </a:rPr>
              <a:t>Milan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8740" y="2388781"/>
            <a:ext cx="5958960" cy="446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332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0" y="76200"/>
            <a:ext cx="120523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b="1" dirty="0">
                <a:latin typeface="Georgia" panose="02040502050405020303" pitchFamily="18" charset="0"/>
              </a:rPr>
              <a:t>CEOS LPV Fire Disturbance </a:t>
            </a:r>
            <a:r>
              <a:rPr lang="en-GB" altLang="en-US" sz="3600" b="1" dirty="0" smtClean="0">
                <a:latin typeface="Georgia" panose="02040502050405020303" pitchFamily="18" charset="0"/>
              </a:rPr>
              <a:t>: Active Fire\FRP Validation</a:t>
            </a:r>
            <a:endParaRPr lang="en-GB" altLang="en-US" sz="3600" b="1" dirty="0"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" y="1028700"/>
            <a:ext cx="11938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 smtClean="0"/>
              <a:t>FIDEX (ESA validation campaign; Kings College London)</a:t>
            </a:r>
            <a:endParaRPr lang="en-GB" sz="28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800" dirty="0" smtClean="0"/>
              <a:t>validate FRP from Sentinel-3 mission using helicopter</a:t>
            </a:r>
          </a:p>
          <a:p>
            <a:pPr lvl="1"/>
            <a:r>
              <a:rPr lang="en-GB" sz="2800" dirty="0"/>
              <a:t>m</a:t>
            </a:r>
            <a:r>
              <a:rPr lang="en-GB" sz="2800" dirty="0" smtClean="0"/>
              <a:t>easurements 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GB" sz="2800" dirty="0" smtClean="0"/>
              <a:t>South Africa (2017,2018,2019)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GB" sz="2800" dirty="0" smtClean="0"/>
              <a:t>Canada (2018)</a:t>
            </a:r>
          </a:p>
          <a:p>
            <a:pPr lvl="1"/>
            <a:endParaRPr lang="en-GB" sz="2800" dirty="0"/>
          </a:p>
          <a:p>
            <a:pPr lvl="1"/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812" y="1254468"/>
            <a:ext cx="2978388" cy="1739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4664" t="19462" r="33832" b="21739"/>
          <a:stretch/>
        </p:blipFill>
        <p:spPr>
          <a:xfrm>
            <a:off x="7453096" y="3324633"/>
            <a:ext cx="2389404" cy="27811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4613" t="16977" r="34398" b="19669"/>
          <a:stretch/>
        </p:blipFill>
        <p:spPr>
          <a:xfrm>
            <a:off x="9842500" y="3334436"/>
            <a:ext cx="2209800" cy="27713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55800" y="6105743"/>
            <a:ext cx="2183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>
                <a:solidFill>
                  <a:srgbClr val="000000"/>
                </a:solidFill>
              </a:rPr>
              <a:t>RGB : 0.65µm, 0.55µm, 0.49µm</a:t>
            </a:r>
            <a:endParaRPr lang="en-GB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10007078" y="6121132"/>
            <a:ext cx="20269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>
                <a:solidFill>
                  <a:srgbClr val="000000"/>
                </a:solidFill>
              </a:rPr>
              <a:t>RGB : 2.1µm, 1.6µm, 0.86µm</a:t>
            </a:r>
            <a:endParaRPr lang="en-GB" sz="1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76" y="3416300"/>
            <a:ext cx="2739642" cy="3200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812089" y="4768849"/>
            <a:ext cx="2409825" cy="4953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6369" y="3244611"/>
            <a:ext cx="59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FRP 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-28069" y="3506261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&gt;7250W</a:t>
            </a:r>
            <a:endParaRPr lang="en-GB" b="1" dirty="0"/>
          </a:p>
        </p:txBody>
      </p:sp>
      <p:sp>
        <p:nvSpPr>
          <p:cNvPr id="16" name="Rectangle 15"/>
          <p:cNvSpPr/>
          <p:nvPr/>
        </p:nvSpPr>
        <p:spPr>
          <a:xfrm>
            <a:off x="0" y="6166216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2800W</a:t>
            </a:r>
            <a:endParaRPr lang="en-GB" b="1" dirty="0"/>
          </a:p>
        </p:txBody>
      </p:sp>
      <p:sp>
        <p:nvSpPr>
          <p:cNvPr id="17" name="Rectangle 16"/>
          <p:cNvSpPr/>
          <p:nvPr/>
        </p:nvSpPr>
        <p:spPr>
          <a:xfrm>
            <a:off x="77757" y="6462096"/>
            <a:ext cx="1981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Total FRP = 33 MW</a:t>
            </a:r>
            <a:endParaRPr lang="en-GB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3146" y="3290997"/>
            <a:ext cx="3199104" cy="24288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0086" y="5753853"/>
            <a:ext cx="1024864" cy="1051143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089688" y="6187902"/>
            <a:ext cx="191799" cy="2102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724950" y="5767714"/>
            <a:ext cx="22990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FRP = 20MW</a:t>
            </a:r>
          </a:p>
          <a:p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 corrected for </a:t>
            </a:r>
            <a:r>
              <a:rPr lang="en-GB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vzen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atm. effects)</a:t>
            </a:r>
          </a:p>
        </p:txBody>
      </p:sp>
    </p:spTree>
    <p:extLst>
      <p:ext uri="{BB962C8B-B14F-4D97-AF65-F5344CB8AC3E}">
        <p14:creationId xmlns:p14="http://schemas.microsoft.com/office/powerpoint/2010/main" xmlns="" val="11079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261" y="733246"/>
            <a:ext cx="1169805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800" dirty="0"/>
              <a:t>Finalize the burned area protocol: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800" dirty="0"/>
              <a:t>Literature now mature to address sampling protocols </a:t>
            </a:r>
            <a:r>
              <a:rPr lang="en-GB" sz="2800" dirty="0" smtClean="0"/>
              <a:t>&amp; accuracy </a:t>
            </a:r>
            <a:r>
              <a:rPr lang="en-GB" sz="2800" dirty="0"/>
              <a:t>metrics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800" dirty="0" smtClean="0"/>
              <a:t>Relationship to </a:t>
            </a:r>
            <a:r>
              <a:rPr lang="en-GB" sz="2800" dirty="0"/>
              <a:t>other </a:t>
            </a:r>
            <a:r>
              <a:rPr lang="en-GB" sz="2800" dirty="0" smtClean="0"/>
              <a:t>parameters (e.g</a:t>
            </a:r>
            <a:r>
              <a:rPr lang="en-GB" sz="2800" dirty="0"/>
              <a:t>. </a:t>
            </a:r>
            <a:r>
              <a:rPr lang="en-GB" sz="2800" dirty="0" smtClean="0"/>
              <a:t>land </a:t>
            </a:r>
            <a:r>
              <a:rPr lang="en-GB" sz="2800" dirty="0"/>
              <a:t>cover change, </a:t>
            </a:r>
            <a:r>
              <a:rPr lang="en-GB" sz="2800" dirty="0" smtClean="0"/>
              <a:t>albedo</a:t>
            </a:r>
            <a:r>
              <a:rPr lang="en-GB" sz="2800" dirty="0"/>
              <a:t>) to ensure </a:t>
            </a:r>
            <a:r>
              <a:rPr lang="en-GB" sz="2800" dirty="0" smtClean="0"/>
              <a:t>consistency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GB" sz="2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800" dirty="0" smtClean="0"/>
              <a:t>Develop </a:t>
            </a:r>
            <a:r>
              <a:rPr lang="en-GB" sz="2800" dirty="0"/>
              <a:t>validation protocol of </a:t>
            </a:r>
            <a:r>
              <a:rPr lang="en-GB" sz="2800" dirty="0" smtClean="0"/>
              <a:t>AF \ FRP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800" dirty="0" smtClean="0"/>
              <a:t>Aim to develop a draft in the next 1-2 years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800" dirty="0" smtClean="0"/>
              <a:t>Introduce </a:t>
            </a:r>
            <a:r>
              <a:rPr lang="en-GB" sz="2800" dirty="0"/>
              <a:t>SI traceable units for </a:t>
            </a:r>
            <a:r>
              <a:rPr lang="en-GB" sz="2800" dirty="0" smtClean="0"/>
              <a:t>AF and </a:t>
            </a:r>
            <a:r>
              <a:rPr lang="en-GB" sz="2800" dirty="0"/>
              <a:t>FRP products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800" dirty="0"/>
              <a:t>Define a protocol for </a:t>
            </a:r>
            <a:r>
              <a:rPr lang="en-GB" sz="2800" dirty="0" smtClean="0"/>
              <a:t>AF\FRP product </a:t>
            </a:r>
            <a:r>
              <a:rPr lang="en-GB" sz="2800" dirty="0" err="1" smtClean="0"/>
              <a:t>intercomparison</a:t>
            </a:r>
            <a:endParaRPr lang="en-GB" sz="2800" dirty="0" smtClean="0"/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GB" sz="2800" dirty="0" smtClean="0"/>
              <a:t>geostationary obs. frequency offers greater opportunity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GB" sz="2800" dirty="0"/>
              <a:t>n</a:t>
            </a:r>
            <a:r>
              <a:rPr lang="en-GB" sz="2800" dirty="0" smtClean="0"/>
              <a:t>eed some understanding of uncertainty of comparison product</a:t>
            </a:r>
            <a:endParaRPr lang="en-GB" sz="2800" dirty="0"/>
          </a:p>
          <a:p>
            <a:pPr marL="971550" lvl="1" indent="-514350">
              <a:buFont typeface="Wingdings" panose="05000000000000000000" pitchFamily="2" charset="2"/>
              <a:buChar char="§"/>
            </a:pPr>
            <a:r>
              <a:rPr lang="en-GB" sz="2800" dirty="0" smtClean="0"/>
              <a:t>Coordinated </a:t>
            </a:r>
            <a:r>
              <a:rPr lang="en-GB" sz="2800" dirty="0"/>
              <a:t>field </a:t>
            </a:r>
            <a:r>
              <a:rPr lang="en-GB" sz="2800" dirty="0" smtClean="0"/>
              <a:t>campaigns ideal for FRP validation </a:t>
            </a:r>
            <a:endParaRPr lang="en-GB" sz="2800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GB" sz="2800" dirty="0"/>
              <a:t>r</a:t>
            </a:r>
            <a:r>
              <a:rPr lang="en-GB" sz="2800" dirty="0" smtClean="0"/>
              <a:t>eliable </a:t>
            </a:r>
            <a:r>
              <a:rPr lang="en-GB" sz="2800" dirty="0"/>
              <a:t>but limited </a:t>
            </a:r>
            <a:r>
              <a:rPr lang="en-GB" sz="2800" dirty="0" smtClean="0"/>
              <a:t>spatially\temporally, </a:t>
            </a:r>
            <a:r>
              <a:rPr lang="en-GB" sz="2800" dirty="0"/>
              <a:t>logistically </a:t>
            </a:r>
            <a:r>
              <a:rPr lang="en-GB" sz="2800" dirty="0" smtClean="0"/>
              <a:t>difficult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800" dirty="0" smtClean="0"/>
              <a:t>Generate synthetic dataset to assess fire detection algorithms…..</a:t>
            </a:r>
            <a:endParaRPr lang="en-GB" sz="2800" dirty="0"/>
          </a:p>
          <a:p>
            <a:pPr marL="1371600" lvl="2" indent="-457200">
              <a:buFont typeface="Wingdings" panose="05000000000000000000" pitchFamily="2" charset="2"/>
              <a:buChar char="§"/>
            </a:pPr>
            <a:endParaRPr lang="en-GB" sz="2800" dirty="0"/>
          </a:p>
        </p:txBody>
      </p:sp>
      <p:sp>
        <p:nvSpPr>
          <p:cNvPr id="53" name="Title 4"/>
          <p:cNvSpPr txBox="1">
            <a:spLocks/>
          </p:cNvSpPr>
          <p:nvPr/>
        </p:nvSpPr>
        <p:spPr>
          <a:xfrm>
            <a:off x="711200" y="-88900"/>
            <a:ext cx="106045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b="1" dirty="0">
                <a:latin typeface="Georgia" panose="02040502050405020303" pitchFamily="18" charset="0"/>
              </a:rPr>
              <a:t>CEOS LPV Fire Disturbance: Future </a:t>
            </a:r>
            <a:r>
              <a:rPr lang="en-GB" altLang="en-US" sz="3600" b="1" dirty="0" smtClean="0">
                <a:latin typeface="Georgia" panose="02040502050405020303" pitchFamily="18" charset="0"/>
              </a:rPr>
              <a:t>Plans</a:t>
            </a:r>
            <a:endParaRPr lang="en-GB" altLang="en-US" sz="3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70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9" y="401698"/>
            <a:ext cx="11630025" cy="574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570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1829" y="910477"/>
            <a:ext cx="8417930" cy="484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2881" y="585511"/>
            <a:ext cx="11256137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GB" sz="2400" dirty="0"/>
              <a:t>Current ECV </a:t>
            </a:r>
            <a:r>
              <a:rPr lang="en-GB" sz="2400" dirty="0" smtClean="0"/>
              <a:t>fire product </a:t>
            </a:r>
            <a:r>
              <a:rPr lang="en-GB" sz="2400" dirty="0"/>
              <a:t>requirements (GCOS-200)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GB" sz="28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GB" sz="28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GB" sz="28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GB" sz="28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GB" sz="28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GB" sz="28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GB" sz="28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GB" sz="28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GB" sz="2800" dirty="0"/>
          </a:p>
          <a:p>
            <a:pPr lvl="1"/>
            <a:endParaRPr lang="en-GB" sz="2800" dirty="0" smtClean="0"/>
          </a:p>
          <a:p>
            <a:pPr lvl="1"/>
            <a:endParaRPr lang="en-GB" sz="28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GB" sz="2400" dirty="0"/>
              <a:t>Beyond ECVs: fire products have multiple user communities that need validation information (e.g. </a:t>
            </a:r>
            <a:r>
              <a:rPr lang="en-GB" sz="2400" dirty="0" smtClean="0"/>
              <a:t>fire management agencies, GEO </a:t>
            </a:r>
            <a:r>
              <a:rPr lang="en-GB" sz="2400" dirty="0"/>
              <a:t>GWIS, UN REDD</a:t>
            </a:r>
            <a:r>
              <a:rPr lang="en-GB" sz="2400" dirty="0" smtClean="0"/>
              <a:t>+, emissions and AQ community)</a:t>
            </a:r>
            <a:endParaRPr lang="en-GB" sz="2800" dirty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139700" y="-152400"/>
            <a:ext cx="11709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b="1" dirty="0">
                <a:latin typeface="Georgia" panose="02040502050405020303" pitchFamily="18" charset="0"/>
              </a:rPr>
              <a:t>CEOS LPV Fire Disturbance: Current Status</a:t>
            </a:r>
          </a:p>
        </p:txBody>
      </p:sp>
    </p:spTree>
    <p:extLst>
      <p:ext uri="{BB962C8B-B14F-4D97-AF65-F5344CB8AC3E}">
        <p14:creationId xmlns:p14="http://schemas.microsoft.com/office/powerpoint/2010/main" xmlns="" val="151440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 txBox="1">
            <a:spLocks/>
          </p:cNvSpPr>
          <p:nvPr/>
        </p:nvSpPr>
        <p:spPr>
          <a:xfrm>
            <a:off x="0" y="12700"/>
            <a:ext cx="120523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b="1" dirty="0">
                <a:latin typeface="Georgia" panose="02040502050405020303" pitchFamily="18" charset="0"/>
              </a:rPr>
              <a:t>CEOS LPV Fire Disturbance </a:t>
            </a:r>
            <a:r>
              <a:rPr lang="en-GB" altLang="en-US" sz="3600" b="1" dirty="0" smtClean="0">
                <a:latin typeface="Georgia" panose="02040502050405020303" pitchFamily="18" charset="0"/>
              </a:rPr>
              <a:t>: Papers &amp; Products</a:t>
            </a:r>
            <a:endParaRPr lang="en-GB" altLang="en-US" sz="3600" b="1" dirty="0">
              <a:latin typeface="Georgia" panose="020405020504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14400"/>
            <a:ext cx="1003173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Publications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/>
              <a:t>RSE 25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Anniversary  Issue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Burned area &amp; Active Fire review papers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‘Remote Sensing’ Fire special issue (2019-2020) </a:t>
            </a:r>
          </a:p>
          <a:p>
            <a:pPr lvl="1"/>
            <a:r>
              <a:rPr lang="en-GB" sz="2400" dirty="0" smtClean="0"/>
              <a:t>which includes product development validation</a:t>
            </a:r>
          </a:p>
          <a:p>
            <a:pPr lvl="1"/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/>
              <a:t>Active fire validation : 4 papers (2019)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/>
              <a:t>Burned area validation : 7 papers (2019)</a:t>
            </a:r>
          </a:p>
          <a:p>
            <a:endParaRPr lang="en-GB" sz="2400" dirty="0"/>
          </a:p>
          <a:p>
            <a:r>
              <a:rPr lang="en-GB" sz="2400" b="1" dirty="0" smtClean="0"/>
              <a:t>New Burned Area Products</a:t>
            </a: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/>
              <a:t>Fire CCI 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FireCCILT10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AVHRR LTDR (1982-2017). Monthly. 0.25° </a:t>
            </a:r>
          </a:p>
          <a:p>
            <a:r>
              <a:rPr lang="en-GB" sz="2400" dirty="0" smtClean="0"/>
              <a:t>	spatial resolution.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FireCCISFD11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GB" sz="2400" dirty="0" smtClean="0">
                <a:effectLst/>
              </a:rPr>
              <a:t>Sentinel-2. 2016. Annual. 20m spatial resolution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248" y="3818541"/>
            <a:ext cx="3321152" cy="2989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904" y="760978"/>
            <a:ext cx="3410051" cy="30434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744200" y="6213077"/>
            <a:ext cx="149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Roteta</a:t>
            </a:r>
            <a:r>
              <a:rPr lang="en-GB" sz="140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 al., 2019. RSE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xmlns="" val="417802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0" y="38100"/>
            <a:ext cx="120523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b="1" dirty="0">
                <a:latin typeface="Georgia" panose="02040502050405020303" pitchFamily="18" charset="0"/>
              </a:rPr>
              <a:t>CEOS LPV Fire </a:t>
            </a:r>
            <a:r>
              <a:rPr lang="en-GB" altLang="en-US" sz="3600" b="1" dirty="0" smtClean="0">
                <a:latin typeface="Georgia" panose="02040502050405020303" pitchFamily="18" charset="0"/>
              </a:rPr>
              <a:t>: Burned Area Current </a:t>
            </a:r>
            <a:r>
              <a:rPr lang="en-GB" altLang="en-US" sz="3600" b="1" dirty="0">
                <a:latin typeface="Georgia" panose="02040502050405020303" pitchFamily="18" charset="0"/>
              </a:rPr>
              <a:t>Status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902675"/>
            <a:ext cx="1193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/>
              <a:t>Burned Area has well established validation protocol for reference data generation</a:t>
            </a:r>
            <a:r>
              <a:rPr lang="en-GB" sz="2800" dirty="0" smtClean="0"/>
              <a:t>. </a:t>
            </a:r>
            <a:r>
              <a:rPr lang="en-GB" sz="2000" dirty="0" smtClean="0"/>
              <a:t>(</a:t>
            </a:r>
            <a:r>
              <a:rPr lang="en-GB" sz="2000" dirty="0" err="1" smtClean="0"/>
              <a:t>Boschetti</a:t>
            </a:r>
            <a:r>
              <a:rPr lang="en-GB" sz="2000" dirty="0"/>
              <a:t> </a:t>
            </a:r>
            <a:r>
              <a:rPr lang="en-GB" sz="2000" dirty="0" smtClean="0"/>
              <a:t>et al., 2009)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800" dirty="0"/>
              <a:t>Three aspects </a:t>
            </a:r>
            <a:r>
              <a:rPr lang="en-GB" sz="2800" dirty="0" smtClean="0"/>
              <a:t>emphasized :</a:t>
            </a:r>
            <a:endParaRPr lang="en-GB" sz="2800" dirty="0"/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GB" sz="2800" dirty="0" smtClean="0"/>
              <a:t>Temporal </a:t>
            </a:r>
            <a:r>
              <a:rPr lang="en-GB" sz="2800" dirty="0"/>
              <a:t>criteria for the selection of reference data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GB" sz="2800" dirty="0" smtClean="0"/>
              <a:t>Thematic </a:t>
            </a:r>
            <a:r>
              <a:rPr lang="en-GB" sz="2800" dirty="0"/>
              <a:t>content of the reference data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GB" sz="2800" dirty="0" smtClean="0"/>
              <a:t>Format </a:t>
            </a:r>
            <a:r>
              <a:rPr lang="en-GB" sz="2800" dirty="0"/>
              <a:t>of the reference data for long term </a:t>
            </a:r>
            <a:r>
              <a:rPr lang="en-GB" sz="2800" dirty="0" smtClean="0"/>
              <a:t>archival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/>
              <a:t>Level  2 – Level 3 </a:t>
            </a:r>
            <a:r>
              <a:rPr lang="en-GB" sz="2800" dirty="0" smtClean="0"/>
              <a:t>validation ongoing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192713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0" y="-25400"/>
            <a:ext cx="120523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b="1" dirty="0">
                <a:latin typeface="Georgia" panose="02040502050405020303" pitchFamily="18" charset="0"/>
              </a:rPr>
              <a:t>CEOS LPV Fire </a:t>
            </a:r>
            <a:r>
              <a:rPr lang="en-GB" altLang="en-US" sz="3600" b="1" dirty="0" smtClean="0">
                <a:latin typeface="Georgia" panose="02040502050405020303" pitchFamily="18" charset="0"/>
              </a:rPr>
              <a:t>: Active Fire Current </a:t>
            </a:r>
            <a:r>
              <a:rPr lang="en-GB" altLang="en-US" sz="3600" b="1" dirty="0">
                <a:latin typeface="Georgia" panose="02040502050405020303" pitchFamily="18" charset="0"/>
              </a:rPr>
              <a:t>Status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50" y="1035379"/>
            <a:ext cx="827405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 smtClean="0"/>
              <a:t>Active fire is currently at validation Stage 4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800" dirty="0" smtClean="0"/>
              <a:t>the </a:t>
            </a:r>
            <a:r>
              <a:rPr lang="en-GB" sz="2800" dirty="0"/>
              <a:t>product and its associated structure are well quantified </a:t>
            </a:r>
            <a:endParaRPr lang="en-GB" sz="2800" dirty="0" smtClean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800" dirty="0" smtClean="0"/>
              <a:t>spatial </a:t>
            </a:r>
            <a:r>
              <a:rPr lang="en-GB" sz="2800" dirty="0"/>
              <a:t>and temporal consistency of the product </a:t>
            </a:r>
            <a:r>
              <a:rPr lang="en-GB" sz="2800" dirty="0" smtClean="0"/>
              <a:t>has </a:t>
            </a:r>
            <a:r>
              <a:rPr lang="en-GB" sz="2800" dirty="0"/>
              <a:t>been evaluated over globally representative locations and </a:t>
            </a:r>
            <a:r>
              <a:rPr lang="en-GB" sz="2800" dirty="0" smtClean="0"/>
              <a:t>periods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800" dirty="0" smtClean="0"/>
              <a:t>Systematically updated</a:t>
            </a: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 smtClean="0"/>
              <a:t>Largely based on assessment of the MODIS active fire product using spatially and temporally coincident ASTER data (</a:t>
            </a:r>
            <a:r>
              <a:rPr lang="en-GB" sz="2800" dirty="0" err="1" smtClean="0"/>
              <a:t>Gigio</a:t>
            </a:r>
            <a:r>
              <a:rPr lang="en-GB" sz="2800" dirty="0" smtClean="0"/>
              <a:t> </a:t>
            </a:r>
            <a:r>
              <a:rPr lang="en-GB" sz="2800" i="1" dirty="0" smtClean="0"/>
              <a:t>et al</a:t>
            </a:r>
            <a:r>
              <a:rPr lang="en-GB" sz="2800" dirty="0" smtClean="0"/>
              <a:t>., 2016 and others)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800" dirty="0"/>
              <a:t>m</a:t>
            </a:r>
            <a:r>
              <a:rPr lang="en-GB" sz="2800" dirty="0" smtClean="0"/>
              <a:t>ost comprehensive validation of AF product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GB" sz="2800" dirty="0" smtClean="0"/>
              <a:t>Global comparison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GB" sz="2800" dirty="0" smtClean="0"/>
              <a:t>Seasonal Assessment</a:t>
            </a:r>
            <a:endParaRPr lang="en-GB" sz="2800" dirty="0"/>
          </a:p>
        </p:txBody>
      </p:sp>
      <p:pic>
        <p:nvPicPr>
          <p:cNvPr id="6" name="Picture 2" descr="https://ars.els-cdn.com/content/image/1-s2.0-S0034425716300827-gr7_l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5285" y="4064000"/>
            <a:ext cx="2657015" cy="265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ars.els-cdn.com/content/image/1-s2.0-S0034425716300827-gr8_lr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8999" y="810530"/>
            <a:ext cx="3543301" cy="303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397429" y="5880295"/>
            <a:ext cx="1293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 smtClean="0"/>
              <a:t>Giglio</a:t>
            </a:r>
            <a:r>
              <a:rPr lang="en-GB" sz="1400" dirty="0" smtClean="0"/>
              <a:t> et al., 2016; RSE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273664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14400"/>
            <a:ext cx="117221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800" dirty="0" smtClean="0"/>
              <a:t>Whilst comprehensive ASTER\MODIS validation has limitations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800" dirty="0" smtClean="0"/>
              <a:t>Limited diurnal sampling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GB" sz="2800" dirty="0" smtClean="0"/>
              <a:t>MODIS Terra (morning overpass)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800" dirty="0" smtClean="0"/>
              <a:t>Narrow range of observations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GB" sz="2800" dirty="0" smtClean="0"/>
              <a:t>+/- 9° view zenith</a:t>
            </a:r>
          </a:p>
          <a:p>
            <a:endParaRPr lang="en-GB" sz="2400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0" y="-25400"/>
            <a:ext cx="120523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b="1" dirty="0">
                <a:latin typeface="Georgia" panose="02040502050405020303" pitchFamily="18" charset="0"/>
              </a:rPr>
              <a:t>CEOS LPV Fire </a:t>
            </a:r>
            <a:r>
              <a:rPr lang="en-GB" altLang="en-US" sz="3600" b="1" dirty="0" smtClean="0">
                <a:latin typeface="Georgia" panose="02040502050405020303" pitchFamily="18" charset="0"/>
              </a:rPr>
              <a:t>: Active Fire Current </a:t>
            </a:r>
            <a:r>
              <a:rPr lang="en-GB" altLang="en-US" sz="3600" b="1" dirty="0">
                <a:latin typeface="Georgia" panose="02040502050405020303" pitchFamily="18" charset="0"/>
              </a:rPr>
              <a:t>Status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864" y="3305063"/>
            <a:ext cx="3483136" cy="32504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37" y="3351945"/>
            <a:ext cx="8391525" cy="31527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9420" y="6475113"/>
            <a:ext cx="2735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Zhang et al., 2018, Remote Sensing</a:t>
            </a:r>
            <a:endParaRPr lang="en-GB" sz="1400" dirty="0"/>
          </a:p>
        </p:txBody>
      </p:sp>
      <p:sp>
        <p:nvSpPr>
          <p:cNvPr id="14" name="Rectangle 13"/>
          <p:cNvSpPr/>
          <p:nvPr/>
        </p:nvSpPr>
        <p:spPr>
          <a:xfrm>
            <a:off x="9897690" y="6521279"/>
            <a:ext cx="18244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Freeborn et al., 2011, RSE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2579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0" y="76200"/>
            <a:ext cx="120523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b="1" dirty="0">
                <a:latin typeface="Georgia" panose="02040502050405020303" pitchFamily="18" charset="0"/>
              </a:rPr>
              <a:t>CEOS LPV Fire Disturbance </a:t>
            </a:r>
            <a:r>
              <a:rPr lang="en-GB" altLang="en-US" sz="3600" b="1" dirty="0" smtClean="0">
                <a:latin typeface="Georgia" panose="02040502050405020303" pitchFamily="18" charset="0"/>
              </a:rPr>
              <a:t>: Active Fire\FRP Current </a:t>
            </a:r>
            <a:r>
              <a:rPr lang="en-GB" altLang="en-US" sz="3600" b="1" dirty="0">
                <a:latin typeface="Georgia" panose="02040502050405020303" pitchFamily="18" charset="0"/>
              </a:rPr>
              <a:t>Status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93230"/>
            <a:ext cx="11938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 smtClean="0"/>
              <a:t>Key difficulties in validating active fire products :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GB" sz="2800" dirty="0" smtClean="0"/>
              <a:t>Spatial variability in fire occurrence 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GB" sz="2800" dirty="0" smtClean="0"/>
              <a:t>Large range in fire size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GB" sz="2800" dirty="0" smtClean="0"/>
              <a:t>Small fire omission key unknown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GB" sz="2800" dirty="0" smtClean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GB" sz="2800" dirty="0" err="1" smtClean="0"/>
              <a:t>Fieldsites</a:t>
            </a:r>
            <a:r>
              <a:rPr lang="en-GB" sz="2800" dirty="0" smtClean="0"/>
              <a:t> (super-site) not feasible 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GB" sz="2800" dirty="0" smtClean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GB" sz="2800" dirty="0" smtClean="0"/>
              <a:t>Prescribed burns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GB" sz="2800" dirty="0" smtClean="0"/>
              <a:t>typically small in size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GB" sz="2800" dirty="0" smtClean="0"/>
              <a:t>Useful for FRP validation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GB" sz="2800" dirty="0" smtClean="0"/>
              <a:t>Fire in FOV of instrument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GB" sz="2800" dirty="0" smtClean="0"/>
              <a:t>not always representative of ‘real’ fires 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GB" sz="2800" dirty="0"/>
              <a:t>l</a:t>
            </a:r>
            <a:r>
              <a:rPr lang="en-GB" sz="2800" dirty="0" smtClean="0"/>
              <a:t>imited in number &amp; spatial coverage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endParaRPr lang="en-GB" sz="2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075" y="2309215"/>
            <a:ext cx="4792925" cy="36927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214938" y="2104953"/>
            <a:ext cx="1837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Liu et al., 2019. ERC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108730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88" t="3451" r="3283" b="3620"/>
          <a:stretch/>
        </p:blipFill>
        <p:spPr>
          <a:xfrm>
            <a:off x="7073900" y="1359765"/>
            <a:ext cx="5118100" cy="5118100"/>
          </a:xfrm>
          <a:prstGeom prst="rect">
            <a:avLst/>
          </a:prstGeom>
        </p:spPr>
      </p:pic>
      <p:sp>
        <p:nvSpPr>
          <p:cNvPr id="2" name="Title 4"/>
          <p:cNvSpPr txBox="1">
            <a:spLocks/>
          </p:cNvSpPr>
          <p:nvPr/>
        </p:nvSpPr>
        <p:spPr>
          <a:xfrm>
            <a:off x="0" y="76200"/>
            <a:ext cx="120523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b="1" dirty="0">
                <a:latin typeface="Georgia" panose="02040502050405020303" pitchFamily="18" charset="0"/>
              </a:rPr>
              <a:t>CEOS LPV Fire Disturbance </a:t>
            </a:r>
            <a:r>
              <a:rPr lang="en-GB" altLang="en-US" sz="3600" b="1" dirty="0" smtClean="0">
                <a:latin typeface="Georgia" panose="02040502050405020303" pitchFamily="18" charset="0"/>
              </a:rPr>
              <a:t>: Active Fire\FRP Current </a:t>
            </a:r>
            <a:r>
              <a:rPr lang="en-GB" altLang="en-US" sz="3600" b="1" dirty="0">
                <a:latin typeface="Georgia" panose="02040502050405020303" pitchFamily="18" charset="0"/>
              </a:rPr>
              <a:t>Status</a:t>
            </a:r>
          </a:p>
        </p:txBody>
      </p:sp>
      <p:sp>
        <p:nvSpPr>
          <p:cNvPr id="5" name="Rectangle 4"/>
          <p:cNvSpPr/>
          <p:nvPr/>
        </p:nvSpPr>
        <p:spPr>
          <a:xfrm>
            <a:off x="18513" y="1293431"/>
            <a:ext cx="11938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 smtClean="0"/>
              <a:t>Key difficulties in validating active fire </a:t>
            </a:r>
          </a:p>
          <a:p>
            <a:r>
              <a:rPr lang="en-GB" sz="2800" dirty="0" smtClean="0"/>
              <a:t>products :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GB" sz="2800" dirty="0" smtClean="0"/>
              <a:t>Temporal </a:t>
            </a:r>
            <a:r>
              <a:rPr lang="en-GB" sz="2800" dirty="0"/>
              <a:t>v</a:t>
            </a:r>
            <a:r>
              <a:rPr lang="en-GB" sz="2800" dirty="0" smtClean="0"/>
              <a:t>ariability  </a:t>
            </a:r>
            <a:endParaRPr lang="en-GB" sz="2800" dirty="0"/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GB" sz="2800" dirty="0" smtClean="0"/>
              <a:t>Fires vary on short time scales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GB" sz="2800" dirty="0" smtClean="0"/>
              <a:t>Require near coincident data for </a:t>
            </a:r>
          </a:p>
          <a:p>
            <a:pPr lvl="3"/>
            <a:r>
              <a:rPr lang="en-GB" sz="2800" dirty="0" smtClean="0"/>
              <a:t>validation &amp; </a:t>
            </a:r>
            <a:r>
              <a:rPr lang="en-GB" sz="2800" dirty="0" err="1" smtClean="0"/>
              <a:t>intercomparison</a:t>
            </a:r>
            <a:endParaRPr lang="en-GB" sz="2800" dirty="0" smtClean="0"/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GB" sz="2800" dirty="0" smtClean="0"/>
              <a:t>Diurnal fire cycle has strong spatial </a:t>
            </a:r>
          </a:p>
          <a:p>
            <a:pPr lvl="2"/>
            <a:r>
              <a:rPr lang="en-GB" sz="2800" dirty="0" smtClean="0"/>
              <a:t>variability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GB" sz="2800" dirty="0" smtClean="0"/>
              <a:t>Hampers </a:t>
            </a:r>
            <a:r>
              <a:rPr lang="en-GB" sz="2800" dirty="0" err="1" smtClean="0"/>
              <a:t>intercomparison</a:t>
            </a:r>
            <a:r>
              <a:rPr lang="en-GB" sz="2800" dirty="0" smtClean="0"/>
              <a:t> between </a:t>
            </a:r>
          </a:p>
          <a:p>
            <a:pPr lvl="3"/>
            <a:r>
              <a:rPr lang="en-GB" sz="2800" dirty="0" smtClean="0"/>
              <a:t>sensors 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77546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7645</TotalTime>
  <Words>568</Words>
  <Application>Microsoft Office PowerPoint</Application>
  <PresentationFormat>Personalizado</PresentationFormat>
  <Paragraphs>118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Office Theme</vt:lpstr>
      <vt:lpstr>CEOS LPV   ‘Fire Disturbance’  (Burned Area &amp; Active Fire/FRP)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CEOS LPV : ‘Fire Disturbance’</dc:title>
  <dc:creator>Gareth</dc:creator>
  <cp:lastModifiedBy>Fernando</cp:lastModifiedBy>
  <cp:revision>80</cp:revision>
  <dcterms:created xsi:type="dcterms:W3CDTF">2019-04-25T05:41:26Z</dcterms:created>
  <dcterms:modified xsi:type="dcterms:W3CDTF">2019-05-15T15:55:41Z</dcterms:modified>
</cp:coreProperties>
</file>