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09" r:id="rId1"/>
  </p:sldMasterIdLst>
  <p:notesMasterIdLst>
    <p:notesMasterId r:id="rId21"/>
  </p:notesMasterIdLst>
  <p:sldIdLst>
    <p:sldId id="564" r:id="rId2"/>
    <p:sldId id="566" r:id="rId3"/>
    <p:sldId id="569" r:id="rId4"/>
    <p:sldId id="568" r:id="rId5"/>
    <p:sldId id="567" r:id="rId6"/>
    <p:sldId id="565" r:id="rId7"/>
    <p:sldId id="573" r:id="rId8"/>
    <p:sldId id="584" r:id="rId9"/>
    <p:sldId id="571" r:id="rId10"/>
    <p:sldId id="572" r:id="rId11"/>
    <p:sldId id="575" r:id="rId12"/>
    <p:sldId id="557" r:id="rId13"/>
    <p:sldId id="576" r:id="rId14"/>
    <p:sldId id="577" r:id="rId15"/>
    <p:sldId id="578" r:id="rId16"/>
    <p:sldId id="579" r:id="rId17"/>
    <p:sldId id="580" r:id="rId18"/>
    <p:sldId id="581" r:id="rId19"/>
    <p:sldId id="583" r:id="rId20"/>
  </p:sldIdLst>
  <p:sldSz cx="9144000" cy="6858000" type="screen4x3"/>
  <p:notesSz cx="6797675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E9C7CD"/>
    <a:srgbClr val="736741"/>
    <a:srgbClr val="FFFF00"/>
    <a:srgbClr val="9E8E5C"/>
    <a:srgbClr val="006666"/>
    <a:srgbClr val="66FFFF"/>
    <a:srgbClr val="66CCFF"/>
    <a:srgbClr val="99FF33"/>
    <a:srgbClr val="15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93" autoAdjust="0"/>
    <p:restoredTop sz="95473" autoAdjust="0"/>
  </p:normalViewPr>
  <p:slideViewPr>
    <p:cSldViewPr>
      <p:cViewPr varScale="1">
        <p:scale>
          <a:sx n="88" d="100"/>
          <a:sy n="88" d="100"/>
        </p:scale>
        <p:origin x="46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83524C8-BAA5-434E-AF2A-DC259F5EDAAE}" type="datetimeFigureOut">
              <a:rPr lang="en-US"/>
              <a:pPr>
                <a:defRPr/>
              </a:pPr>
              <a:t>5/15/2019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54" tIns="47627" rIns="95254" bIns="4762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5254" tIns="47627" rIns="95254" bIns="4762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4333D25-6C5D-4DDE-B1CF-DD5601AD42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647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333D25-6C5D-4DDE-B1CF-DD5601AD425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07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</a:t>
            </a:r>
            <a:r>
              <a:rPr lang="en-US" baseline="0" dirty="0" smtClean="0"/>
              <a:t> homogeneous sand sites with consistent mineralogy over time. Sand samples collected in field and emissivity measured in lab.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C7782-4F4A-4E27-8941-CAD21CC09E8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31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Sites that fall close to target validation sites (Tahoe, Salton Sea, LA </a:t>
            </a:r>
            <a:r>
              <a:rPr lang="en-US" dirty="0" err="1" smtClean="0"/>
              <a:t>etc</a:t>
            </a:r>
            <a:r>
              <a:rPr lang="en-US" dirty="0" smtClean="0"/>
              <a:t>) have</a:t>
            </a:r>
            <a:r>
              <a:rPr lang="en-US" baseline="0" dirty="0" smtClean="0"/>
              <a:t> more nighttime observations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C7782-4F4A-4E27-8941-CAD21CC09E8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06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Low Bias! Two sensors,</a:t>
            </a:r>
            <a:r>
              <a:rPr lang="en-GB" baseline="0" dirty="0" smtClean="0"/>
              <a:t> two algorithms: this is reassuring.</a:t>
            </a:r>
            <a:endParaRPr lang="en-GB" dirty="0" smtClean="0"/>
          </a:p>
          <a:p>
            <a:r>
              <a:rPr lang="en-GB" dirty="0" err="1" smtClean="0"/>
              <a:t>Agregated</a:t>
            </a:r>
            <a:r>
              <a:rPr lang="en-GB" baseline="0" dirty="0" smtClean="0"/>
              <a:t> and m</a:t>
            </a:r>
            <a:r>
              <a:rPr lang="en-GB" dirty="0" smtClean="0"/>
              <a:t>atched</a:t>
            </a:r>
            <a:r>
              <a:rPr lang="en-GB" baseline="0" dirty="0" smtClean="0"/>
              <a:t> spatially and to 1 min temporal difference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333D25-6C5D-4DDE-B1CF-DD5601AD425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0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8B487-A287-4D86-9EF6-7775E202A1B8}" type="datetimeFigureOut">
              <a:rPr lang="de-CH"/>
              <a:pPr>
                <a:defRPr/>
              </a:pPr>
              <a:t>15.05.2019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DFDEA-974D-43B3-A7EF-9BCA9B523B9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2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533400" y="76200"/>
            <a:ext cx="845820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6" descr="top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09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334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C4608-CC7A-4963-B2C0-F6490060436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4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02DE-6CA3-4EF2-A9BD-3D66FD35C2E0}" type="datetimeFigureOut">
              <a:rPr lang="de-CH"/>
              <a:pPr>
                <a:defRPr/>
              </a:pPr>
              <a:t>15.05.2019</a:t>
            </a:fld>
            <a:endParaRPr lang="de-C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7546E-01E5-48EE-A3A8-E403ACE70DB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6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85900"/>
            <a:ext cx="2133600" cy="365125"/>
          </a:xfrm>
        </p:spPr>
        <p:txBody>
          <a:bodyPr/>
          <a:lstStyle/>
          <a:p>
            <a:fld id="{CB127510-1538-438D-80F1-7F5B0BCA7CCA}" type="datetime1">
              <a:rPr lang="en-US" smtClean="0"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9475" y="6492875"/>
            <a:ext cx="7162800" cy="365125"/>
          </a:xfrm>
        </p:spPr>
        <p:txBody>
          <a:bodyPr/>
          <a:lstStyle/>
          <a:p>
            <a:r>
              <a:rPr lang="en-US" dirty="0" smtClean="0"/>
              <a:t>This document has been reviewed and determined not to contain export controlled technical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71430"/>
            <a:ext cx="2133600" cy="365125"/>
          </a:xfrm>
        </p:spPr>
        <p:txBody>
          <a:bodyPr/>
          <a:lstStyle/>
          <a:p>
            <a:fld id="{BE628DBA-31C3-404E-8BF9-0B95347C336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1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de-CH" altLang="de-DE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de-CH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D3D1971-D0C5-4986-A3CC-A953F221BD3C}" type="datetimeFigureOut">
              <a:rPr lang="de-CH"/>
              <a:pPr>
                <a:defRPr/>
              </a:pPr>
              <a:t>15.05.2019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3870DDC-07FA-404E-9609-E519C7FFC67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32" r:id="rId2"/>
    <p:sldLayoutId id="2147484024" r:id="rId3"/>
    <p:sldLayoutId id="2147484033" r:id="rId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LST validation best practice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764704"/>
            <a:ext cx="4320480" cy="595400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695768" y="1406312"/>
            <a:ext cx="4340728" cy="4963982"/>
            <a:chOff x="4695768" y="1245282"/>
            <a:chExt cx="4340728" cy="4963982"/>
          </a:xfrm>
        </p:grpSpPr>
        <p:grpSp>
          <p:nvGrpSpPr>
            <p:cNvPr id="11" name="Group 10"/>
            <p:cNvGrpSpPr/>
            <p:nvPr/>
          </p:nvGrpSpPr>
          <p:grpSpPr>
            <a:xfrm>
              <a:off x="4695768" y="1772816"/>
              <a:ext cx="4340728" cy="4436448"/>
              <a:chOff x="4619517" y="1581356"/>
              <a:chExt cx="4340728" cy="443644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19517" y="1581356"/>
                <a:ext cx="4340728" cy="2603218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761412" y="4263478"/>
                <a:ext cx="405693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integrated</a:t>
                </a:r>
                <a:r>
                  <a:rPr lang="en-US" dirty="0"/>
                  <a:t>, collaborative </a:t>
                </a:r>
                <a:r>
                  <a:rPr lang="en-US" dirty="0" smtClean="0"/>
                  <a:t>approach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observing &amp; understanding various surface temperatures of Earth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describes progress by domain </a:t>
                </a:r>
                <a:br>
                  <a:rPr lang="en-US" dirty="0" smtClean="0"/>
                </a:br>
                <a:r>
                  <a:rPr lang="en-US" dirty="0" smtClean="0"/>
                  <a:t>(</a:t>
                </a:r>
                <a:r>
                  <a:rPr lang="en-US" dirty="0"/>
                  <a:t>air, land, sea, lakes and ice</a:t>
                </a:r>
                <a:r>
                  <a:rPr lang="en-US" dirty="0" smtClean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In Print with Elsevier June 2019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336129" y="1245282"/>
              <a:ext cx="3060005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‘EarthTemp textbook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06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ESA </a:t>
            </a:r>
            <a:r>
              <a:rPr lang="en-GB" dirty="0" smtClean="0"/>
              <a:t>LST CCI project (KO May 2018)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1304"/>
            <a:ext cx="8229600" cy="5334000"/>
          </a:xfrm>
        </p:spPr>
        <p:txBody>
          <a:bodyPr/>
          <a:lstStyle/>
          <a:p>
            <a:r>
              <a:rPr lang="en-US" sz="2800" dirty="0" smtClean="0"/>
              <a:t>LST across </a:t>
            </a:r>
            <a:r>
              <a:rPr lang="en-US" sz="2800" dirty="0"/>
              <a:t>land surfaces globally over </a:t>
            </a:r>
            <a:r>
              <a:rPr lang="en-US" sz="2800" dirty="0" smtClean="0"/>
              <a:t>25 </a:t>
            </a:r>
            <a:r>
              <a:rPr lang="en-US" sz="2800" dirty="0"/>
              <a:t>years </a:t>
            </a:r>
            <a:r>
              <a:rPr lang="en-US" sz="2800" b="1" dirty="0"/>
              <a:t>and</a:t>
            </a:r>
            <a:r>
              <a:rPr lang="en-US" sz="2800" dirty="0"/>
              <a:t> meet </a:t>
            </a:r>
            <a:r>
              <a:rPr lang="en-US" sz="2800" dirty="0" smtClean="0"/>
              <a:t>GCOS requirements for </a:t>
            </a:r>
            <a:r>
              <a:rPr lang="en-US" sz="2800" dirty="0"/>
              <a:t>climate </a:t>
            </a:r>
            <a:r>
              <a:rPr lang="en-US" sz="2800" dirty="0" smtClean="0"/>
              <a:t>applications, i.e. achieve CDR quality</a:t>
            </a:r>
          </a:p>
          <a:p>
            <a:r>
              <a:rPr lang="en-US" sz="2800" dirty="0" smtClean="0"/>
              <a:t>Aim: accuracy &amp; precision </a:t>
            </a:r>
            <a:r>
              <a:rPr lang="en-US" sz="2800" dirty="0"/>
              <a:t>of </a:t>
            </a:r>
            <a:r>
              <a:rPr lang="en-US" sz="2800" dirty="0" smtClean="0"/>
              <a:t>the </a:t>
            </a:r>
            <a:r>
              <a:rPr lang="en-US" sz="2800" dirty="0"/>
              <a:t>LST ECV </a:t>
            </a:r>
            <a:r>
              <a:rPr lang="en-US" sz="2800" dirty="0" smtClean="0"/>
              <a:t>of &lt; </a:t>
            </a:r>
            <a:r>
              <a:rPr lang="en-US" sz="2800" dirty="0"/>
              <a:t>1 K</a:t>
            </a:r>
          </a:p>
          <a:p>
            <a:r>
              <a:rPr lang="en-US" sz="2800" dirty="0" smtClean="0"/>
              <a:t>First assessment </a:t>
            </a:r>
            <a:r>
              <a:rPr lang="en-US" sz="2800" dirty="0"/>
              <a:t>of </a:t>
            </a:r>
            <a:r>
              <a:rPr lang="en-US" sz="2800" dirty="0" smtClean="0"/>
              <a:t>LST </a:t>
            </a:r>
            <a:r>
              <a:rPr lang="en-US" sz="2800" dirty="0"/>
              <a:t>ECV </a:t>
            </a:r>
            <a:r>
              <a:rPr lang="en-US" sz="2800" dirty="0" smtClean="0"/>
              <a:t>product stability </a:t>
            </a:r>
            <a:endParaRPr lang="en-US" sz="2800" dirty="0"/>
          </a:p>
          <a:p>
            <a:r>
              <a:rPr lang="en-US" sz="2800" dirty="0" smtClean="0"/>
              <a:t>Demonstrate coherent </a:t>
            </a:r>
            <a:r>
              <a:rPr lang="en-US" sz="2800" dirty="0"/>
              <a:t>and open pre-operational End-to-End processing system for </a:t>
            </a:r>
            <a:r>
              <a:rPr lang="en-US" sz="2800" dirty="0" smtClean="0"/>
              <a:t>LST </a:t>
            </a:r>
            <a:r>
              <a:rPr lang="en-US" sz="2800" dirty="0"/>
              <a:t>ECV </a:t>
            </a:r>
            <a:r>
              <a:rPr lang="en-US" sz="2800" dirty="0" smtClean="0"/>
              <a:t>Products</a:t>
            </a:r>
          </a:p>
          <a:p>
            <a:r>
              <a:rPr lang="en-US" sz="2800" b="1" dirty="0"/>
              <a:t>Strong validation component:</a:t>
            </a:r>
            <a:r>
              <a:rPr lang="en-US" sz="2800" dirty="0"/>
              <a:t> globally representative </a:t>
            </a:r>
            <a:r>
              <a:rPr lang="en-US" sz="2800" dirty="0" smtClean="0"/>
              <a:t>&amp; consistent </a:t>
            </a:r>
            <a:r>
              <a:rPr lang="en-US" sz="2800" dirty="0"/>
              <a:t>in-situ </a:t>
            </a:r>
            <a:r>
              <a:rPr lang="en-US" sz="2800" dirty="0" smtClean="0"/>
              <a:t>validation and inter-comparison over </a:t>
            </a:r>
            <a:r>
              <a:rPr lang="en-US" sz="2800" dirty="0"/>
              <a:t>all major land cover </a:t>
            </a:r>
            <a:r>
              <a:rPr lang="en-US" sz="2800" dirty="0" smtClean="0"/>
              <a:t>types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91680" y="5867742"/>
            <a:ext cx="2443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</a:rPr>
              <a:t>cci.esa.int/</a:t>
            </a:r>
            <a:r>
              <a:rPr lang="en-GB" sz="2800" b="1" dirty="0" err="1" smtClean="0">
                <a:solidFill>
                  <a:srgbClr val="0070C0"/>
                </a:solidFill>
              </a:rPr>
              <a:t>lst</a:t>
            </a:r>
            <a:endParaRPr lang="en-GB" sz="28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2799" y="5661352"/>
            <a:ext cx="2749498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ECOSTRESS LST validation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8DBA-31C3-404E-8BF9-0B95347C336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859623"/>
            <a:ext cx="4418620" cy="5803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932040" y="1895341"/>
            <a:ext cx="42484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Three LST Validation Methods: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Temperature-based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Radiance-based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Sensor inter-comparison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E</a:t>
            </a:r>
            <a:r>
              <a:rPr lang="en-US" sz="2000" dirty="0" smtClean="0"/>
              <a:t>xample of all three methods to reach Stage-1 validation for </a:t>
            </a:r>
            <a:r>
              <a:rPr lang="en-US" sz="2000" b="1" dirty="0" smtClean="0"/>
              <a:t>ECOSTRESS</a:t>
            </a:r>
            <a:r>
              <a:rPr lang="en-US" sz="2000" dirty="0" smtClean="0"/>
              <a:t> Level-2 LST&amp;E products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094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331" y="116632"/>
            <a:ext cx="7033171" cy="663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27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Temperature-based LST validation -  Lakes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8DBA-31C3-404E-8BF9-0B95347C336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2" descr="P00041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0"/>
          <a:stretch/>
        </p:blipFill>
        <p:spPr bwMode="auto">
          <a:xfrm>
            <a:off x="611560" y="2060848"/>
            <a:ext cx="4440561" cy="3200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07503" y="1340768"/>
            <a:ext cx="4656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Lake Tahoe operating since 1999, recording measurements every </a:t>
            </a:r>
            <a:r>
              <a:rPr lang="en-US" sz="2000" dirty="0"/>
              <a:t>2min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2348880"/>
            <a:ext cx="3556000" cy="26670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01680" y="1936187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Salton Sea since 2007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70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ECOSTRESS T-based validation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8DBA-31C3-404E-8BF9-0B95347C336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836712"/>
            <a:ext cx="705272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Radiance-based LST validation</a:t>
            </a:r>
            <a:r>
              <a:rPr lang="en-US" dirty="0" smtClean="0"/>
              <a:t>: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9B13-6D39-4E1E-BB1F-81C3A743A65E}" type="slidenum">
              <a:rPr lang="en-US" altLang="en-US"/>
              <a:pPr/>
              <a:t>15</a:t>
            </a:fld>
            <a:endParaRPr lang="en-US" altLang="en-US"/>
          </a:p>
        </p:txBody>
      </p:sp>
      <p:pic>
        <p:nvPicPr>
          <p:cNvPr id="62468" name="Picture 4" descr="GreatSan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20" y="662381"/>
            <a:ext cx="3975100" cy="298132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or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9120" y="671734"/>
            <a:ext cx="3962400" cy="297197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tovepi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20" y="3837112"/>
            <a:ext cx="3962400" cy="29718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57528" y="671734"/>
            <a:ext cx="22298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/>
              <a:t>Coral Pink, Utah</a:t>
            </a:r>
            <a:endParaRPr lang="en-US" altLang="en-US" b="1" dirty="0"/>
          </a:p>
        </p:txBody>
      </p:sp>
      <p:pic>
        <p:nvPicPr>
          <p:cNvPr id="8" name="Picture 11" descr="Collec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9120" y="3837111"/>
            <a:ext cx="3962400" cy="297626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25118" y="662381"/>
            <a:ext cx="17456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/>
              <a:t>Great Sands, CO</a:t>
            </a:r>
            <a:endParaRPr lang="en-US" altLang="en-US" b="1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32808" y="6444044"/>
            <a:ext cx="17456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/>
              <a:t>Stovepipe, CA</a:t>
            </a:r>
            <a:endParaRPr lang="en-US" altLang="en-US" b="1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943374" y="6380629"/>
            <a:ext cx="25622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/>
              <a:t>White Sands, NM</a:t>
            </a:r>
            <a:endParaRPr lang="en-US" altLang="en-US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2267744" y="3471391"/>
            <a:ext cx="508985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Pseudo-invariant sand dune sites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077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85901"/>
            <a:ext cx="1424927" cy="268420"/>
          </a:xfrm>
        </p:spPr>
        <p:txBody>
          <a:bodyPr/>
          <a:lstStyle/>
          <a:p>
            <a:fld id="{CB127510-1538-438D-80F1-7F5B0BCA7CCA}" type="datetime1">
              <a:rPr lang="en-US" smtClean="0"/>
              <a:t>5/15/2019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0272" y="6485901"/>
            <a:ext cx="1424927" cy="268420"/>
          </a:xfrm>
        </p:spPr>
        <p:txBody>
          <a:bodyPr/>
          <a:lstStyle/>
          <a:p>
            <a:fld id="{BE628DBA-31C3-404E-8BF9-0B95347C336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138" y="4588311"/>
            <a:ext cx="2600222" cy="2128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78" y="4571597"/>
            <a:ext cx="2600222" cy="2128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78" y="130863"/>
            <a:ext cx="2600222" cy="2128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78" y="2362200"/>
            <a:ext cx="2600222" cy="2128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189" y="159794"/>
            <a:ext cx="2600222" cy="2128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189" y="2362200"/>
            <a:ext cx="2600222" cy="2128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194" y="2362200"/>
            <a:ext cx="2600222" cy="21286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48299"/>
            <a:ext cx="2600222" cy="21286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953000" y="4800600"/>
            <a:ext cx="609600" cy="457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61467" y="4888468"/>
            <a:ext cx="146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heatwave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42990" y="3837489"/>
            <a:ext cx="609600" cy="457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2973" y="346815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snow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47419" y="5013176"/>
            <a:ext cx="3261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R-based validation over wide temperature range  (260–345 K) to accuracy of 0.9 K in RMSE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777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4063192"/>
            <a:ext cx="3454400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45979" y="857250"/>
            <a:ext cx="670560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91271" y="482600"/>
            <a:ext cx="3860800" cy="2895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8DBA-31C3-404E-8BF9-0B95347C336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189" y="1066800"/>
            <a:ext cx="5645482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1166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White Sands, NM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8DBA-31C3-404E-8BF9-0B95347C336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92" y="152400"/>
            <a:ext cx="7721308" cy="6574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3501008"/>
            <a:ext cx="177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Bias = 0.22 K</a:t>
            </a:r>
          </a:p>
          <a:p>
            <a:r>
              <a:rPr lang="en-US" dirty="0" smtClean="0"/>
              <a:t>RMSE = 1.42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12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&amp; Outlook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980728"/>
            <a:ext cx="8229600" cy="5334000"/>
          </a:xfrm>
        </p:spPr>
        <p:txBody>
          <a:bodyPr/>
          <a:lstStyle/>
          <a:p>
            <a:r>
              <a:rPr lang="en-GB" dirty="0" smtClean="0"/>
              <a:t>CEOS LST validation protocol ready to use</a:t>
            </a:r>
          </a:p>
          <a:p>
            <a:r>
              <a:rPr lang="en-GB" dirty="0" smtClean="0"/>
              <a:t>‘How to’ </a:t>
            </a:r>
            <a:r>
              <a:rPr lang="en-GB" dirty="0"/>
              <a:t>FRM4STS documents</a:t>
            </a:r>
            <a:r>
              <a:rPr lang="en-GB" dirty="0" smtClean="0"/>
              <a:t>: calibration of field radiometers, determination of in-situ </a:t>
            </a:r>
            <a:r>
              <a:rPr lang="en-GB" dirty="0" smtClean="0"/>
              <a:t>LST</a:t>
            </a:r>
          </a:p>
          <a:p>
            <a:r>
              <a:rPr lang="en-GB" dirty="0" err="1" smtClean="0"/>
              <a:t>GlobTemperature</a:t>
            </a:r>
            <a:r>
              <a:rPr lang="en-GB" dirty="0" smtClean="0"/>
              <a:t> (&amp; CCI) Documents</a:t>
            </a:r>
            <a:endParaRPr lang="en-GB" dirty="0" smtClean="0"/>
          </a:p>
          <a:p>
            <a:r>
              <a:rPr lang="en-GB" dirty="0" smtClean="0"/>
              <a:t>First validation results for ECOSTRESS LST product indicate an RMSE of about 1.0 K</a:t>
            </a:r>
          </a:p>
          <a:p>
            <a:r>
              <a:rPr lang="en-GB" b="1" dirty="0" smtClean="0"/>
              <a:t>Future:</a:t>
            </a:r>
            <a:r>
              <a:rPr lang="en-GB" dirty="0" smtClean="0"/>
              <a:t> network operated by partners</a:t>
            </a:r>
          </a:p>
          <a:p>
            <a:pPr lvl="1"/>
            <a:r>
              <a:rPr lang="en-GB" dirty="0" smtClean="0"/>
              <a:t>Standard instrument package</a:t>
            </a:r>
            <a:endParaRPr lang="en-GB" dirty="0"/>
          </a:p>
          <a:p>
            <a:pPr lvl="1"/>
            <a:r>
              <a:rPr lang="en-GB" dirty="0" smtClean="0"/>
              <a:t>Standard data logger &amp; processing software</a:t>
            </a:r>
          </a:p>
          <a:p>
            <a:pPr lvl="1"/>
            <a:r>
              <a:rPr lang="en-GB" dirty="0" smtClean="0"/>
              <a:t>Standard data format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7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   ESA FRM4STS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96255" y="701270"/>
            <a:ext cx="5919961" cy="3591826"/>
            <a:chOff x="1761728" y="685801"/>
            <a:chExt cx="5919961" cy="35918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1728" y="685801"/>
              <a:ext cx="5906616" cy="43894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5073" y="980728"/>
              <a:ext cx="5906616" cy="329689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07"/>
          <a:stretch/>
        </p:blipFill>
        <p:spPr>
          <a:xfrm>
            <a:off x="6372200" y="908720"/>
            <a:ext cx="2623855" cy="2062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3686" y="4321671"/>
            <a:ext cx="4562450" cy="24529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199" y="3295443"/>
            <a:ext cx="2609875" cy="3479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937" y="54149"/>
            <a:ext cx="1776934" cy="6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7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Field inter-comparison experiments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647" y="694836"/>
            <a:ext cx="4386371" cy="20584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4" t="4222" r="1007" b="4670"/>
          <a:stretch/>
        </p:blipFill>
        <p:spPr>
          <a:xfrm>
            <a:off x="3563888" y="5013176"/>
            <a:ext cx="5400600" cy="1728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" t="1249" r="1310" b="4240"/>
          <a:stretch/>
        </p:blipFill>
        <p:spPr>
          <a:xfrm>
            <a:off x="4260115" y="2752465"/>
            <a:ext cx="4679296" cy="2188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307" y="4365104"/>
            <a:ext cx="2916260" cy="239284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8931" y="694835"/>
            <a:ext cx="4033069" cy="3670269"/>
            <a:chOff x="538931" y="694835"/>
            <a:chExt cx="4033069" cy="36702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931" y="694835"/>
              <a:ext cx="4033069" cy="367026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" y="772547"/>
              <a:ext cx="2082552" cy="74151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65029" y="1586070"/>
              <a:ext cx="2494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www.frm4sts.org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15816" y="436510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67647" y="6948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Land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4828821" y="321673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Sea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9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ESA </a:t>
            </a:r>
            <a:r>
              <a:rPr lang="en-US" dirty="0" smtClean="0"/>
              <a:t>FRM4STS documents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764704"/>
            <a:ext cx="8254761" cy="5256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53" y="6150222"/>
            <a:ext cx="8107018" cy="5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FRM4STS related papers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4792" y="1124744"/>
            <a:ext cx="824440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Theocharous</a:t>
            </a:r>
            <a:r>
              <a:rPr lang="en-US" sz="1600" dirty="0" smtClean="0"/>
              <a:t> et al. (2019), The </a:t>
            </a:r>
            <a:r>
              <a:rPr lang="en-US" sz="1600" dirty="0"/>
              <a:t>2016 CEOS Infrared Radiometer Comparison: Part II: Laboratory </a:t>
            </a:r>
            <a:r>
              <a:rPr lang="en-US" sz="1600" dirty="0" smtClean="0"/>
              <a:t>Comparison of </a:t>
            </a:r>
            <a:r>
              <a:rPr lang="en-US" sz="1600" dirty="0"/>
              <a:t>Radiation </a:t>
            </a:r>
            <a:r>
              <a:rPr lang="en-US" sz="1600" dirty="0" smtClean="0"/>
              <a:t>Thermometers</a:t>
            </a:r>
            <a:r>
              <a:rPr lang="en-US" sz="1600" dirty="0"/>
              <a:t>. </a:t>
            </a:r>
            <a:r>
              <a:rPr lang="en-US" sz="1600" i="1" dirty="0" smtClean="0"/>
              <a:t>Journal of Atmospheric and </a:t>
            </a:r>
            <a:r>
              <a:rPr lang="en-US" sz="1600" i="1" dirty="0"/>
              <a:t>Oceanic Technology</a:t>
            </a:r>
            <a:r>
              <a:rPr lang="en-US" sz="1600" dirty="0"/>
              <a:t>, </a:t>
            </a:r>
            <a:r>
              <a:rPr lang="en-US" sz="1600" dirty="0" err="1" smtClean="0"/>
              <a:t>doi</a:t>
            </a:r>
            <a:r>
              <a:rPr lang="en-US" sz="1600" dirty="0" smtClean="0"/>
              <a:t>: 10.1175/JTECH-D-18-0032.1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Water Surface Temperature and Blackbody inter-comparisons: </a:t>
            </a:r>
            <a:r>
              <a:rPr lang="en-US" sz="1600" b="1" dirty="0" smtClean="0"/>
              <a:t>papers in preparation 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err="1" smtClean="0"/>
              <a:t>Coll</a:t>
            </a:r>
            <a:r>
              <a:rPr lang="en-US" sz="1600" dirty="0" smtClean="0"/>
              <a:t> et al. (2019), Laboratory </a:t>
            </a:r>
            <a:r>
              <a:rPr lang="en-US" sz="1600" dirty="0"/>
              <a:t>calibration and field measurement of land surface temperature and emissivity using thermal infrared multiband </a:t>
            </a:r>
            <a:r>
              <a:rPr lang="en-US" sz="1600" dirty="0" smtClean="0"/>
              <a:t>radiometers. </a:t>
            </a:r>
            <a:r>
              <a:rPr lang="en-US" sz="1600" i="1" dirty="0" smtClean="0"/>
              <a:t>Int. Journal </a:t>
            </a:r>
            <a:r>
              <a:rPr lang="en-US" sz="1600" i="1" dirty="0"/>
              <a:t>of Applied Earth Observation and </a:t>
            </a:r>
            <a:r>
              <a:rPr lang="en-US" sz="1600" i="1" dirty="0" err="1"/>
              <a:t>Geoinformation</a:t>
            </a:r>
            <a:r>
              <a:rPr lang="en-US" sz="1600" dirty="0"/>
              <a:t>, </a:t>
            </a:r>
            <a:r>
              <a:rPr lang="en-US" sz="1600" dirty="0" smtClean="0"/>
              <a:t>vol. 78</a:t>
            </a:r>
            <a:r>
              <a:rPr lang="en-US" sz="1600" dirty="0"/>
              <a:t>, </a:t>
            </a:r>
            <a:r>
              <a:rPr lang="en-US" sz="1600" dirty="0" smtClean="0"/>
              <a:t>pp. 227-239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>
                <a:solidFill>
                  <a:prstClr val="black"/>
                </a:solidFill>
              </a:rPr>
              <a:t>Masiello et al. (2018). Physical Retrieval of Land Surface Emissivity Spectra from Hyper-Spectral Infrared Observations and Validation with In Situ Measurements. </a:t>
            </a:r>
            <a:r>
              <a:rPr lang="en-US" sz="1600" i="1" dirty="0">
                <a:solidFill>
                  <a:prstClr val="black"/>
                </a:solidFill>
              </a:rPr>
              <a:t>Remote Sensing</a:t>
            </a:r>
            <a:r>
              <a:rPr lang="en-US" sz="1600" dirty="0">
                <a:solidFill>
                  <a:prstClr val="black"/>
                </a:solidFill>
              </a:rPr>
              <a:t>, vol. 10, </a:t>
            </a:r>
            <a:r>
              <a:rPr lang="en-US" sz="1600" dirty="0" smtClean="0">
                <a:solidFill>
                  <a:prstClr val="black"/>
                </a:solidFill>
              </a:rPr>
              <a:t>976</a:t>
            </a:r>
          </a:p>
          <a:p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Masiello et al. (2019). SEVIRI Hyper-Fast Forward Model with Application to Emissivity Retrieval. </a:t>
            </a:r>
            <a:r>
              <a:rPr lang="en-US" sz="1600" i="1" dirty="0">
                <a:solidFill>
                  <a:prstClr val="black"/>
                </a:solidFill>
              </a:rPr>
              <a:t>Sensors</a:t>
            </a:r>
            <a:r>
              <a:rPr lang="en-US" sz="1600" dirty="0">
                <a:solidFill>
                  <a:prstClr val="black"/>
                </a:solidFill>
              </a:rPr>
              <a:t>, vol. 19, 1532</a:t>
            </a:r>
          </a:p>
          <a:p>
            <a:endParaRPr lang="en-US" sz="1600" dirty="0">
              <a:solidFill>
                <a:prstClr val="black"/>
              </a:solidFill>
            </a:endParaRP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6185893"/>
            <a:ext cx="1575523" cy="56098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11560" y="4070176"/>
            <a:ext cx="8136904" cy="1519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29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Emissivity Retrieval &amp; Validation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91332" y="1124744"/>
            <a:ext cx="2901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IASI vs in-situ emissivity spectra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94365" y="2996952"/>
            <a:ext cx="32981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solidFill>
                  <a:srgbClr val="0070C0"/>
                </a:solidFill>
              </a:rPr>
              <a:t>SEVIRI vs </a:t>
            </a:r>
            <a:r>
              <a:rPr lang="en-US" sz="1400" dirty="0">
                <a:solidFill>
                  <a:srgbClr val="0070C0"/>
                </a:solidFill>
              </a:rPr>
              <a:t>in-situ emissivity </a:t>
            </a:r>
            <a:r>
              <a:rPr lang="en-US" sz="1400" dirty="0" smtClean="0">
                <a:solidFill>
                  <a:srgbClr val="0070C0"/>
                </a:solidFill>
              </a:rPr>
              <a:t>spectra</a:t>
            </a:r>
            <a:endParaRPr lang="en-US" sz="1400" dirty="0">
              <a:solidFill>
                <a:srgbClr val="0070C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84640" y="3356992"/>
            <a:ext cx="4560203" cy="3419652"/>
            <a:chOff x="4584640" y="3356992"/>
            <a:chExt cx="4560203" cy="341965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4640" y="3356992"/>
              <a:ext cx="4560203" cy="341965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164289" y="6093296"/>
              <a:ext cx="194421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400" dirty="0" smtClean="0">
                  <a:solidFill>
                    <a:prstClr val="black"/>
                  </a:solidFill>
                </a:rPr>
                <a:t>Masiello </a:t>
              </a:r>
              <a:r>
                <a:rPr lang="en-US" sz="1400" dirty="0">
                  <a:solidFill>
                    <a:prstClr val="black"/>
                  </a:solidFill>
                </a:rPr>
                <a:t>et al. (</a:t>
              </a:r>
              <a:r>
                <a:rPr lang="en-US" sz="1400" dirty="0" smtClean="0">
                  <a:solidFill>
                    <a:prstClr val="black"/>
                  </a:solidFill>
                </a:rPr>
                <a:t>2019)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7544" y="685800"/>
            <a:ext cx="4587466" cy="2887216"/>
            <a:chOff x="467544" y="685800"/>
            <a:chExt cx="4587466" cy="28872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544" y="685800"/>
              <a:ext cx="4587466" cy="288721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29508" y="2876624"/>
              <a:ext cx="19143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400" dirty="0" smtClean="0">
                  <a:solidFill>
                    <a:prstClr val="black"/>
                  </a:solidFill>
                </a:rPr>
                <a:t>Masiello </a:t>
              </a:r>
              <a:r>
                <a:rPr lang="en-US" sz="1400" dirty="0">
                  <a:solidFill>
                    <a:prstClr val="black"/>
                  </a:solidFill>
                </a:rPr>
                <a:t>et al. (</a:t>
              </a:r>
              <a:r>
                <a:rPr lang="en-US" sz="1400" dirty="0" smtClean="0">
                  <a:solidFill>
                    <a:prstClr val="black"/>
                  </a:solidFill>
                </a:rPr>
                <a:t>2018)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3914830"/>
            <a:ext cx="3816424" cy="25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394" y="1765919"/>
            <a:ext cx="2038694" cy="72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Status: LST Validation Sites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781049"/>
            <a:ext cx="7721292" cy="587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Surface Heterogeneity at DRA</a:t>
            </a:r>
            <a:endParaRPr lang="en-GB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73462"/>
            <a:ext cx="5976663" cy="589589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755576" y="5373216"/>
            <a:ext cx="78498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rgbClr val="0070C0"/>
                </a:solidFill>
              </a:rPr>
              <a:t>Gobtemperature</a:t>
            </a:r>
            <a:r>
              <a:rPr lang="en-GB" sz="2400" dirty="0" smtClean="0">
                <a:solidFill>
                  <a:srgbClr val="0070C0"/>
                </a:solidFill>
              </a:rPr>
              <a:t> Validation and Inter-comparison Report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ESA GlobTemperature (completed)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80728"/>
            <a:ext cx="8229600" cy="4325888"/>
          </a:xfrm>
        </p:spPr>
        <p:txBody>
          <a:bodyPr/>
          <a:lstStyle/>
          <a:p>
            <a:r>
              <a:rPr lang="en-US" sz="2800" dirty="0" smtClean="0"/>
              <a:t>Single </a:t>
            </a:r>
            <a:r>
              <a:rPr lang="en-US" sz="2800" dirty="0"/>
              <a:t>point of access to multi-mission satellite land, lake and ice surface temperature data </a:t>
            </a:r>
            <a:r>
              <a:rPr lang="en-US" sz="2800" dirty="0" smtClean="0"/>
              <a:t>sets</a:t>
            </a:r>
          </a:p>
          <a:p>
            <a:r>
              <a:rPr lang="en-US" sz="2800" dirty="0" smtClean="0"/>
              <a:t>Merged </a:t>
            </a:r>
            <a:r>
              <a:rPr lang="en-US" sz="2800" dirty="0"/>
              <a:t>LST data set from thermal infrared (</a:t>
            </a:r>
            <a:r>
              <a:rPr lang="en-US" sz="2800" dirty="0" smtClean="0"/>
              <a:t>geo, </a:t>
            </a:r>
            <a:r>
              <a:rPr lang="en-US" sz="2800" dirty="0" err="1" smtClean="0"/>
              <a:t>leo</a:t>
            </a:r>
            <a:r>
              <a:rPr lang="en-US" sz="2800" dirty="0" smtClean="0"/>
              <a:t>) </a:t>
            </a:r>
            <a:r>
              <a:rPr lang="en-US" sz="2800" dirty="0"/>
              <a:t>and passive microwave satellite </a:t>
            </a:r>
            <a:r>
              <a:rPr lang="en-US" sz="2800" dirty="0" smtClean="0"/>
              <a:t>data</a:t>
            </a:r>
          </a:p>
          <a:p>
            <a:r>
              <a:rPr lang="en-US" sz="2800" dirty="0"/>
              <a:t>All data </a:t>
            </a:r>
            <a:r>
              <a:rPr lang="en-US" sz="2800" dirty="0" smtClean="0"/>
              <a:t>sets in </a:t>
            </a:r>
            <a:r>
              <a:rPr lang="en-US" sz="2800" b="1" dirty="0" err="1" smtClean="0"/>
              <a:t>harmonised</a:t>
            </a:r>
            <a:r>
              <a:rPr lang="en-US" sz="2800" b="1" dirty="0" smtClean="0"/>
              <a:t> </a:t>
            </a:r>
            <a:r>
              <a:rPr lang="en-US" sz="2800" b="1" dirty="0"/>
              <a:t>format</a:t>
            </a:r>
            <a:r>
              <a:rPr lang="en-US" sz="2800" dirty="0"/>
              <a:t> (</a:t>
            </a:r>
            <a:r>
              <a:rPr lang="en-US" sz="2800" dirty="0" err="1"/>
              <a:t>netCDF</a:t>
            </a:r>
            <a:r>
              <a:rPr lang="en-US" sz="2800" dirty="0"/>
              <a:t>)</a:t>
            </a:r>
          </a:p>
          <a:p>
            <a:r>
              <a:rPr lang="en-US" sz="2800" b="1" dirty="0" smtClean="0"/>
              <a:t>Standardized LST inter-comparison &amp; validation</a:t>
            </a:r>
          </a:p>
          <a:p>
            <a:r>
              <a:rPr lang="en-US" sz="2800" dirty="0"/>
              <a:t>Consistent uncertainty </a:t>
            </a:r>
            <a:r>
              <a:rPr lang="en-US" sz="2800" dirty="0" smtClean="0"/>
              <a:t>budgets and documentation</a:t>
            </a:r>
          </a:p>
          <a:p>
            <a:r>
              <a:rPr lang="en-US" sz="2800" dirty="0"/>
              <a:t>Activity continues under ESA CCI </a:t>
            </a:r>
            <a:r>
              <a:rPr lang="en-US" sz="2800" dirty="0" err="1"/>
              <a:t>programme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40848" y="5492891"/>
            <a:ext cx="4802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</a:rPr>
              <a:t>www.globtemperature.info</a:t>
            </a:r>
            <a:endParaRPr lang="en-GB" sz="28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285" y="5301208"/>
            <a:ext cx="2285131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PV_LST_subgroup">
  <a:themeElements>
    <a:clrScheme name="Custom 9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002060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LPV_LST_subgroup</Template>
  <TotalTime>0</TotalTime>
  <Words>623</Words>
  <Application>Microsoft Office PowerPoint</Application>
  <PresentationFormat>Bildschirmpräsentation (4:3)</PresentationFormat>
  <Paragraphs>111</Paragraphs>
  <Slides>19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2" baseType="lpstr">
      <vt:lpstr>Arial</vt:lpstr>
      <vt:lpstr>Calibri</vt:lpstr>
      <vt:lpstr>LPV_LST_subgroup</vt:lpstr>
      <vt:lpstr>LST validation best practice </vt:lpstr>
      <vt:lpstr>      ESA FRM4STS project</vt:lpstr>
      <vt:lpstr>Field inter-comparison experiments</vt:lpstr>
      <vt:lpstr>ESA FRM4STS documents</vt:lpstr>
      <vt:lpstr>FRM4STS related papers</vt:lpstr>
      <vt:lpstr>Emissivity Retrieval &amp; Validation</vt:lpstr>
      <vt:lpstr>Status: LST Validation Sites</vt:lpstr>
      <vt:lpstr>Surface Heterogeneity at DRA</vt:lpstr>
      <vt:lpstr>ESA GlobTemperature (completed)</vt:lpstr>
      <vt:lpstr>ESA LST CCI project (KO May 2018)</vt:lpstr>
      <vt:lpstr>ECOSTRESS LST validation</vt:lpstr>
      <vt:lpstr>PowerPoint-Präsentation</vt:lpstr>
      <vt:lpstr>Temperature-based LST validation -  Lakes </vt:lpstr>
      <vt:lpstr>ECOSTRESS T-based validation </vt:lpstr>
      <vt:lpstr>Radiance-based LST validation:</vt:lpstr>
      <vt:lpstr>PowerPoint-Präsentation</vt:lpstr>
      <vt:lpstr>PowerPoint-Präsentation</vt:lpstr>
      <vt:lpstr>PowerPoint-Präsentation</vt:lpstr>
      <vt:lpstr>Summary &amp; Outlook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Product Validation (LPV)  Sub-group Meeting</dc:title>
  <dc:creator>Goettsche, Frank-Michael (IMK)</dc:creator>
  <cp:lastModifiedBy>Goettsche, Frank-Michael (IMK)</cp:lastModifiedBy>
  <cp:revision>185</cp:revision>
  <cp:lastPrinted>2017-02-02T19:14:22Z</cp:lastPrinted>
  <dcterms:created xsi:type="dcterms:W3CDTF">2018-08-21T08:35:41Z</dcterms:created>
  <dcterms:modified xsi:type="dcterms:W3CDTF">2019-05-15T06:38:43Z</dcterms:modified>
</cp:coreProperties>
</file>