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9" r:id="rId5"/>
    <p:sldId id="260" r:id="rId6"/>
    <p:sldId id="263" r:id="rId7"/>
    <p:sldId id="265" r:id="rId8"/>
    <p:sldId id="267" r:id="rId9"/>
    <p:sldId id="268" r:id="rId10"/>
    <p:sldId id="272" r:id="rId11"/>
    <p:sldId id="287" r:id="rId12"/>
    <p:sldId id="289" r:id="rId13"/>
    <p:sldId id="288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7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7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8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5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6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9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2FEE-FD49-41F2-B02F-B9199BB321C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70E2-282E-465A-B241-257949E6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jf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viirsland.gsfc.nasa.gov/Campaigns.html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0160" y="864407"/>
            <a:ext cx="12192000" cy="5767999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24233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2" y="21198"/>
            <a:ext cx="1850272" cy="860579"/>
          </a:xfrm>
          <a:prstGeom prst="rect">
            <a:avLst/>
          </a:prstGeom>
        </p:spPr>
      </p:pic>
      <p:pic>
        <p:nvPicPr>
          <p:cNvPr id="7" name="Picture 6"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39" y="35280"/>
            <a:ext cx="940633" cy="846497"/>
          </a:xfrm>
          <a:prstGeom prst="rect">
            <a:avLst/>
          </a:prstGeom>
        </p:spPr>
      </p:pic>
      <p:pic>
        <p:nvPicPr>
          <p:cNvPr id="8" name="Picture 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46" y="-38280"/>
            <a:ext cx="2158235" cy="1075986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04" y="14569"/>
            <a:ext cx="1754367" cy="866411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25" y="0"/>
            <a:ext cx="1202027" cy="897747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429" y="90324"/>
            <a:ext cx="2190836" cy="6837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5554" y="1497225"/>
            <a:ext cx="1019605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Land Surface Albedo Focus Area</a:t>
            </a:r>
          </a:p>
          <a:p>
            <a:endParaRPr lang="en-US" dirty="0"/>
          </a:p>
          <a:p>
            <a:pPr algn="ctr"/>
            <a:endParaRPr lang="en-US" sz="1100" b="1" dirty="0"/>
          </a:p>
          <a:p>
            <a:pPr algn="ctr"/>
            <a:r>
              <a:rPr lang="en-US" b="1" dirty="0"/>
              <a:t>Zhuosen Wang</a:t>
            </a:r>
            <a:r>
              <a:rPr lang="en-US" b="1" baseline="30000" dirty="0"/>
              <a:t>1,2</a:t>
            </a:r>
            <a:r>
              <a:rPr lang="en-US" b="1" dirty="0"/>
              <a:t>, Dominique Carrer</a:t>
            </a:r>
            <a:r>
              <a:rPr lang="en-US" b="1" baseline="30000" dirty="0"/>
              <a:t>3</a:t>
            </a:r>
            <a:r>
              <a:rPr lang="en-US" b="1" dirty="0"/>
              <a:t>, Ian Grant</a:t>
            </a:r>
            <a:r>
              <a:rPr lang="en-US" b="1" baseline="30000" dirty="0"/>
              <a:t>4</a:t>
            </a:r>
            <a:r>
              <a:rPr lang="en-US" b="1" dirty="0"/>
              <a:t>, Fernando Camacho</a:t>
            </a:r>
            <a:r>
              <a:rPr lang="en-US" b="1" baseline="30000" dirty="0"/>
              <a:t>5</a:t>
            </a:r>
            <a:r>
              <a:rPr lang="en-US" b="1" dirty="0"/>
              <a:t>, </a:t>
            </a:r>
          </a:p>
          <a:p>
            <a:pPr algn="ctr"/>
            <a:r>
              <a:rPr lang="en-US" b="1" dirty="0"/>
              <a:t>Jaime Nickeson</a:t>
            </a:r>
            <a:r>
              <a:rPr lang="en-US" b="1" baseline="30000" dirty="0"/>
              <a:t>2</a:t>
            </a:r>
            <a:r>
              <a:rPr lang="es-ES" sz="1100" dirty="0"/>
              <a:t> </a:t>
            </a:r>
            <a:r>
              <a:rPr lang="es-ES" b="1" dirty="0"/>
              <a:t>,Jorge Sánchez-Zapero</a:t>
            </a:r>
            <a:r>
              <a:rPr lang="en-US" b="1" baseline="30000" dirty="0"/>
              <a:t>5</a:t>
            </a:r>
            <a:r>
              <a:rPr lang="en-US" b="1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0BC90-496B-4C72-9AA2-8C3D9086C603}"/>
              </a:ext>
            </a:extLst>
          </p:cNvPr>
          <p:cNvSpPr/>
          <p:nvPr/>
        </p:nvSpPr>
        <p:spPr>
          <a:xfrm>
            <a:off x="2373986" y="4004704"/>
            <a:ext cx="95551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30000" dirty="0"/>
              <a:t>1</a:t>
            </a:r>
            <a:r>
              <a:rPr lang="en-US" sz="1600" b="1" dirty="0"/>
              <a:t> University of Maryland College Park, College Park MD, United States</a:t>
            </a:r>
          </a:p>
          <a:p>
            <a:r>
              <a:rPr lang="en-US" sz="1600" b="1" baseline="30000" dirty="0"/>
              <a:t>2</a:t>
            </a:r>
            <a:r>
              <a:rPr lang="en-US" sz="1600" b="1" dirty="0"/>
              <a:t> NASA Goddard Space Flight Center, Greenbelt MD, United States</a:t>
            </a:r>
          </a:p>
          <a:p>
            <a:r>
              <a:rPr lang="en-US" sz="1600" b="1" baseline="30000" dirty="0"/>
              <a:t>3</a:t>
            </a:r>
            <a:r>
              <a:rPr lang="en-US" sz="1600" b="1" dirty="0"/>
              <a:t> National Centre for Meteorological Research, Toulouse, France</a:t>
            </a:r>
          </a:p>
          <a:p>
            <a:r>
              <a:rPr lang="en-US" sz="1600" b="1" baseline="30000" dirty="0"/>
              <a:t>4</a:t>
            </a:r>
            <a:r>
              <a:rPr lang="en-US" sz="1600" b="1" dirty="0"/>
              <a:t> Bureau of Meteorology, Melbourne Victoria, Australia</a:t>
            </a:r>
          </a:p>
          <a:p>
            <a:r>
              <a:rPr lang="en-US" sz="1600" b="1" baseline="30000" dirty="0"/>
              <a:t>5 </a:t>
            </a:r>
            <a:r>
              <a:rPr lang="en-US" sz="1600" b="1" dirty="0"/>
              <a:t>Earth Observation Laboratory (EOLAB) at University of Valencia , Valencia , Spain</a:t>
            </a:r>
          </a:p>
        </p:txBody>
      </p:sp>
    </p:spTree>
    <p:extLst>
      <p:ext uri="{BB962C8B-B14F-4D97-AF65-F5344CB8AC3E}">
        <p14:creationId xmlns:p14="http://schemas.microsoft.com/office/powerpoint/2010/main" val="279923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423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9662" y="246669"/>
            <a:ext cx="962149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900" b="1" dirty="0">
                <a:solidFill>
                  <a:srgbClr val="FFFFFF"/>
                </a:solidFill>
              </a:rPr>
              <a:t>Surface Albedo Validation Tool </a:t>
            </a:r>
            <a:endParaRPr lang="en-US" sz="2900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52" y="1017804"/>
            <a:ext cx="7295537" cy="5840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7071" y="1737299"/>
            <a:ext cx="42249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SALVAL: Surface </a:t>
            </a:r>
            <a:r>
              <a:rPr lang="en-US" sz="2000" dirty="0" err="1"/>
              <a:t>ALbedo</a:t>
            </a:r>
            <a:r>
              <a:rPr lang="en-US" sz="2000" dirty="0"/>
              <a:t> </a:t>
            </a:r>
            <a:r>
              <a:rPr lang="en-US" sz="2000" dirty="0" err="1"/>
              <a:t>VALidation</a:t>
            </a:r>
            <a:r>
              <a:rPr lang="en-US" sz="2000" dirty="0"/>
              <a:t> tool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transparency and traceability in the validation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Integrate the different validation metrics into a tool in which the user can analyze the different validation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consistency in evaluating comparatively the new versions and new products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7252" y="6341807"/>
            <a:ext cx="332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L. de la Madrid et al., EOLAB</a:t>
            </a:r>
          </a:p>
        </p:txBody>
      </p:sp>
    </p:spTree>
    <p:extLst>
      <p:ext uri="{BB962C8B-B14F-4D97-AF65-F5344CB8AC3E}">
        <p14:creationId xmlns:p14="http://schemas.microsoft.com/office/powerpoint/2010/main" val="165685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423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9662" y="246669"/>
            <a:ext cx="962149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900" b="1" dirty="0">
                <a:solidFill>
                  <a:srgbClr val="FFFFFF"/>
                </a:solidFill>
              </a:rPr>
              <a:t>Surface Albedo Validation </a:t>
            </a:r>
            <a:endParaRPr lang="en-US" sz="2900" b="1" dirty="0">
              <a:solidFill>
                <a:srgbClr val="FFFFFF"/>
              </a:solidFill>
            </a:endParaRP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7B29F127-ABD4-4349-AF3C-25EA455159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38907" y="1413805"/>
            <a:ext cx="4476473" cy="201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84">
            <a:extLst>
              <a:ext uri="{FF2B5EF4-FFF2-40B4-BE49-F238E27FC236}">
                <a16:creationId xmlns:a16="http://schemas.microsoft.com/office/drawing/2014/main" id="{D04942C5-346A-42F1-AF83-991469E0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0" y="1422883"/>
            <a:ext cx="3824081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8">
            <a:extLst>
              <a:ext uri="{FF2B5EF4-FFF2-40B4-BE49-F238E27FC236}">
                <a16:creationId xmlns:a16="http://schemas.microsoft.com/office/drawing/2014/main" id="{8367A07F-BE69-41BB-959A-930AE733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5754"/>
            <a:ext cx="3442201" cy="15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6">
            <a:extLst>
              <a:ext uri="{FF2B5EF4-FFF2-40B4-BE49-F238E27FC236}">
                <a16:creationId xmlns:a16="http://schemas.microsoft.com/office/drawing/2014/main" id="{569B6DD4-AB45-43DC-9D25-5C641C1EAEBF}"/>
              </a:ext>
            </a:extLst>
          </p:cNvPr>
          <p:cNvSpPr txBox="1"/>
          <p:nvPr/>
        </p:nvSpPr>
        <p:spPr>
          <a:xfrm>
            <a:off x="138908" y="985634"/>
            <a:ext cx="229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Product</a:t>
            </a:r>
            <a:r>
              <a:rPr lang="es-ES" dirty="0"/>
              <a:t> </a:t>
            </a:r>
            <a:r>
              <a:rPr lang="es-ES" dirty="0" err="1"/>
              <a:t>Completeness</a:t>
            </a:r>
            <a:endParaRPr lang="es-ES" dirty="0"/>
          </a:p>
        </p:txBody>
      </p:sp>
      <p:sp>
        <p:nvSpPr>
          <p:cNvPr id="11" name="CuadroTexto 9">
            <a:extLst>
              <a:ext uri="{FF2B5EF4-FFF2-40B4-BE49-F238E27FC236}">
                <a16:creationId xmlns:a16="http://schemas.microsoft.com/office/drawing/2014/main" id="{25F1911F-6518-4D48-ABD3-80C39C1C0AA3}"/>
              </a:ext>
            </a:extLst>
          </p:cNvPr>
          <p:cNvSpPr txBox="1"/>
          <p:nvPr/>
        </p:nvSpPr>
        <p:spPr>
          <a:xfrm>
            <a:off x="5428976" y="1006688"/>
            <a:ext cx="19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Spatial</a:t>
            </a:r>
            <a:r>
              <a:rPr lang="es-ES" dirty="0"/>
              <a:t> </a:t>
            </a:r>
            <a:r>
              <a:rPr lang="es-ES" dirty="0" err="1"/>
              <a:t>consistency</a:t>
            </a:r>
            <a:endParaRPr lang="es-ES" dirty="0"/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7D001D78-8573-41D1-B793-0305C4543645}"/>
              </a:ext>
            </a:extLst>
          </p:cNvPr>
          <p:cNvSpPr txBox="1"/>
          <p:nvPr/>
        </p:nvSpPr>
        <p:spPr>
          <a:xfrm>
            <a:off x="242269" y="3707309"/>
            <a:ext cx="219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Temporal </a:t>
            </a:r>
            <a:r>
              <a:rPr lang="es-ES" dirty="0" err="1"/>
              <a:t>consistency</a:t>
            </a:r>
            <a:endParaRPr lang="es-ES" dirty="0"/>
          </a:p>
        </p:txBody>
      </p:sp>
      <p:pic>
        <p:nvPicPr>
          <p:cNvPr id="13" name="Imagen 11" descr="G:\WORKING\C3S\QAR_SA\TEMPORALPROFILES\AL-DH_MIX\C\AL-DH_PROFILE_MIX_2000-2005_LANDVAL_162.png">
            <a:extLst>
              <a:ext uri="{FF2B5EF4-FFF2-40B4-BE49-F238E27FC236}">
                <a16:creationId xmlns:a16="http://schemas.microsoft.com/office/drawing/2014/main" id="{1302CAC5-3AC0-468F-89B2-01A0B3467B6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8" y="4355886"/>
            <a:ext cx="4000500" cy="182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2" descr="G:\WORKING\C3S\QAR_SA\TEMPORALPROFILES\AL-DH_MIX\BA\AL-DH_PROFILE_MIX_2000-2005_LANDVAL_523.png">
            <a:extLst>
              <a:ext uri="{FF2B5EF4-FFF2-40B4-BE49-F238E27FC236}">
                <a16:creationId xmlns:a16="http://schemas.microsoft.com/office/drawing/2014/main" id="{5A4CF0A5-2109-4DF5-A698-5B571C072E6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68" y="4355886"/>
            <a:ext cx="40005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3">
            <a:extLst>
              <a:ext uri="{FF2B5EF4-FFF2-40B4-BE49-F238E27FC236}">
                <a16:creationId xmlns:a16="http://schemas.microsoft.com/office/drawing/2014/main" id="{2D2D13CF-3E16-4810-B0C1-83746AEE46E6}"/>
              </a:ext>
            </a:extLst>
          </p:cNvPr>
          <p:cNvSpPr txBox="1"/>
          <p:nvPr/>
        </p:nvSpPr>
        <p:spPr>
          <a:xfrm>
            <a:off x="8549388" y="3473288"/>
            <a:ext cx="22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Inter-</a:t>
            </a:r>
            <a:r>
              <a:rPr lang="es-ES" dirty="0" err="1"/>
              <a:t>Annual</a:t>
            </a:r>
            <a:r>
              <a:rPr lang="es-ES" dirty="0"/>
              <a:t> </a:t>
            </a:r>
            <a:r>
              <a:rPr lang="es-ES" dirty="0" err="1"/>
              <a:t>Precision</a:t>
            </a:r>
            <a:endParaRPr lang="es-ES" dirty="0"/>
          </a:p>
        </p:txBody>
      </p:sp>
      <p:pic>
        <p:nvPicPr>
          <p:cNvPr id="17" name="Imagen 14">
            <a:extLst>
              <a:ext uri="{FF2B5EF4-FFF2-40B4-BE49-F238E27FC236}">
                <a16:creationId xmlns:a16="http://schemas.microsoft.com/office/drawing/2014/main" id="{854E4C45-10F3-4BAB-98AF-A4B47E89678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8560050" y="3837209"/>
            <a:ext cx="1714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5">
            <a:extLst>
              <a:ext uri="{FF2B5EF4-FFF2-40B4-BE49-F238E27FC236}">
                <a16:creationId xmlns:a16="http://schemas.microsoft.com/office/drawing/2014/main" id="{FA76765C-B053-4FE3-86F0-472EAD6352AC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10308062" y="3853593"/>
            <a:ext cx="1714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7">
            <a:extLst>
              <a:ext uri="{FF2B5EF4-FFF2-40B4-BE49-F238E27FC236}">
                <a16:creationId xmlns:a16="http://schemas.microsoft.com/office/drawing/2014/main" id="{C5691737-FFAC-42D1-A0BC-79E34F843C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7574" y="5282343"/>
            <a:ext cx="1726976" cy="1440000"/>
          </a:xfrm>
          <a:prstGeom prst="rect">
            <a:avLst/>
          </a:prstGeom>
        </p:spPr>
      </p:pic>
      <p:pic>
        <p:nvPicPr>
          <p:cNvPr id="20" name="Imagen 8">
            <a:extLst>
              <a:ext uri="{FF2B5EF4-FFF2-40B4-BE49-F238E27FC236}">
                <a16:creationId xmlns:a16="http://schemas.microsoft.com/office/drawing/2014/main" id="{1C754851-6EB1-4C7C-949F-AAA4CA66C7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8062" y="5294927"/>
            <a:ext cx="172697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423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9662" y="246669"/>
            <a:ext cx="962149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900" b="1" dirty="0">
                <a:solidFill>
                  <a:srgbClr val="FFFFFF"/>
                </a:solidFill>
              </a:rPr>
              <a:t>Surface Albedo Validation</a:t>
            </a:r>
            <a:endParaRPr lang="en-US" sz="2900" b="1" dirty="0">
              <a:solidFill>
                <a:srgbClr val="FFFFFF"/>
              </a:solidFill>
            </a:endParaRPr>
          </a:p>
        </p:txBody>
      </p:sp>
      <p:pic>
        <p:nvPicPr>
          <p:cNvPr id="5" name="Imagen 353">
            <a:extLst>
              <a:ext uri="{FF2B5EF4-FFF2-40B4-BE49-F238E27FC236}">
                <a16:creationId xmlns:a16="http://schemas.microsoft.com/office/drawing/2014/main" id="{C1A4DC23-C4D9-4262-A22A-250834C5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35" y="1444228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58">
            <a:extLst>
              <a:ext uri="{FF2B5EF4-FFF2-40B4-BE49-F238E27FC236}">
                <a16:creationId xmlns:a16="http://schemas.microsoft.com/office/drawing/2014/main" id="{FA0BC99A-2C95-4A58-A9E0-2165DC5B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65" y="1456689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59">
            <a:extLst>
              <a:ext uri="{FF2B5EF4-FFF2-40B4-BE49-F238E27FC236}">
                <a16:creationId xmlns:a16="http://schemas.microsoft.com/office/drawing/2014/main" id="{52A4BC66-6707-409F-8315-87851CEC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65" y="1485265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360">
            <a:extLst>
              <a:ext uri="{FF2B5EF4-FFF2-40B4-BE49-F238E27FC236}">
                <a16:creationId xmlns:a16="http://schemas.microsoft.com/office/drawing/2014/main" id="{987413C4-F9B9-4681-82B9-EC7AC097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25" y="1501114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361">
            <a:extLst>
              <a:ext uri="{FF2B5EF4-FFF2-40B4-BE49-F238E27FC236}">
                <a16:creationId xmlns:a16="http://schemas.microsoft.com/office/drawing/2014/main" id="{9C5D1140-3388-4595-AF98-D8362E1A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51" y="1513841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362">
            <a:extLst>
              <a:ext uri="{FF2B5EF4-FFF2-40B4-BE49-F238E27FC236}">
                <a16:creationId xmlns:a16="http://schemas.microsoft.com/office/drawing/2014/main" id="{0A581225-1EEB-4988-A5C5-6A9AB369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88" y="1536054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6">
            <a:extLst>
              <a:ext uri="{FF2B5EF4-FFF2-40B4-BE49-F238E27FC236}">
                <a16:creationId xmlns:a16="http://schemas.microsoft.com/office/drawing/2014/main" id="{9E438CFD-2EB7-485A-969E-534935916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520" y="3379923"/>
            <a:ext cx="8422639" cy="3516328"/>
          </a:xfrm>
          <a:prstGeom prst="rect">
            <a:avLst/>
          </a:prstGeom>
        </p:spPr>
      </p:pic>
      <p:sp>
        <p:nvSpPr>
          <p:cNvPr id="12" name="CuadroTexto 13">
            <a:extLst>
              <a:ext uri="{FF2B5EF4-FFF2-40B4-BE49-F238E27FC236}">
                <a16:creationId xmlns:a16="http://schemas.microsoft.com/office/drawing/2014/main" id="{3B0EE3BD-E0FF-4A91-9C4E-7D021D19D11A}"/>
              </a:ext>
            </a:extLst>
          </p:cNvPr>
          <p:cNvSpPr txBox="1"/>
          <p:nvPr/>
        </p:nvSpPr>
        <p:spPr>
          <a:xfrm>
            <a:off x="7389" y="974402"/>
            <a:ext cx="288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Spatio</a:t>
            </a:r>
            <a:r>
              <a:rPr lang="es-ES" dirty="0"/>
              <a:t>-Temporal </a:t>
            </a:r>
            <a:r>
              <a:rPr lang="es-ES" dirty="0" err="1"/>
              <a:t>Consistency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9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423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9662" y="246669"/>
            <a:ext cx="962149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900" b="1" dirty="0">
                <a:solidFill>
                  <a:srgbClr val="FFFFFF"/>
                </a:solidFill>
              </a:rPr>
              <a:t>Surface Albedo Validation</a:t>
            </a:r>
            <a:endParaRPr lang="en-US" sz="2900" b="1" dirty="0">
              <a:solidFill>
                <a:srgbClr val="FFFFFF"/>
              </a:solidFill>
            </a:endParaRPr>
          </a:p>
        </p:txBody>
      </p:sp>
      <p:pic>
        <p:nvPicPr>
          <p:cNvPr id="7" name="Imagen 420" descr="SPOTVGT_V1toDIRECT_2000-2005">
            <a:extLst>
              <a:ext uri="{FF2B5EF4-FFF2-40B4-BE49-F238E27FC236}">
                <a16:creationId xmlns:a16="http://schemas.microsoft.com/office/drawing/2014/main" id="{936867D5-7F78-41D5-BF44-A5E21B2F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28" y="1170902"/>
            <a:ext cx="3086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421">
            <a:extLst>
              <a:ext uri="{FF2B5EF4-FFF2-40B4-BE49-F238E27FC236}">
                <a16:creationId xmlns:a16="http://schemas.microsoft.com/office/drawing/2014/main" id="{B9FD2349-69FA-4E08-BE5E-F46EAAEF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92" y="1170902"/>
            <a:ext cx="3086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422" descr="GlobAlbedotoDIRECT_2000-2005">
            <a:extLst>
              <a:ext uri="{FF2B5EF4-FFF2-40B4-BE49-F238E27FC236}">
                <a16:creationId xmlns:a16="http://schemas.microsoft.com/office/drawing/2014/main" id="{A4EDDC53-E2DD-460B-A940-70F7C8DC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28" y="3998686"/>
            <a:ext cx="3086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423" descr="GLASStoDIRECT_2000-2005">
            <a:extLst>
              <a:ext uri="{FF2B5EF4-FFF2-40B4-BE49-F238E27FC236}">
                <a16:creationId xmlns:a16="http://schemas.microsoft.com/office/drawing/2014/main" id="{DA2F2BB8-5231-4BD3-A7EC-A35C2E0A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08" y="4142702"/>
            <a:ext cx="3086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9">
            <a:extLst>
              <a:ext uri="{FF2B5EF4-FFF2-40B4-BE49-F238E27FC236}">
                <a16:creationId xmlns:a16="http://schemas.microsoft.com/office/drawing/2014/main" id="{F04D5314-303D-4E76-B98F-1B73BC3D255D}"/>
              </a:ext>
            </a:extLst>
          </p:cNvPr>
          <p:cNvSpPr txBox="1"/>
          <p:nvPr/>
        </p:nvSpPr>
        <p:spPr>
          <a:xfrm>
            <a:off x="163632" y="1206411"/>
            <a:ext cx="21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Accuracy</a:t>
            </a:r>
            <a:r>
              <a:rPr lang="es-ES" dirty="0"/>
              <a:t> </a:t>
            </a:r>
            <a:r>
              <a:rPr lang="es-ES" dirty="0" err="1"/>
              <a:t>Assessment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381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423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9662" y="246669"/>
            <a:ext cx="962149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900" b="1" dirty="0">
                <a:solidFill>
                  <a:srgbClr val="FFFFFF"/>
                </a:solidFill>
              </a:rPr>
              <a:t>Next Steps</a:t>
            </a:r>
            <a:endParaRPr lang="en-US" sz="29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49" y="1265350"/>
            <a:ext cx="11316929" cy="96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Ground albedo measurements 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Newsletters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Website update   --- products/papers etc.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Albedo validation papers 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Spectral albedo validation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Urban albedo validation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High spatial resolution albedo validation  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Provide suggestions for new towers installation (location, height etc.) for albedo validation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Workshop/conference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transparency and traceability in the validation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Integrate the different validation metrics into a tool in which the user can analyze the different validation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consistency in evaluating comparatively the new versions and new products</a:t>
            </a:r>
          </a:p>
        </p:txBody>
      </p:sp>
    </p:spTree>
    <p:extLst>
      <p:ext uri="{BB962C8B-B14F-4D97-AF65-F5344CB8AC3E}">
        <p14:creationId xmlns:p14="http://schemas.microsoft.com/office/powerpoint/2010/main" val="5322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24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A38F07-BD9D-4036-938B-7799349A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-1"/>
            <a:ext cx="526718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24233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246671"/>
            <a:ext cx="717480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rgbClr val="FFFFFF"/>
                </a:solidFill>
              </a:rPr>
              <a:t>Surface Albedo Validation Strategy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73E9D15-D180-4A67-B1B4-F7ABAEF4A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58596"/>
              </p:ext>
            </p:extLst>
          </p:nvPr>
        </p:nvGraphicFramePr>
        <p:xfrm>
          <a:off x="400491" y="2208985"/>
          <a:ext cx="11433545" cy="46410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81215">
                  <a:extLst>
                    <a:ext uri="{9D8B030D-6E8A-4147-A177-3AD203B41FA5}">
                      <a16:colId xmlns:a16="http://schemas.microsoft.com/office/drawing/2014/main" val="518990876"/>
                    </a:ext>
                  </a:extLst>
                </a:gridCol>
                <a:gridCol w="9652330">
                  <a:extLst>
                    <a:ext uri="{9D8B030D-6E8A-4147-A177-3AD203B41FA5}">
                      <a16:colId xmlns:a16="http://schemas.microsoft.com/office/drawing/2014/main" val="3133417538"/>
                    </a:ext>
                  </a:extLst>
                </a:gridCol>
              </a:tblGrid>
              <a:tr h="534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1273483"/>
                  </a:ext>
                </a:extLst>
              </a:tr>
              <a:tr h="545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Stage 1 Validation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Product accuracy is assessed from </a:t>
                      </a:r>
                      <a:r>
                        <a:rPr lang="en-GB" sz="1800" b="1" dirty="0">
                          <a:effectLst/>
                        </a:rPr>
                        <a:t>a small (typically &lt; 30) set of locations and time periods </a:t>
                      </a:r>
                      <a:r>
                        <a:rPr lang="en-GB" sz="1800" dirty="0">
                          <a:effectLst/>
                        </a:rPr>
                        <a:t>by comparison with in-situ or other suitable reference data.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9741838"/>
                  </a:ext>
                </a:extLst>
              </a:tr>
              <a:tr h="1364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Stage 2 Validation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Product accuracy is estimated over a </a:t>
                      </a:r>
                      <a:r>
                        <a:rPr lang="en-GB" sz="1800" b="1" dirty="0">
                          <a:effectLst/>
                        </a:rPr>
                        <a:t>significant set of locations and time periods </a:t>
                      </a:r>
                      <a:r>
                        <a:rPr lang="en-GB" sz="1800" dirty="0">
                          <a:effectLst/>
                        </a:rPr>
                        <a:t>by comparison with reference in situ or other suitable reference data.</a:t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The </a:t>
                      </a:r>
                      <a:r>
                        <a:rPr lang="en-GB" sz="1800" b="1" dirty="0">
                          <a:effectLst/>
                        </a:rPr>
                        <a:t>spatial and temporal consistency </a:t>
                      </a:r>
                      <a:r>
                        <a:rPr lang="en-GB" sz="1800" dirty="0">
                          <a:effectLst/>
                        </a:rPr>
                        <a:t>of the product and with similar products has been evaluated over globally representative locations and time periods.</a:t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Results are published in the peer-reviewed literature.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1675041"/>
                  </a:ext>
                </a:extLst>
              </a:tr>
              <a:tr h="1637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2"/>
                          </a:solidFill>
                          <a:effectLst/>
                        </a:rPr>
                        <a:t>Stage 3 Validation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  <a:effectLst/>
                        </a:rPr>
                        <a:t>Uncertainties in the product and its associated structure are well quantified </a:t>
                      </a:r>
                      <a:r>
                        <a:rPr lang="en-GB" sz="1800" dirty="0">
                          <a:solidFill>
                            <a:schemeClr val="accent2"/>
                          </a:solidFill>
                          <a:effectLst/>
                        </a:rPr>
                        <a:t>from comparison with reference in situ or other suitable reference data. Uncertainties are characterised in a statistically robust way over multiple locations and time periods representing </a:t>
                      </a:r>
                      <a:r>
                        <a:rPr lang="en-GB" sz="1800" b="1" dirty="0">
                          <a:solidFill>
                            <a:schemeClr val="accent2"/>
                          </a:solidFill>
                          <a:effectLst/>
                        </a:rPr>
                        <a:t>global conditions</a:t>
                      </a:r>
                      <a:r>
                        <a:rPr lang="en-GB" sz="1800" dirty="0">
                          <a:solidFill>
                            <a:schemeClr val="accent2"/>
                          </a:solidFill>
                          <a:effectLst/>
                        </a:rPr>
                        <a:t>. Spatial and temporal consistency of the product and consistency with similar products has been evaluated over globally representative locations and periods. Results are published in the peer-reviewed literature. 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059523"/>
                  </a:ext>
                </a:extLst>
              </a:tr>
              <a:tr h="545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Stage 4 Validation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Validation results for stage 3 </a:t>
                      </a:r>
                      <a:r>
                        <a:rPr lang="en-GB" sz="1800" b="1" dirty="0">
                          <a:effectLst/>
                        </a:rPr>
                        <a:t>are systematically updated when</a:t>
                      </a:r>
                      <a:br>
                        <a:rPr lang="en-GB" sz="1800" b="1" dirty="0">
                          <a:effectLst/>
                        </a:rPr>
                      </a:br>
                      <a:r>
                        <a:rPr lang="en-GB" sz="1800" b="1" dirty="0">
                          <a:effectLst/>
                        </a:rPr>
                        <a:t>new product versions are released and as the time-series </a:t>
                      </a:r>
                      <a:r>
                        <a:rPr lang="en-GB" sz="1800" b="0" dirty="0">
                          <a:effectLst/>
                        </a:rPr>
                        <a:t>expands. 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5979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00492" y="1011315"/>
            <a:ext cx="10710531" cy="113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i="1" dirty="0">
                <a:latin typeface="Verdana" panose="020B0604030504040204" pitchFamily="34" charset="0"/>
                <a:ea typeface="Verdana" panose="020B0604030504040204" pitchFamily="34" charset="0"/>
              </a:rPr>
              <a:t>In-situ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 tower-based validation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Satellite products inter-comparison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Upscaling high spatial resolution airborne/</a:t>
            </a:r>
            <a:r>
              <a:rPr lang="en-GB" b="1" dirty="0" err="1">
                <a:latin typeface="Verdana" panose="020B0604030504040204" pitchFamily="34" charset="0"/>
                <a:ea typeface="Verdana" panose="020B0604030504040204" pitchFamily="34" charset="0"/>
              </a:rPr>
              <a:t>spaceborne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 albedo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2423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02994" y="246669"/>
            <a:ext cx="717480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i="1" dirty="0">
                <a:solidFill>
                  <a:srgbClr val="FFFFFF"/>
                </a:solidFill>
              </a:rPr>
              <a:t>In-situ</a:t>
            </a:r>
            <a:r>
              <a:rPr lang="en-GB" b="1" dirty="0">
                <a:solidFill>
                  <a:srgbClr val="FFFFFF"/>
                </a:solidFill>
              </a:rPr>
              <a:t> Reference Sites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38" y="924226"/>
            <a:ext cx="9754141" cy="426698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29994"/>
              </p:ext>
            </p:extLst>
          </p:nvPr>
        </p:nvGraphicFramePr>
        <p:xfrm>
          <a:off x="1541720" y="5076666"/>
          <a:ext cx="9590568" cy="1781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284">
                  <a:extLst>
                    <a:ext uri="{9D8B030D-6E8A-4147-A177-3AD203B41FA5}">
                      <a16:colId xmlns:a16="http://schemas.microsoft.com/office/drawing/2014/main" val="1212696975"/>
                    </a:ext>
                  </a:extLst>
                </a:gridCol>
                <a:gridCol w="4795284">
                  <a:extLst>
                    <a:ext uri="{9D8B030D-6E8A-4147-A177-3AD203B41FA5}">
                      <a16:colId xmlns:a16="http://schemas.microsoft.com/office/drawing/2014/main" val="34896804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Reference/Remark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946596"/>
                  </a:ext>
                </a:extLst>
              </a:tr>
              <a:tr h="246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</a:rPr>
                        <a:t>BSRN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7625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</a:rPr>
                        <a:t>https://bsrn.awi.de/ 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3025" marR="68580" marT="0" marB="0" anchor="ctr"/>
                </a:tc>
                <a:extLst>
                  <a:ext uri="{0D108BD9-81ED-4DB2-BD59-A6C34878D82A}">
                    <a16:rowId xmlns:a16="http://schemas.microsoft.com/office/drawing/2014/main" val="4177647565"/>
                  </a:ext>
                </a:extLst>
              </a:tr>
              <a:tr h="246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</a:rPr>
                        <a:t>BSRN-SURFRAD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7625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>
                          <a:effectLst/>
                        </a:rPr>
                        <a:t>https://www.esrl.noaa.gov/gmd/grad/surfrad/</a:t>
                      </a:r>
                      <a:endParaRPr lang="en-US" sz="1400" b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3025" marR="68580" marT="0" marB="0" anchor="ctr"/>
                </a:tc>
                <a:extLst>
                  <a:ext uri="{0D108BD9-81ED-4DB2-BD59-A6C34878D82A}">
                    <a16:rowId xmlns:a16="http://schemas.microsoft.com/office/drawing/2014/main" val="901361147"/>
                  </a:ext>
                </a:extLst>
              </a:tr>
              <a:tr h="246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</a:rPr>
                        <a:t>FLUXNET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7625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</a:rPr>
                        <a:t>http://fluxnet.fluxdata.org/ 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3025" marR="68580" marT="0" marB="0" anchor="ctr"/>
                </a:tc>
                <a:extLst>
                  <a:ext uri="{0D108BD9-81ED-4DB2-BD59-A6C34878D82A}">
                    <a16:rowId xmlns:a16="http://schemas.microsoft.com/office/drawing/2014/main" val="4265404163"/>
                  </a:ext>
                </a:extLst>
              </a:tr>
              <a:tr h="246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</a:rPr>
                        <a:t>NEON                    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7625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</a:rPr>
                        <a:t>http://www.neonscience.org/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3025" marR="68580" marT="0" marB="0" anchor="ctr"/>
                </a:tc>
                <a:extLst>
                  <a:ext uri="{0D108BD9-81ED-4DB2-BD59-A6C34878D82A}">
                    <a16:rowId xmlns:a16="http://schemas.microsoft.com/office/drawing/2014/main" val="1125400518"/>
                  </a:ext>
                </a:extLst>
              </a:tr>
              <a:tr h="246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400" b="1">
                          <a:effectLst/>
                        </a:rPr>
                        <a:t>GC-Net                        </a:t>
                      </a:r>
                      <a:endParaRPr lang="en-US" sz="1400" b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7625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400" b="1" dirty="0">
                          <a:effectLst/>
                        </a:rPr>
                        <a:t>http://cires1.colorado.edu/steffen/gcnet/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3025" marR="68580" marT="0" marB="0" anchor="ctr"/>
                </a:tc>
                <a:extLst>
                  <a:ext uri="{0D108BD9-81ED-4DB2-BD59-A6C34878D82A}">
                    <a16:rowId xmlns:a16="http://schemas.microsoft.com/office/drawing/2014/main" val="213240458"/>
                  </a:ext>
                </a:extLst>
              </a:tr>
              <a:tr h="246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400" b="1">
                          <a:effectLst/>
                        </a:rPr>
                        <a:t>PROMICE</a:t>
                      </a:r>
                      <a:endParaRPr lang="en-US" sz="1400" b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7625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400" b="1" dirty="0">
                          <a:effectLst/>
                        </a:rPr>
                        <a:t>https://www.promice.dk/home.html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3025" marR="68580" marT="0" marB="0" anchor="ctr"/>
                </a:tc>
                <a:extLst>
                  <a:ext uri="{0D108BD9-81ED-4DB2-BD59-A6C34878D82A}">
                    <a16:rowId xmlns:a16="http://schemas.microsoft.com/office/drawing/2014/main" val="3017403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34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24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13197-7DBB-45DC-B301-53C9F9CE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06" y="982926"/>
            <a:ext cx="3096612" cy="540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5">
            <a:extLst>
              <a:ext uri="{FF2B5EF4-FFF2-40B4-BE49-F238E27FC236}">
                <a16:creationId xmlns:a16="http://schemas.microsoft.com/office/drawing/2014/main" id="{AB6531E0-EE73-4FA9-B89F-F2AE851C3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8218" y="3570207"/>
            <a:ext cx="173378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Arial" charset="0"/>
              </a:rPr>
              <a:t>MODIS albedo retrievals vs.  in-situ observations grouped by plant functional types (PFTs) (a), and by  individual sites classiﬁed by PFT (b).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976B8-6649-4ECB-B02C-4BA63EC2CDD7}"/>
              </a:ext>
            </a:extLst>
          </p:cNvPr>
          <p:cNvSpPr/>
          <p:nvPr/>
        </p:nvSpPr>
        <p:spPr>
          <a:xfrm>
            <a:off x="8339130" y="6386362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1200" b="1" dirty="0"/>
              <a:t>Cescatti et al. RSE, 2012</a:t>
            </a:r>
            <a:endParaRPr lang="en-US" sz="1200" i="1" dirty="0"/>
          </a:p>
        </p:txBody>
      </p:sp>
      <p:pic>
        <p:nvPicPr>
          <p:cNvPr id="8" name="Picture 34">
            <a:extLst>
              <a:ext uri="{FF2B5EF4-FFF2-40B4-BE49-F238E27FC236}">
                <a16:creationId xmlns:a16="http://schemas.microsoft.com/office/drawing/2014/main" id="{D4047975-961E-494D-9719-8A12B641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9" y="1416477"/>
            <a:ext cx="7217129" cy="26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4477" y="4242391"/>
            <a:ext cx="7331407" cy="2031904"/>
            <a:chOff x="144477" y="3905853"/>
            <a:chExt cx="7331407" cy="22189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2C3C5E-B0A5-416C-9D93-1BF53EFF8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477" y="3905853"/>
              <a:ext cx="3675997" cy="22075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6F95C8-81DC-4B11-A436-92FAAA6B2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9887" y="3930580"/>
              <a:ext cx="3675997" cy="2194197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6806" y="246671"/>
            <a:ext cx="717480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i="1" dirty="0">
                <a:solidFill>
                  <a:srgbClr val="FFFFFF"/>
                </a:solidFill>
              </a:rPr>
              <a:t>In-situ</a:t>
            </a:r>
            <a:r>
              <a:rPr lang="en-GB" b="1" dirty="0">
                <a:solidFill>
                  <a:srgbClr val="FFFFFF"/>
                </a:solidFill>
              </a:rPr>
              <a:t> Tower-based Validation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477" y="1185191"/>
            <a:ext cx="2318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Spatial representativeness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83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14" y="1439768"/>
            <a:ext cx="6397119" cy="38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2423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02994" y="246669"/>
            <a:ext cx="717480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rgbClr val="FFFFFF"/>
                </a:solidFill>
              </a:rPr>
              <a:t>Satellite Products Inter-comparison</a:t>
            </a:r>
          </a:p>
        </p:txBody>
      </p:sp>
      <p:pic>
        <p:nvPicPr>
          <p:cNvPr id="5" name="Imagen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>
            <a:fillRect/>
          </a:stretch>
        </p:blipFill>
        <p:spPr bwMode="auto">
          <a:xfrm>
            <a:off x="-10623" y="1441919"/>
            <a:ext cx="6389897" cy="38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6558" y="5098966"/>
            <a:ext cx="111216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bmk="_Toc532912726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bmk="_Toc532912726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Temporal variations of SPOT/VGT V1, MODIS MCD43A3 C6 and GLASS AL-DH-BB retrievals</a:t>
            </a:r>
            <a:r>
              <a:rPr kumimoji="0" lang="en-GB" altLang="en-US" sz="2000" b="0" i="0" u="none" strike="noStrike" cap="none" normalizeH="0" dirty="0" bmk="_Toc532912726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over </a:t>
            </a:r>
            <a:r>
              <a:rPr kumimoji="0" lang="en-GB" altLang="en-US" sz="2000" b="0" i="0" u="none" strike="noStrike" cap="none" normalizeH="0" baseline="0" dirty="0" bmk="_Toc532912726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Needle-Leaf forest (left) and Bare Areas</a:t>
            </a:r>
            <a:r>
              <a:rPr kumimoji="0" lang="en-GB" altLang="en-US" sz="2000" b="0" i="0" u="none" strike="noStrike" cap="none" normalizeH="0" dirty="0" bmk="_Toc532912726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(right)</a:t>
            </a:r>
            <a:r>
              <a:rPr kumimoji="0" lang="en-GB" altLang="en-US" sz="2000" b="0" i="0" u="none" strike="noStrike" cap="none" normalizeH="0" baseline="0" dirty="0" bmk="_Toc532912726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000" dirty="0" bmk="_Toc532912726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whereas a large seasonality is displayed in the SPOT/VGT albedo product which is not depicted in MODIS and GLASS products and corresponds to a bug in the Earth-Sun distance correction of the SPOT/VGT collection 2 archive which was fixed in collection 3 </a:t>
            </a:r>
            <a:r>
              <a:rPr lang="en-GB" altLang="en-US" sz="2000" dirty="0" bmk="_Toc532912726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(Sánchez-</a:t>
            </a:r>
            <a:r>
              <a:rPr lang="en-GB" altLang="en-US" sz="2000" dirty="0" err="1" bmk="_Toc532912726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Zapero</a:t>
            </a:r>
            <a:r>
              <a:rPr lang="en-GB" altLang="en-US" sz="2000" dirty="0" bmk="_Toc532912726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et al., 2018).</a:t>
            </a:r>
          </a:p>
        </p:txBody>
      </p:sp>
    </p:spTree>
    <p:extLst>
      <p:ext uri="{BB962C8B-B14F-4D97-AF65-F5344CB8AC3E}">
        <p14:creationId xmlns:p14="http://schemas.microsoft.com/office/powerpoint/2010/main" val="349117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2423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9663" y="246669"/>
            <a:ext cx="1103562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900" b="1" dirty="0">
                <a:solidFill>
                  <a:srgbClr val="FFFFFF"/>
                </a:solidFill>
              </a:rPr>
              <a:t>Upscaling High Spatial Resolution Airborne/</a:t>
            </a:r>
            <a:r>
              <a:rPr lang="en-GB" sz="2900" b="1" dirty="0" err="1">
                <a:solidFill>
                  <a:srgbClr val="FFFFFF"/>
                </a:solidFill>
              </a:rPr>
              <a:t>Spaceborne</a:t>
            </a:r>
            <a:r>
              <a:rPr lang="en-GB" sz="2900" b="1" dirty="0">
                <a:solidFill>
                  <a:srgbClr val="FFFFFF"/>
                </a:solidFill>
              </a:rPr>
              <a:t> Albedo </a:t>
            </a:r>
            <a:endParaRPr lang="en-US" sz="2900" b="1" dirty="0">
              <a:solidFill>
                <a:srgbClr val="FFFFFF"/>
              </a:solidFill>
            </a:endParaRPr>
          </a:p>
        </p:txBody>
      </p:sp>
      <p:pic>
        <p:nvPicPr>
          <p:cNvPr id="5" name="Picture 3" descr="C:\Users\moroman\Google Drive\Proposals\2016\ABoVE\MALIBU_Figure1.png">
            <a:extLst>
              <a:ext uri="{FF2B5EF4-FFF2-40B4-BE49-F238E27FC236}">
                <a16:creationId xmlns:a16="http://schemas.microsoft.com/office/drawing/2014/main" id="{19815C00-7CB9-4B87-A392-97281709D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9" y="1578095"/>
            <a:ext cx="4576856" cy="43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AEC860-2F33-4900-B1C1-EA468B59C249}"/>
              </a:ext>
            </a:extLst>
          </p:cNvPr>
          <p:cNvSpPr/>
          <p:nvPr/>
        </p:nvSpPr>
        <p:spPr>
          <a:xfrm>
            <a:off x="5941050" y="926748"/>
            <a:ext cx="5935517" cy="153888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685800" eaLnBrk="0" hangingPunct="0">
              <a:defRPr/>
            </a:pPr>
            <a:r>
              <a:rPr lang="en-US" altLang="en-US" sz="2200" b="1" dirty="0">
                <a:solidFill>
                  <a:prstClr val="black"/>
                </a:solidFill>
                <a:latin typeface="Calibri"/>
                <a:ea typeface="Avenir Medium" charset="0"/>
                <a:cs typeface="Avenir Medium" charset="0"/>
              </a:rPr>
              <a:t>Summary:</a:t>
            </a:r>
          </a:p>
          <a:p>
            <a:pPr defTabSz="685800" eaLnBrk="0" hangingPunct="0"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  <a:ea typeface="Avenir Book" charset="0"/>
                <a:cs typeface="Avenir Book" charset="0"/>
              </a:rPr>
              <a:t>Joint NASA GSFC 618/619 effort to develop multi-angular reference datasets for the assessment of BOA reflectance-based products (e.g., BRDF, albedo, NBAR, VI, PRI, LAI/FPAR, snow cover, and phenology metrics).</a:t>
            </a:r>
          </a:p>
        </p:txBody>
      </p:sp>
      <p:pic>
        <p:nvPicPr>
          <p:cNvPr id="7" name="super_swift_video_20171029 154934">
            <a:hlinkClick r:id="" action="ppaction://media"/>
            <a:extLst>
              <a:ext uri="{FF2B5EF4-FFF2-40B4-BE49-F238E27FC236}">
                <a16:creationId xmlns:a16="http://schemas.microsoft.com/office/drawing/2014/main" id="{09C6B8FB-6A72-442F-A2D6-DE472AB704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2584894"/>
            <a:ext cx="5161744" cy="29034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7A8FCC-2689-4D32-A119-2EEA2924A89E}"/>
              </a:ext>
            </a:extLst>
          </p:cNvPr>
          <p:cNvSpPr/>
          <p:nvPr/>
        </p:nvSpPr>
        <p:spPr>
          <a:xfrm>
            <a:off x="5465134" y="5971176"/>
            <a:ext cx="6156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>
              <a:defRPr/>
            </a:pPr>
            <a:r>
              <a:rPr lang="en-US" altLang="en-US" sz="2200" b="1" dirty="0">
                <a:solidFill>
                  <a:prstClr val="black"/>
                </a:solidFill>
                <a:latin typeface="Calibri"/>
                <a:ea typeface="Avenir Medium" charset="0"/>
                <a:cs typeface="Avenir Medium" charset="0"/>
              </a:rPr>
              <a:t>Benefits:</a:t>
            </a:r>
          </a:p>
          <a:p>
            <a:pPr defTabSz="685800" eaLnBrk="0" hangingPunct="0"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Avenir Book" charset="0"/>
                <a:cs typeface="Avenir Book" charset="0"/>
              </a:rPr>
              <a:t>A cost effective ($300 × Flight Hour),  exempted (FAA-S.333 &amp; TCAN) platform, that follows CEOS-WGCV good practice </a:t>
            </a:r>
            <a:r>
              <a:rPr lang="en-US" altLang="en-US" sz="1600" dirty="0">
                <a:solidFill>
                  <a:prstClr val="black"/>
                </a:solidFill>
                <a:latin typeface="Calibri"/>
                <a:ea typeface="Avenir Book" charset="0"/>
                <a:cs typeface="Avenir Book" charset="0"/>
              </a:rPr>
              <a:t>protocols.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89539-7035-4415-A46B-C581050DF37A}"/>
              </a:ext>
            </a:extLst>
          </p:cNvPr>
          <p:cNvSpPr/>
          <p:nvPr/>
        </p:nvSpPr>
        <p:spPr>
          <a:xfrm>
            <a:off x="5814661" y="5560499"/>
            <a:ext cx="4838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0" hangingPunct="0"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Avenir Light" charset="0"/>
                <a:cs typeface="Avenir Light" charset="0"/>
              </a:rPr>
              <a:t>MALIBU Superswift Deployment at Table Mountain, CO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19B9FE-FDAD-4028-935B-CADA282DE951}"/>
              </a:ext>
            </a:extLst>
          </p:cNvPr>
          <p:cNvSpPr/>
          <p:nvPr/>
        </p:nvSpPr>
        <p:spPr>
          <a:xfrm>
            <a:off x="620168" y="6171231"/>
            <a:ext cx="4283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0" hangingPunct="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Avenir Light" charset="0"/>
                <a:cs typeface="Avenir Light" charset="0"/>
                <a:hlinkClick r:id="rId7"/>
              </a:rPr>
              <a:t>https://viirsland.gsfc.nasa.gov/Campaigns.html</a:t>
            </a:r>
            <a:r>
              <a:rPr lang="en-US" sz="1600" b="1" dirty="0">
                <a:solidFill>
                  <a:prstClr val="black"/>
                </a:solidFill>
                <a:latin typeface="Calibri"/>
                <a:ea typeface="Avenir Light" charset="0"/>
                <a:cs typeface="Avenir Light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71725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MALIBU (Multi </a:t>
            </a:r>
            <a:r>
              <a:rPr lang="en-GB" b="1" dirty="0" err="1"/>
              <a:t>AngLe</a:t>
            </a:r>
            <a:r>
              <a:rPr lang="en-GB" b="1" dirty="0"/>
              <a:t> Image BRDF Unmanned aerial system)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84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2423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9662" y="246669"/>
            <a:ext cx="962149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900" b="1" dirty="0">
                <a:solidFill>
                  <a:srgbClr val="FFFFFF"/>
                </a:solidFill>
              </a:rPr>
              <a:t>Upscaling High Spatial Resolution Airborne/</a:t>
            </a:r>
            <a:r>
              <a:rPr lang="en-GB" sz="2900" b="1" dirty="0" err="1">
                <a:solidFill>
                  <a:srgbClr val="FFFFFF"/>
                </a:solidFill>
              </a:rPr>
              <a:t>Spaceborne</a:t>
            </a:r>
            <a:r>
              <a:rPr lang="en-GB" sz="2900" b="1" dirty="0">
                <a:solidFill>
                  <a:srgbClr val="FFFFFF"/>
                </a:solidFill>
              </a:rPr>
              <a:t> Albedo </a:t>
            </a:r>
            <a:endParaRPr lang="en-US" sz="2900" b="1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82949" y="1290568"/>
            <a:ext cx="6066028" cy="4427132"/>
            <a:chOff x="5757377" y="2017579"/>
            <a:chExt cx="4145871" cy="29731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8E316C-C8AC-46E9-9B0E-6FB02B9F5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982" b="12221"/>
            <a:stretch/>
          </p:blipFill>
          <p:spPr>
            <a:xfrm>
              <a:off x="5757377" y="2017579"/>
              <a:ext cx="4145871" cy="297311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7674A8-64DC-46FA-BC11-F26E3047F32C}"/>
                </a:ext>
              </a:extLst>
            </p:cNvPr>
            <p:cNvSpPr/>
            <p:nvPr/>
          </p:nvSpPr>
          <p:spPr>
            <a:xfrm>
              <a:off x="5868287" y="2933043"/>
              <a:ext cx="917146" cy="8389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086214-FDE6-41E6-A82C-EBF9AC4A5AE7}"/>
                </a:ext>
              </a:extLst>
            </p:cNvPr>
            <p:cNvSpPr txBox="1"/>
            <p:nvPr/>
          </p:nvSpPr>
          <p:spPr>
            <a:xfrm>
              <a:off x="5868287" y="3772029"/>
              <a:ext cx="1662869" cy="20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Hot spot region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CF16C0-8869-43B9-99E0-0722EA61B321}"/>
              </a:ext>
            </a:extLst>
          </p:cNvPr>
          <p:cNvSpPr txBox="1"/>
          <p:nvPr/>
        </p:nvSpPr>
        <p:spPr>
          <a:xfrm>
            <a:off x="7869815" y="5921036"/>
            <a:ext cx="371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Yuma cropland, CO, USA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5243C0-B0A0-4950-BCA8-9D20B87B7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8" y="1170901"/>
            <a:ext cx="4430915" cy="2622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5B67FA-582E-4D61-B2A5-8ED8416C79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3" y="3793786"/>
            <a:ext cx="4184016" cy="2848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16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423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02994" y="246669"/>
            <a:ext cx="7174800" cy="4308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rgbClr val="FFFFFF"/>
                </a:solidFill>
              </a:rPr>
              <a:t>Validation </a:t>
            </a:r>
            <a:r>
              <a:rPr lang="en-GB" sz="6100" b="1" dirty="0">
                <a:solidFill>
                  <a:srgbClr val="FFFFFF"/>
                </a:solidFill>
              </a:rPr>
              <a:t>Metrics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26757"/>
              </p:ext>
            </p:extLst>
          </p:nvPr>
        </p:nvGraphicFramePr>
        <p:xfrm>
          <a:off x="765546" y="1463946"/>
          <a:ext cx="10462434" cy="497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478">
                  <a:extLst>
                    <a:ext uri="{9D8B030D-6E8A-4147-A177-3AD203B41FA5}">
                      <a16:colId xmlns:a16="http://schemas.microsoft.com/office/drawing/2014/main" val="764304747"/>
                    </a:ext>
                  </a:extLst>
                </a:gridCol>
                <a:gridCol w="3487478">
                  <a:extLst>
                    <a:ext uri="{9D8B030D-6E8A-4147-A177-3AD203B41FA5}">
                      <a16:colId xmlns:a16="http://schemas.microsoft.com/office/drawing/2014/main" val="138538227"/>
                    </a:ext>
                  </a:extLst>
                </a:gridCol>
                <a:gridCol w="3487478">
                  <a:extLst>
                    <a:ext uri="{9D8B030D-6E8A-4147-A177-3AD203B41FA5}">
                      <a16:colId xmlns:a16="http://schemas.microsoft.com/office/drawing/2014/main" val="290291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Quantity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Current practice 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Good practice, add: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extLst>
                  <a:ext uri="{0D108BD9-81ED-4DB2-BD59-A6C34878D82A}">
                    <a16:rowId xmlns:a16="http://schemas.microsoft.com/office/drawing/2014/main" val="98119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Accuracy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Bias; absolute bias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 error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 and percentiles of residuals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Box-plots of residuals vs. Albedo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extLst>
                  <a:ext uri="{0D108BD9-81ED-4DB2-BD59-A6C34878D82A}">
                    <a16:rowId xmlns:a16="http://schemas.microsoft.com/office/drawing/2014/main" val="2160545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Precision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Standard deviation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 absolute deviation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 3 point difference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extLst>
                  <a:ext uri="{0D108BD9-81ED-4DB2-BD59-A6C34878D82A}">
                    <a16:rowId xmlns:a16="http://schemas.microsoft.com/office/drawing/2014/main" val="234102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Uncertainty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Root mean square error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Scatter plot of match-ups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 and percentiles of absolute residuals, RMSE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Box-plots of absolute residuals vs. Albedo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extLst>
                  <a:ext uri="{0D108BD9-81ED-4DB2-BD59-A6C34878D82A}">
                    <a16:rowId xmlns:a16="http://schemas.microsoft.com/office/drawing/2014/main" val="130377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Completeness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Gap size distribution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Gap length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extLst>
                  <a:ext uri="{0D108BD9-81ED-4DB2-BD59-A6C34878D82A}">
                    <a16:rowId xmlns:a16="http://schemas.microsoft.com/office/drawing/2014/main" val="242517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Stability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Time series average, standard deviation, and regression slope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Mean error per decade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880" marR="68580" marT="0" marB="0"/>
                </a:tc>
                <a:extLst>
                  <a:ext uri="{0D108BD9-81ED-4DB2-BD59-A6C34878D82A}">
                    <a16:rowId xmlns:a16="http://schemas.microsoft.com/office/drawing/2014/main" val="65830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1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761</Words>
  <Application>Microsoft Office PowerPoint</Application>
  <PresentationFormat>Widescreen</PresentationFormat>
  <Paragraphs>124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NASA/GSFC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Zhuosen (GSFC-619.0)[UNIVERSITY OF MARYLAND]</dc:creator>
  <cp:lastModifiedBy>Zhuosen Wang</cp:lastModifiedBy>
  <cp:revision>188</cp:revision>
  <dcterms:created xsi:type="dcterms:W3CDTF">2019-05-09T15:01:45Z</dcterms:created>
  <dcterms:modified xsi:type="dcterms:W3CDTF">2019-05-14T20:51:15Z</dcterms:modified>
</cp:coreProperties>
</file>