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9" r:id="rId1"/>
  </p:sldMasterIdLst>
  <p:notesMasterIdLst>
    <p:notesMasterId r:id="rId7"/>
  </p:notesMasterIdLst>
  <p:sldIdLst>
    <p:sldId id="475" r:id="rId2"/>
    <p:sldId id="476" r:id="rId3"/>
    <p:sldId id="477" r:id="rId4"/>
    <p:sldId id="474" r:id="rId5"/>
    <p:sldId id="478" r:id="rId6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FF9933"/>
    <a:srgbClr val="66FFFF"/>
    <a:srgbClr val="66CCFF"/>
    <a:srgbClr val="99FF33"/>
    <a:srgbClr val="151515"/>
    <a:srgbClr val="660033"/>
    <a:srgbClr val="1A000D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6" autoAdjust="0"/>
    <p:restoredTop sz="95028" autoAdjust="0"/>
  </p:normalViewPr>
  <p:slideViewPr>
    <p:cSldViewPr>
      <p:cViewPr varScale="1">
        <p:scale>
          <a:sx n="84" d="100"/>
          <a:sy n="84" d="100"/>
        </p:scale>
        <p:origin x="151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83524C8-BAA5-434E-AF2A-DC259F5EDAAE}" type="datetimeFigureOut">
              <a:rPr lang="en-US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5254" tIns="47627" rIns="95254" bIns="476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4333D25-6C5D-4DDE-B1CF-DD5601AD42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B487-A287-4D86-9EF6-7775E202A1B8}" type="datetimeFigureOut">
              <a:rPr lang="de-CH"/>
              <a:pPr>
                <a:defRPr/>
              </a:pPr>
              <a:t>15.05.2019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DFDEA-974D-43B3-A7EF-9BCA9B523B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2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533400" y="76200"/>
            <a:ext cx="84582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6" descr="top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334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4608-CC7A-4963-B2C0-F649006043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4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02DE-6CA3-4EF2-A9BD-3D66FD35C2E0}" type="datetimeFigureOut">
              <a:rPr lang="de-CH"/>
              <a:pPr>
                <a:defRPr/>
              </a:pPr>
              <a:t>15.05.2019</a:t>
            </a:fld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546E-01E5-48EE-A3A8-E403ACE70DB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de-CH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de-CH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D3D1971-D0C5-4986-A3CC-A953F221BD3C}" type="datetimeFigureOut">
              <a:rPr lang="de-CH"/>
              <a:pPr>
                <a:defRPr/>
              </a:pPr>
              <a:t>15.05.2019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3870DDC-07FA-404E-9609-E519C7FFC6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32" r:id="rId2"/>
    <p:sldLayoutId id="2147484024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journal/remotesensing/special_issues/Biophysical_Parameters" TargetMode="External"/><Relationship Id="rId2" Type="http://schemas.openxmlformats.org/officeDocument/2006/relationships/hyperlink" Target="http://dx.doi.org/10.1029/2018RG00060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inra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LAI/</a:t>
            </a:r>
            <a:r>
              <a:rPr lang="fr-FR" dirty="0" err="1" smtClean="0"/>
              <a:t>fAPAR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Decision</a:t>
            </a:r>
            <a:r>
              <a:rPr lang="fr-FR" dirty="0" smtClean="0"/>
              <a:t> has been </a:t>
            </a:r>
            <a:r>
              <a:rPr lang="fr-FR" dirty="0" err="1" smtClean="0"/>
              <a:t>taken</a:t>
            </a:r>
            <a:r>
              <a:rPr lang="fr-FR" dirty="0" smtClean="0"/>
              <a:t> to fuse LAI/</a:t>
            </a:r>
            <a:r>
              <a:rPr lang="fr-FR" dirty="0" err="1" smtClean="0"/>
              <a:t>fAPAR</a:t>
            </a:r>
            <a:r>
              <a:rPr lang="fr-FR" dirty="0" smtClean="0"/>
              <a:t> groups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variables are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r>
              <a:rPr lang="fr-FR" dirty="0" smtClean="0"/>
              <a:t>/</a:t>
            </a:r>
            <a:r>
              <a:rPr lang="fr-FR" dirty="0" err="1" smtClean="0"/>
              <a:t>estimated</a:t>
            </a:r>
            <a:r>
              <a:rPr lang="fr-FR" dirty="0" smtClean="0"/>
              <a:t> at the </a:t>
            </a:r>
            <a:r>
              <a:rPr lang="fr-FR" dirty="0" err="1" smtClean="0"/>
              <a:t>same</a:t>
            </a:r>
            <a:r>
              <a:rPr lang="fr-FR" dirty="0" smtClean="0"/>
              <a:t> time, </a:t>
            </a:r>
            <a:r>
              <a:rPr lang="fr-FR" dirty="0" err="1" smtClean="0"/>
              <a:t>very</a:t>
            </a:r>
            <a:r>
              <a:rPr lang="fr-FR" dirty="0" smtClean="0"/>
              <a:t> close </a:t>
            </a:r>
            <a:r>
              <a:rPr lang="fr-FR" dirty="0" err="1" smtClean="0"/>
              <a:t>link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Difficulties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co</a:t>
            </a:r>
            <a:r>
              <a:rPr lang="fr-FR" dirty="0" smtClean="0"/>
              <a:t>-lead </a:t>
            </a:r>
            <a:r>
              <a:rPr lang="fr-FR" dirty="0" err="1" smtClean="0"/>
              <a:t>fo</a:t>
            </a:r>
            <a:r>
              <a:rPr lang="fr-FR" dirty="0" smtClean="0"/>
              <a:t> </a:t>
            </a:r>
            <a:r>
              <a:rPr lang="fr-FR" dirty="0" err="1" smtClean="0"/>
              <a:t>fAPAR</a:t>
            </a:r>
            <a:endParaRPr lang="fr-FR" dirty="0" smtClean="0"/>
          </a:p>
          <a:p>
            <a:pPr lvl="2"/>
            <a:r>
              <a:rPr lang="fr-FR" dirty="0" smtClean="0"/>
              <a:t>Hongliang Fang (LAI)</a:t>
            </a:r>
          </a:p>
          <a:p>
            <a:pPr lvl="2"/>
            <a:r>
              <a:rPr lang="fr-FR" dirty="0" smtClean="0"/>
              <a:t>Marie Weiss (</a:t>
            </a:r>
            <a:r>
              <a:rPr lang="fr-FR" dirty="0" err="1" smtClean="0"/>
              <a:t>fAPAR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4608-CC7A-4963-B2C0-F649006043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4608-CC7A-4963-B2C0-F649006043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838200"/>
            <a:ext cx="8305800" cy="5832475"/>
          </a:xfrm>
        </p:spPr>
        <p:txBody>
          <a:bodyPr/>
          <a:lstStyle/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 smtClean="0"/>
              <a:t>Special LAI/FAPAR session </a:t>
            </a:r>
            <a:r>
              <a:rPr lang="en-US" altLang="zh-CN" sz="1800" dirty="0"/>
              <a:t>in </a:t>
            </a:r>
            <a:r>
              <a:rPr lang="en-US" altLang="zh-CN" sz="1800" dirty="0" smtClean="0"/>
              <a:t>IGARSS’19 (</a:t>
            </a:r>
            <a:r>
              <a:rPr lang="en-US" altLang="zh-CN" sz="1600" u="sng" dirty="0" smtClean="0"/>
              <a:t>https</a:t>
            </a:r>
            <a:r>
              <a:rPr lang="en-US" altLang="zh-CN" sz="1600" u="sng" dirty="0"/>
              <a:t>://</a:t>
            </a:r>
            <a:r>
              <a:rPr lang="en-US" altLang="zh-CN" sz="1600" u="sng" dirty="0" smtClean="0"/>
              <a:t>igarss2019.org/)</a:t>
            </a:r>
            <a:endParaRPr lang="en-US" altLang="zh-CN" sz="1600" dirty="0" smtClean="0"/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Session MO4.R12. Monday, 29 July, 16:20 – 18:00.  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Registration opening.  on Mar 29, 2019.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Attendants welcome to meet after session at dinner.</a:t>
            </a:r>
          </a:p>
          <a:p>
            <a:pPr marL="182563" lvl="1" indent="-182563">
              <a:lnSpc>
                <a:spcPct val="110000"/>
              </a:lnSpc>
              <a:spcBef>
                <a:spcPts val="0"/>
              </a:spcBef>
            </a:pPr>
            <a:endParaRPr lang="en-US" altLang="zh-CN" sz="1200" dirty="0" smtClean="0"/>
          </a:p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1800" dirty="0" smtClean="0"/>
              <a:t>FAPAR focus area lead Dr. M. Weiss visited Beijing, China (Mar 19-29, 2019)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Gave talks in various institutes about “Derivation </a:t>
            </a:r>
            <a:r>
              <a:rPr lang="en-US" altLang="zh-CN" sz="1600" dirty="0"/>
              <a:t>of global vegetation products from European medium resolution </a:t>
            </a:r>
            <a:r>
              <a:rPr lang="en-US" altLang="zh-CN" sz="1600" dirty="0" smtClean="0"/>
              <a:t>sensors”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MODIS, GEOV2, and GLASS LAI representatives met and discussed current product uncertainties and further validation activities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 smtClean="0"/>
              <a:t>Discussed about a platform to share global decametric resolution reference LAI.</a:t>
            </a:r>
          </a:p>
          <a:p>
            <a:pPr marL="182563" indent="-182563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1200" dirty="0" smtClean="0"/>
          </a:p>
          <a:p>
            <a:pPr marL="179388" indent="-179388"/>
            <a:r>
              <a:rPr lang="en-US" altLang="zh-CN" sz="2000" dirty="0" smtClean="0"/>
              <a:t>Publications</a:t>
            </a:r>
          </a:p>
          <a:p>
            <a:pPr marL="447675" lvl="1" indent="-265113">
              <a:lnSpc>
                <a:spcPct val="110000"/>
              </a:lnSpc>
              <a:spcBef>
                <a:spcPts val="0"/>
              </a:spcBef>
            </a:pPr>
            <a:r>
              <a:rPr lang="en-US" altLang="zh-CN" sz="1600" dirty="0"/>
              <a:t>H. Fang, F. Baret, S. Plummer, and G. </a:t>
            </a:r>
            <a:r>
              <a:rPr lang="en-US" altLang="zh-CN" sz="1600" dirty="0" smtClean="0"/>
              <a:t>Schaepman-Strub, 2019. An </a:t>
            </a:r>
            <a:r>
              <a:rPr lang="en-US" altLang="zh-CN" sz="1600" dirty="0"/>
              <a:t>overview of global leaf area index (LAI): Methods, products, validation, and </a:t>
            </a:r>
            <a:r>
              <a:rPr lang="en-US" altLang="zh-CN" sz="1600" dirty="0" smtClean="0"/>
              <a:t>applications, </a:t>
            </a:r>
            <a:r>
              <a:rPr lang="en-US" altLang="zh-CN" sz="1600" i="1" dirty="0" smtClean="0"/>
              <a:t>Review </a:t>
            </a:r>
            <a:r>
              <a:rPr lang="en-US" altLang="zh-CN" sz="1600" i="1" dirty="0"/>
              <a:t>of </a:t>
            </a:r>
            <a:r>
              <a:rPr lang="en-US" altLang="zh-CN" sz="1600" i="1" dirty="0" smtClean="0"/>
              <a:t>Geophysics. </a:t>
            </a:r>
            <a:r>
              <a:rPr lang="en-US" altLang="zh-CN" sz="1600" dirty="0" smtClean="0">
                <a:hlinkClick r:id="rId2"/>
              </a:rPr>
              <a:t>http</a:t>
            </a:r>
            <a:r>
              <a:rPr lang="en-US" altLang="zh-CN" sz="1600" dirty="0">
                <a:hlinkClick r:id="rId2"/>
              </a:rPr>
              <a:t>://dx.doi.org/10.1029/2018RG000608</a:t>
            </a:r>
            <a:endParaRPr lang="en-US" altLang="zh-CN" sz="1600" dirty="0"/>
          </a:p>
          <a:p>
            <a:pPr marL="442913" lvl="1" indent="-263525"/>
            <a:r>
              <a:rPr lang="en-US" altLang="zh-CN" sz="1600" i="1" dirty="0" smtClean="0"/>
              <a:t>Remote Sensing </a:t>
            </a:r>
            <a:r>
              <a:rPr lang="en-US" altLang="zh-CN" sz="1600" dirty="0" smtClean="0"/>
              <a:t>special issue “Remote </a:t>
            </a:r>
            <a:r>
              <a:rPr lang="en-US" altLang="zh-CN" sz="1600" dirty="0"/>
              <a:t>Sensing of Biophysical Parameters” (deadline: </a:t>
            </a:r>
            <a:r>
              <a:rPr lang="en-US" altLang="zh-CN" sz="1600" dirty="0" smtClean="0"/>
              <a:t>May 22, 2020). Editors</a:t>
            </a:r>
            <a:r>
              <a:rPr lang="en-US" altLang="zh-CN" sz="1600" dirty="0"/>
              <a:t>: J. </a:t>
            </a:r>
            <a:r>
              <a:rPr lang="en-US" altLang="zh-CN" sz="1600" dirty="0" err="1"/>
              <a:t>GarcíaHaro</a:t>
            </a:r>
            <a:r>
              <a:rPr lang="en-US" altLang="zh-CN" sz="1600" dirty="0"/>
              <a:t> (U. Valencia), H. Fang (CAS), and M. Campos-</a:t>
            </a:r>
            <a:r>
              <a:rPr lang="en-US" altLang="zh-CN" sz="1600" dirty="0" err="1"/>
              <a:t>Taberner</a:t>
            </a:r>
            <a:r>
              <a:rPr lang="en-US" altLang="zh-CN" sz="1600" dirty="0"/>
              <a:t> (U. Valencia)</a:t>
            </a:r>
            <a:endParaRPr lang="zh-CN" altLang="zh-CN" sz="1600" dirty="0"/>
          </a:p>
          <a:p>
            <a:pPr marL="442913" lvl="1" indent="-84138">
              <a:buNone/>
            </a:pPr>
            <a:r>
              <a:rPr lang="en-US" altLang="zh-CN" sz="1600" dirty="0">
                <a:hlinkClick r:id="rId3"/>
              </a:rPr>
              <a:t>http://www.mdpi.com/journal/remotesensing/special_issues/Biophysical_Parameters</a:t>
            </a:r>
            <a:r>
              <a:rPr lang="en-US" altLang="zh-CN" sz="1600" dirty="0"/>
              <a:t> </a:t>
            </a:r>
            <a:endParaRPr lang="en-US" altLang="zh-CN" sz="1600" dirty="0" smtClean="0"/>
          </a:p>
          <a:p>
            <a:pPr marL="0" indent="0">
              <a:buNone/>
            </a:pPr>
            <a:endParaRPr lang="zh-CN" altLang="zh-CN" sz="2000" dirty="0"/>
          </a:p>
          <a:p>
            <a:endParaRPr lang="en-US" altLang="zh-CN" sz="2000" dirty="0" smtClean="0"/>
          </a:p>
          <a:p>
            <a:pPr marL="12690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/>
          </a:p>
          <a:p>
            <a:pPr indent="-216000">
              <a:spcBef>
                <a:spcPts val="0"/>
              </a:spcBef>
            </a:pPr>
            <a:endParaRPr lang="en-CA" altLang="zh-CN" sz="2000" dirty="0"/>
          </a:p>
          <a:p>
            <a:pPr marL="0" indent="0">
              <a:buNone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88424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4608-CC7A-4963-B2C0-F649006043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26510" y="808358"/>
            <a:ext cx="8314102" cy="6226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P2S2 project for S2 LAI/</a:t>
            </a:r>
            <a:r>
              <a:rPr lang="en-US" sz="2400" b="1" dirty="0" err="1" smtClean="0"/>
              <a:t>fAPAR</a:t>
            </a:r>
            <a:r>
              <a:rPr lang="en-US" sz="2400" b="1" dirty="0" smtClean="0"/>
              <a:t> validation on going: </a:t>
            </a:r>
          </a:p>
          <a:p>
            <a:r>
              <a:rPr lang="en-US" sz="2400" dirty="0" smtClean="0"/>
              <a:t>814 ESUs sampled in one year (DHP). 9 main crop types </a:t>
            </a:r>
          </a:p>
          <a:p>
            <a:r>
              <a:rPr lang="en-US" sz="2400" dirty="0" smtClean="0"/>
              <a:t>Development of an automatic DHP processing (deep learning) </a:t>
            </a:r>
            <a:r>
              <a:rPr lang="en-US" sz="2400" dirty="0" smtClean="0"/>
              <a:t>achieved. </a:t>
            </a:r>
            <a:r>
              <a:rPr lang="en-US" sz="2400" dirty="0" err="1" smtClean="0"/>
              <a:t>Datapaper</a:t>
            </a:r>
            <a:r>
              <a:rPr lang="en-US" sz="2400" dirty="0" smtClean="0"/>
              <a:t> in preparation</a:t>
            </a:r>
            <a:endParaRPr lang="en-US" sz="2400" dirty="0"/>
          </a:p>
        </p:txBody>
      </p:sp>
      <p:grpSp>
        <p:nvGrpSpPr>
          <p:cNvPr id="6" name="Groupe 5"/>
          <p:cNvGrpSpPr/>
          <p:nvPr/>
        </p:nvGrpSpPr>
        <p:grpSpPr>
          <a:xfrm>
            <a:off x="1143000" y="3200400"/>
            <a:ext cx="3305272" cy="3395163"/>
            <a:chOff x="323528" y="1844824"/>
            <a:chExt cx="3939248" cy="427599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528" y="1844824"/>
              <a:ext cx="3939248" cy="427599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7624" y="3140968"/>
              <a:ext cx="818208" cy="395172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91680" y="2100354"/>
              <a:ext cx="935379" cy="535402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5"/>
            <a:srcRect t="18380" b="26478"/>
            <a:stretch/>
          </p:blipFill>
          <p:spPr>
            <a:xfrm>
              <a:off x="904460" y="5157192"/>
              <a:ext cx="783531" cy="432048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059" y="4581128"/>
              <a:ext cx="864096" cy="354210"/>
            </a:xfrm>
            <a:prstGeom prst="rect">
              <a:avLst/>
            </a:prstGeom>
          </p:spPr>
        </p:pic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3144432"/>
            <a:ext cx="4316212" cy="349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1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/>
              <a:t>Action </a:t>
            </a:r>
            <a:r>
              <a:rPr lang="de-CH" sz="3600" b="1" dirty="0" err="1" smtClean="0"/>
              <a:t>scheduled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for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the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next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future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4608-CC7A-4963-B2C0-F649006043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838200"/>
            <a:ext cx="8305800" cy="5832475"/>
          </a:xfrm>
        </p:spPr>
        <p:txBody>
          <a:bodyPr/>
          <a:lstStyle/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800" dirty="0" smtClean="0"/>
              <a:t>Review the web pages (LAI done/FAPAR </a:t>
            </a:r>
            <a:r>
              <a:rPr lang="en-US" altLang="zh-CN" sz="2800" dirty="0" err="1" smtClean="0"/>
              <a:t>tbd</a:t>
            </a:r>
            <a:r>
              <a:rPr lang="en-US" altLang="zh-CN" sz="2800" dirty="0" smtClean="0"/>
              <a:t>)</a:t>
            </a:r>
          </a:p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800" dirty="0" smtClean="0"/>
              <a:t>Newsletter  (end of the month)</a:t>
            </a:r>
            <a:endParaRPr lang="en-US" altLang="zh-CN" sz="2800" dirty="0" smtClean="0"/>
          </a:p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800" dirty="0" smtClean="0"/>
              <a:t>Update the LAI protocol document. Complement it with </a:t>
            </a:r>
            <a:r>
              <a:rPr lang="en-US" altLang="zh-CN" sz="2800" dirty="0" err="1" smtClean="0"/>
              <a:t>fAPAR</a:t>
            </a:r>
            <a:r>
              <a:rPr lang="en-US" altLang="zh-CN" sz="2800" dirty="0" smtClean="0"/>
              <a:t> (Q4)</a:t>
            </a:r>
          </a:p>
          <a:p>
            <a:pPr marL="182563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800" dirty="0" err="1" smtClean="0"/>
              <a:t>Datasharing</a:t>
            </a:r>
            <a:r>
              <a:rPr lang="en-US" altLang="zh-CN" sz="2800" dirty="0" smtClean="0"/>
              <a:t> platform needed!!</a:t>
            </a:r>
          </a:p>
          <a:p>
            <a:pPr marL="582613" lvl="1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400" dirty="0" smtClean="0"/>
              <a:t>S2 is global: super sites are not enough!</a:t>
            </a:r>
          </a:p>
          <a:p>
            <a:pPr marL="582613" lvl="1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400" dirty="0" smtClean="0"/>
              <a:t>Many initiatives to measure LAI and </a:t>
            </a:r>
            <a:r>
              <a:rPr lang="en-US" altLang="zh-CN" sz="2400" dirty="0" err="1" smtClean="0"/>
              <a:t>fAPAR</a:t>
            </a:r>
            <a:r>
              <a:rPr lang="en-US" altLang="zh-CN" sz="2400" dirty="0" smtClean="0"/>
              <a:t> at 10m resolution, much more easy than coarse resolution</a:t>
            </a:r>
          </a:p>
          <a:p>
            <a:pPr marL="582613" lvl="1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400" dirty="0" smtClean="0"/>
              <a:t> Characteristics of the </a:t>
            </a:r>
            <a:r>
              <a:rPr lang="en-US" altLang="zh-CN" sz="2400" dirty="0" err="1" smtClean="0"/>
              <a:t>datasharing</a:t>
            </a:r>
            <a:r>
              <a:rPr lang="en-US" altLang="zh-CN" sz="2400" dirty="0" smtClean="0"/>
              <a:t> platform</a:t>
            </a:r>
          </a:p>
          <a:p>
            <a:pPr marL="982663" lvl="2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/>
              <a:t>P</a:t>
            </a:r>
            <a:r>
              <a:rPr lang="en-US" altLang="zh-CN" sz="2000" dirty="0" smtClean="0"/>
              <a:t>eople can freely provide their dataset (either the data or the link to the data) with associated documentation, providing they followed measurement protocols</a:t>
            </a:r>
          </a:p>
          <a:p>
            <a:pPr marL="982663" lvl="2" indent="-182563">
              <a:lnSpc>
                <a:spcPct val="110000"/>
              </a:lnSpc>
              <a:spcBef>
                <a:spcPts val="0"/>
              </a:spcBef>
            </a:pPr>
            <a:r>
              <a:rPr lang="en-US" altLang="zh-CN" sz="2000" dirty="0" smtClean="0"/>
              <a:t>follow the FAIR principles (Findable, Accessible, Interoperable and Reusable)</a:t>
            </a:r>
          </a:p>
          <a:p>
            <a:pPr marL="12690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/>
          </a:p>
          <a:p>
            <a:pPr indent="-216000">
              <a:spcBef>
                <a:spcPts val="0"/>
              </a:spcBef>
            </a:pPr>
            <a:endParaRPr lang="en-CA" altLang="zh-CN" sz="2000" dirty="0"/>
          </a:p>
          <a:p>
            <a:pPr marL="0" indent="0">
              <a:buNone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0586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000" b="1" dirty="0"/>
              <a:t>Action </a:t>
            </a:r>
            <a:r>
              <a:rPr lang="de-CH" sz="4000" b="1" dirty="0" err="1"/>
              <a:t>scheduled</a:t>
            </a:r>
            <a:r>
              <a:rPr lang="de-CH" sz="4000" b="1" dirty="0"/>
              <a:t> </a:t>
            </a:r>
            <a:r>
              <a:rPr lang="de-CH" sz="4000" b="1" dirty="0" err="1"/>
              <a:t>for</a:t>
            </a:r>
            <a:r>
              <a:rPr lang="de-CH" sz="4000" b="1" dirty="0"/>
              <a:t> </a:t>
            </a:r>
            <a:r>
              <a:rPr lang="de-CH" sz="4000" b="1" dirty="0" err="1"/>
              <a:t>the</a:t>
            </a:r>
            <a:r>
              <a:rPr lang="de-CH" sz="4000" b="1" dirty="0"/>
              <a:t> </a:t>
            </a:r>
            <a:r>
              <a:rPr lang="de-CH" sz="4000" b="1" dirty="0" err="1"/>
              <a:t>next</a:t>
            </a:r>
            <a:r>
              <a:rPr lang="de-CH" sz="4000" b="1" dirty="0"/>
              <a:t> </a:t>
            </a:r>
            <a:r>
              <a:rPr lang="de-CH" sz="4000" b="1" dirty="0" err="1"/>
              <a:t>future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Existing</a:t>
            </a:r>
            <a:r>
              <a:rPr lang="fr-FR" dirty="0" smtClean="0"/>
              <a:t> solution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explored</a:t>
            </a:r>
            <a:endParaRPr lang="fr-FR" dirty="0" smtClean="0"/>
          </a:p>
          <a:p>
            <a:pPr lvl="1"/>
            <a:r>
              <a:rPr lang="fr-FR" dirty="0" smtClean="0"/>
              <a:t>INRA </a:t>
            </a:r>
            <a:r>
              <a:rPr lang="fr-FR" dirty="0" err="1" smtClean="0"/>
              <a:t>ready</a:t>
            </a:r>
            <a:r>
              <a:rPr lang="fr-FR" dirty="0" smtClean="0"/>
              <a:t> to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service</a:t>
            </a:r>
          </a:p>
          <a:p>
            <a:pPr lvl="2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data.inra.fr/</a:t>
            </a:r>
            <a:endParaRPr lang="fr-FR" dirty="0"/>
          </a:p>
          <a:p>
            <a:pPr lvl="2"/>
            <a:r>
              <a:rPr lang="fr-FR" dirty="0" smtClean="0"/>
              <a:t>DOI attribution to the data or </a:t>
            </a:r>
            <a:r>
              <a:rPr lang="fr-FR" dirty="0" err="1" smtClean="0"/>
              <a:t>integration</a:t>
            </a:r>
            <a:r>
              <a:rPr lang="fr-FR" dirty="0" smtClean="0"/>
              <a:t> of Data </a:t>
            </a:r>
            <a:r>
              <a:rPr lang="fr-FR" dirty="0" err="1" smtClean="0"/>
              <a:t>having</a:t>
            </a:r>
            <a:r>
              <a:rPr lang="fr-FR" dirty="0" smtClean="0"/>
              <a:t> </a:t>
            </a:r>
            <a:r>
              <a:rPr lang="fr-FR" dirty="0" err="1" smtClean="0"/>
              <a:t>already</a:t>
            </a:r>
            <a:r>
              <a:rPr lang="fr-FR" dirty="0" smtClean="0"/>
              <a:t> a DOI</a:t>
            </a:r>
          </a:p>
          <a:p>
            <a:pPr lvl="2"/>
            <a:r>
              <a:rPr lang="fr-FR" dirty="0" smtClean="0"/>
              <a:t>Access </a:t>
            </a:r>
            <a:r>
              <a:rPr lang="fr-FR" dirty="0" err="1" smtClean="0"/>
              <a:t>available</a:t>
            </a:r>
            <a:r>
              <a:rPr lang="fr-FR" dirty="0" smtClean="0"/>
              <a:t> for </a:t>
            </a:r>
            <a:r>
              <a:rPr lang="fr-FR" dirty="0" err="1" smtClean="0"/>
              <a:t>external</a:t>
            </a:r>
            <a:r>
              <a:rPr lang="fr-FR" dirty="0" smtClean="0"/>
              <a:t> people (to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tested</a:t>
            </a:r>
            <a:r>
              <a:rPr lang="fr-FR" dirty="0" smtClean="0"/>
              <a:t>)</a:t>
            </a:r>
          </a:p>
          <a:p>
            <a:pPr lvl="2"/>
            <a:endParaRPr lang="fr-FR" dirty="0"/>
          </a:p>
          <a:p>
            <a:r>
              <a:rPr lang="fr-FR" dirty="0" smtClean="0"/>
              <a:t>First test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P2S2</a:t>
            </a:r>
          </a:p>
          <a:p>
            <a:pPr lvl="1"/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initiatives </a:t>
            </a:r>
            <a:r>
              <a:rPr lang="fr-FR" dirty="0" err="1" smtClean="0"/>
              <a:t>from</a:t>
            </a:r>
            <a:r>
              <a:rPr lang="fr-FR" dirty="0" smtClean="0"/>
              <a:t> the LPV group (Hongliang, Fernando), GBOV (?), Contact FLEX people (?)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C4608-CC7A-4963-B2C0-F649006043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16915</TotalTime>
  <Words>441</Words>
  <Application>Microsoft Office PowerPoint</Application>
  <PresentationFormat>Affichage à l'écran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LAI/fAPAR</vt:lpstr>
      <vt:lpstr>Recent Activities</vt:lpstr>
      <vt:lpstr>Recent Activities</vt:lpstr>
      <vt:lpstr>Action scheduled for the next future</vt:lpstr>
      <vt:lpstr>Action scheduled for the next future</vt:lpstr>
    </vt:vector>
  </TitlesOfParts>
  <Company>University of Zurich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gabriela@schaepman.org</dc:creator>
  <cp:lastModifiedBy>Marie Weiss</cp:lastModifiedBy>
  <cp:revision>1365</cp:revision>
  <cp:lastPrinted>2015-09-08T11:30:23Z</cp:lastPrinted>
  <dcterms:created xsi:type="dcterms:W3CDTF">2012-02-08T01:20:31Z</dcterms:created>
  <dcterms:modified xsi:type="dcterms:W3CDTF">2019-05-14T22:27:32Z</dcterms:modified>
</cp:coreProperties>
</file>