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307" r:id="rId3"/>
    <p:sldId id="308" r:id="rId4"/>
    <p:sldId id="309" r:id="rId5"/>
    <p:sldId id="310" r:id="rId6"/>
    <p:sldId id="31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4"/>
    <p:restoredTop sz="91880"/>
  </p:normalViewPr>
  <p:slideViewPr>
    <p:cSldViewPr snapToGrid="0" snapToObjects="1" showGuides="1">
      <p:cViewPr varScale="1">
        <p:scale>
          <a:sx n="101" d="100"/>
          <a:sy n="101" d="100"/>
        </p:scale>
        <p:origin x="200" y="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EE10D-B3CB-104E-A204-728912DD76F8}" type="datetimeFigureOut">
              <a:rPr lang="en-US" smtClean="0"/>
              <a:t>5/13/19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F68A3-AD85-5546-A832-93FCF0C18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0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67747-3743-6645-8DBD-23CCD7E59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4F9562-00C4-764A-B77B-1BDF7E71A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AB8E0-5146-234E-A89A-3BA439CA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May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4DD8A-ECF8-C843-B38F-F92D95474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LPV Plenary Meeting, Milan, Italy (Living Planet Symposium 2019)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F8E35-3CC5-EB47-AD3A-C5EA491DA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8E3A-F8E6-5540-B6E3-C5D37171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6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F931-CF5B-2540-AFEF-06FBE084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5EE25D-3E09-6143-8811-1506525E8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8BE6B-DF12-0D44-9E18-F2EFDC064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May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A7CFE-FD92-FA4E-88F4-BA12F220B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LPV Plenary Meeting, Milan, Italy (Living Planet Symposium 2019)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96B60-EF49-4F42-B809-0D58D023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8E3A-F8E6-5540-B6E3-C5D37171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75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EE3D54-985F-FC41-94E5-DD4643593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A3745D-F891-4848-89C9-EDB192582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8AF72-0004-3544-91BA-7FB3CDECB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May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886DC-8002-8242-8430-57FB0E93E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LPV Plenary Meeting, Milan, Italy (Living Planet Symposium 2019)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8603C-25DC-CD4E-AC65-4083F1E22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8E3A-F8E6-5540-B6E3-C5D37171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1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FD17-A47D-A44C-A736-C6FA386AA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F40C1-DAD4-824F-8E67-5E004BD27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76B3F-AA70-604F-BF1B-00AA2A999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May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AFBEA-829A-C749-BF97-313E93E57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LPV Plenary Meeting, Milan, Italy (Living Planet Symposium 2019)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8C92D-5DF2-3649-9161-B45D0C3E5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8E3A-F8E6-5540-B6E3-C5D37171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1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7E176-7B1B-9146-8444-689C3AA3B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AC421-1D06-CF44-8A0A-5407B260D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86989-9C74-5046-88D5-3913C4FDF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May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4D094-82B8-EE40-8B0F-7802E139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LPV Plenary Meeting, Milan, Italy (Living Planet Symposium 2019)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8EFAC-C653-3B42-BBD4-8CD82C9D6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8E3A-F8E6-5540-B6E3-C5D37171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92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AC624-6F23-524F-A098-C2FD4B3AE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22856-9ADB-8641-B5E4-8AE82F9984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A3BCD-8485-9A45-B61E-1D7CA2388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EEFFD-C263-6C4C-8A83-C74E2FB88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May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6EA3D-1CCC-8949-BBA5-8D0903A0E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LPV Plenary Meeting, Milan, Italy (Living Planet Symposium 2019)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D5866-7EDB-014F-9C7C-0B12964FF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8E3A-F8E6-5540-B6E3-C5D37171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5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87E9A-01AD-DE43-9520-F1920FFB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EF873-8AE0-7149-88D4-CAFFDE8A1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98FF4-3F8C-7945-B3DE-26672B773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53E0A3-30AB-AE48-A9E3-3F6488B291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469B61-BF9D-6A4E-A608-78BABB7E87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8AC9BD-32CD-4340-98F2-9452C60DE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May 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2F8902-33E0-3444-9BEC-1B6543C20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LPV Plenary Meeting, Milan, Italy (Living Planet Symposium 2019)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344A6E-3FA2-7F4C-95B7-BEE05D9DB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8E3A-F8E6-5540-B6E3-C5D37171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2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F26CD-6D89-194D-B4C7-596EFDE2C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3AB950-82D6-1546-9138-A1ED50E20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May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ED3F1-C897-A445-94F5-363D6E0B4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LPV Plenary Meeting, Milan, Italy (Living Planet Symposium 2019)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BCC95-928D-7B4A-9064-40C6F39E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8E3A-F8E6-5540-B6E3-C5D37171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8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56331B-60B0-9C47-A263-F1647B1EF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May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754D7F-372A-A44A-971E-902279C27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LPV Plenary Meeting, Milan, Italy (Living Planet Symposium 2019)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FDC39-B870-FA49-BF8E-0C4D1E7D4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8E3A-F8E6-5540-B6E3-C5D37171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1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7FA94-BB54-DC4E-B105-6263897B9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002DE-F0A8-B54F-9172-2C7F08A29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F300E6-A5A3-C14D-AE6C-CB30EB465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8FDE74-4EA8-F84D-A4A9-9B204738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May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9270B-7EA8-5A47-A016-1D96DDDD1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LPV Plenary Meeting, Milan, Italy (Living Planet Symposium 2019)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D9D0A-BC8A-FA4B-B782-B6062678F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8E3A-F8E6-5540-B6E3-C5D37171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0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C9F43-19FB-B149-AF7B-151163B1C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C3FAE8-9325-BA43-8983-AEF8B40E2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7EB8E-C862-9640-9B70-AE7ECF2EC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225BF-9145-5448-87FE-07B7E2080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May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F42B0-3564-7D46-AEB9-340823DD2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LPV Plenary Meeting, Milan, Italy (Living Planet Symposium 2019)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5A82F-6C90-1648-A0E6-80304A51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8E3A-F8E6-5540-B6E3-C5D37171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6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ADE07F-1604-B841-BD70-5D9143EE6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1D03C-0C7B-7444-8AC4-3B8CAE7C3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A7DC5-D9F6-7C40-AA42-B820C68D5D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15 May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5215E-768D-9445-9A63-99264F9F6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CEOS LPV Plenary Meeting, Milan, Italy (Living Planet Symposium 2019)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2FDF4-9C30-4A4E-8135-5D1FF1ECA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98E3A-F8E6-5540-B6E3-C5D37171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6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2BF97-BA33-9B4C-B412-60EA8E358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76" y="1108073"/>
            <a:ext cx="11244262" cy="2387600"/>
          </a:xfrm>
        </p:spPr>
        <p:txBody>
          <a:bodyPr>
            <a:normAutofit/>
          </a:bodyPr>
          <a:lstStyle/>
          <a:p>
            <a:r>
              <a:rPr lang="en-US" sz="4800" b="1" dirty="0"/>
              <a:t>Vegetation Index Focus Area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44F4C-1BDD-C548-9EB0-1488205CB4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3000" dirty="0"/>
              <a:t>Tomoaki Miura &amp; Else </a:t>
            </a:r>
            <a:r>
              <a:rPr lang="en-US" sz="3000" dirty="0" err="1"/>
              <a:t>Swinnen</a:t>
            </a:r>
            <a:endParaRPr lang="en-US" dirty="0"/>
          </a:p>
          <a:p>
            <a:endParaRPr lang="en-US" dirty="0"/>
          </a:p>
          <a:p>
            <a:r>
              <a:rPr lang="en-US" dirty="0"/>
              <a:t>Activity Summary and Strategic Plan for 2019-2021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E622BC-D995-A947-9EE2-F1CBFF1CF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502"/>
            <a:ext cx="9144000" cy="208358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D9611-DB1E-EC4B-9C31-C11185373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May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A0CB3-A80E-B546-8653-87AB77BB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CEOS LPV Plenary Meeting, Milan, Italy</a:t>
            </a:r>
            <a:br>
              <a:rPr lang="en-US" dirty="0"/>
            </a:br>
            <a:r>
              <a:rPr lang="en-US" dirty="0"/>
              <a:t>(Living Planet Symposium 2019)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63A6C-F5BA-694D-AB92-E1B0DE059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8E3A-F8E6-5540-B6E3-C5D37171A4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3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F2E3-FA22-A04E-A298-8323A3991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Vegetation Index Focus Area 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6E17A-B1D0-214D-B2BF-E9902E6BC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1st Workshop</a:t>
            </a:r>
            <a:r>
              <a:rPr lang="en-US" dirty="0"/>
              <a:t>:</a:t>
            </a:r>
          </a:p>
          <a:p>
            <a:r>
              <a:rPr lang="en-US" dirty="0"/>
              <a:t>VI &amp; LSP Workshop</a:t>
            </a:r>
            <a:br>
              <a:rPr lang="en-US" dirty="0"/>
            </a:br>
            <a:r>
              <a:rPr lang="en-US" dirty="0"/>
              <a:t>Fort Collins, CO, USA, 9-10 November 2016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2nd Workshop</a:t>
            </a:r>
            <a:r>
              <a:rPr lang="en-US" dirty="0"/>
              <a:t>:</a:t>
            </a:r>
          </a:p>
          <a:p>
            <a:r>
              <a:rPr lang="en-US" dirty="0"/>
              <a:t>VI Workshop</a:t>
            </a:r>
            <a:br>
              <a:rPr lang="en-US" dirty="0"/>
            </a:br>
            <a:r>
              <a:rPr lang="en-US" dirty="0"/>
              <a:t>Washington, D.C., USA, 12 December 2018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469B7-D6AA-CD42-9DD6-32ADBA471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May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2C6B5-5BB3-F74E-B32F-C4EC6218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LPV Plenary Meeting, Milan, Italy (Living Planet Symposium 2019)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337C9-4D37-3C42-AAAA-26F813B2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8E3A-F8E6-5540-B6E3-C5D37171A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47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8F9CE-B84D-094B-98AE-97161DB0B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Recommendations Established at the 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5410A-16B0-4B44-A2CA-528F0B38A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CEOS recommends that the validation document of a VI product include: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Product QA information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Uncertainty information obtained via validation (NIST-traceability)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Product inter-comparison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42AF2-33C9-6C44-8E8F-47BD9A40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May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4E5F0-EDC5-5D40-AE88-2BFA5EF0D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LPV Plenary Meeting, Milan, Italy (Living Planet Symposium 2019)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AB9BD-4318-3C4B-8EB3-6E8A33771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8E3A-F8E6-5540-B6E3-C5D37171A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0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8F9CE-B84D-094B-98AE-97161DB0B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Recommendations Established at the 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5410A-16B0-4B44-A2CA-528F0B38A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CEOS identifies three components of VI validation: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Uncertainty of VIs in their units (e.g.,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NDVI)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VI sensitivity to vegetation biophysical/physiological conditions (e.g., LSP, GPP, LAI)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Long-term stability information of VI time series data</a:t>
            </a:r>
          </a:p>
          <a:p>
            <a:pPr marL="1828800" lvl="3" indent="-457200">
              <a:buFont typeface="+mj-lt"/>
              <a:buAutoNum type="arabicParenR"/>
            </a:pPr>
            <a:endParaRPr lang="en-US" dirty="0"/>
          </a:p>
          <a:p>
            <a:r>
              <a:rPr lang="en-US" dirty="0"/>
              <a:t>Recommended validation data sources (systematic-opportunistic):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AERONET-based surface reflectance data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NEON airborne hyperspectral data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Drone-observational reflectance data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Near-surface remote sensing data: </a:t>
            </a:r>
            <a:r>
              <a:rPr lang="en-US" dirty="0" err="1"/>
              <a:t>PhenoCam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Field spectrometer time series data: PEN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NPN phenology data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FLUXNET data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Time-lapse digital imagery: </a:t>
            </a:r>
            <a:r>
              <a:rPr lang="en-US" dirty="0" err="1"/>
              <a:t>PhenoCam</a:t>
            </a:r>
            <a:r>
              <a:rPr lang="en-US" dirty="0"/>
              <a:t>, Phenological Eyes Network (PEN)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High resolution satellite data, given that they are validated against ground measurements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42AF2-33C9-6C44-8E8F-47BD9A40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May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4E5F0-EDC5-5D40-AE88-2BFA5EF0D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LPV Plenary Meeting, Milan, Italy (Living Planet Symposium 2019)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AB9BD-4318-3C4B-8EB3-6E8A33771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8E3A-F8E6-5540-B6E3-C5D37171A4D6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502B47-9BA5-2045-A7D5-5EB5FB3DFA6C}"/>
              </a:ext>
            </a:extLst>
          </p:cNvPr>
          <p:cNvSpPr txBox="1"/>
          <p:nvPr/>
        </p:nvSpPr>
        <p:spPr>
          <a:xfrm>
            <a:off x="6553200" y="3784601"/>
            <a:ext cx="5346700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Adopted the “</a:t>
            </a:r>
            <a:r>
              <a:rPr lang="en-US" b="1" i="1" dirty="0"/>
              <a:t>time series validation</a:t>
            </a:r>
            <a:r>
              <a:rPr lang="en-US" dirty="0"/>
              <a:t>” approach as a standard VI validation methodology where validation focuses on validating the quality of VI time series data as to how well VI products capture seasonal evolution of vegetation </a:t>
            </a:r>
          </a:p>
        </p:txBody>
      </p:sp>
    </p:spTree>
    <p:extLst>
      <p:ext uri="{BB962C8B-B14F-4D97-AF65-F5344CB8AC3E}">
        <p14:creationId xmlns:p14="http://schemas.microsoft.com/office/powerpoint/2010/main" val="1868445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8F9CE-B84D-094B-98AE-97161DB0B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Recommendations Discussed at the 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5410A-16B0-4B44-A2CA-528F0B38A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Discussed that the focus of product inter-comparison was to characterize the differences and their spatial and temporal distribution</a:t>
            </a:r>
          </a:p>
          <a:p>
            <a:pPr lvl="1"/>
            <a:r>
              <a:rPr lang="en-US" dirty="0"/>
              <a:t>Suggested measures</a:t>
            </a:r>
          </a:p>
          <a:p>
            <a:pPr lvl="2"/>
            <a:r>
              <a:rPr lang="en-US" dirty="0"/>
              <a:t>Product completeness</a:t>
            </a:r>
          </a:p>
          <a:p>
            <a:pPr lvl="2"/>
            <a:r>
              <a:rPr lang="en-US" dirty="0"/>
              <a:t>Spatial consistency</a:t>
            </a:r>
          </a:p>
          <a:p>
            <a:pPr lvl="2"/>
            <a:r>
              <a:rPr lang="en-US" dirty="0"/>
              <a:t>Statistical consistency</a:t>
            </a:r>
          </a:p>
          <a:p>
            <a:pPr lvl="2"/>
            <a:r>
              <a:rPr lang="en-US" dirty="0"/>
              <a:t>Temporal consistency</a:t>
            </a:r>
          </a:p>
          <a:p>
            <a:pPr lvl="1"/>
            <a:r>
              <a:rPr lang="en-US" dirty="0"/>
              <a:t>Statistical metrics discussed included: </a:t>
            </a:r>
          </a:p>
          <a:p>
            <a:pPr lvl="2"/>
            <a:r>
              <a:rPr lang="en-US" dirty="0"/>
              <a:t>RMSD (split into its systematic and unsystematic components)</a:t>
            </a:r>
          </a:p>
          <a:p>
            <a:pPr lvl="2"/>
            <a:r>
              <a:rPr lang="en-US" dirty="0"/>
              <a:t>Mean Bias Error, Mean Absolute Error</a:t>
            </a:r>
          </a:p>
          <a:p>
            <a:pPr lvl="2"/>
            <a:r>
              <a:rPr lang="en-US" dirty="0"/>
              <a:t>Precision or repeatability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42AF2-33C9-6C44-8E8F-47BD9A40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May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4E5F0-EDC5-5D40-AE88-2BFA5EF0D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LPV Plenary Meeting, Milan, Italy (Living Planet Symposium 2019)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AB9BD-4318-3C4B-8EB3-6E8A33771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8E3A-F8E6-5540-B6E3-C5D37171A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43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87066-D03D-E948-9F26-384A0697B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Strategic Plan for 2019-2021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71B23-5B3E-C349-8A7D-5A30269CC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10515600" cy="4995863"/>
          </a:xfrm>
        </p:spPr>
        <p:txBody>
          <a:bodyPr>
            <a:normAutofit/>
          </a:bodyPr>
          <a:lstStyle/>
          <a:p>
            <a:r>
              <a:rPr lang="en-US" sz="2400" dirty="0"/>
              <a:t>Main Goal: generate the first draft of the VI best validation practices document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E55E86-EC71-A14D-A0C6-D0BDFBB51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087982"/>
            <a:ext cx="11518900" cy="558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50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371</Words>
  <Application>Microsoft Macintosh PowerPoint</Application>
  <PresentationFormat>Widescreen</PresentationFormat>
  <Paragraphs>61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Symbol</vt:lpstr>
      <vt:lpstr>Office Theme</vt:lpstr>
      <vt:lpstr>Vegetation Index Focus Area</vt:lpstr>
      <vt:lpstr>Two Vegetation Index Focus Area Workshops</vt:lpstr>
      <vt:lpstr>Recommendations Established at the Workshops</vt:lpstr>
      <vt:lpstr>Recommendations Established at the Workshops</vt:lpstr>
      <vt:lpstr>Recommendations Discussed at the Workshops</vt:lpstr>
      <vt:lpstr>Strategic Plan for 2019-2021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Vegetation Index Focus Area Workshop</dc:title>
  <dc:creator>Tomoaki Miura</dc:creator>
  <cp:lastModifiedBy>Tomoaki Miura</cp:lastModifiedBy>
  <cp:revision>30</cp:revision>
  <dcterms:created xsi:type="dcterms:W3CDTF">2018-12-07T03:58:19Z</dcterms:created>
  <dcterms:modified xsi:type="dcterms:W3CDTF">2019-05-13T05:29:39Z</dcterms:modified>
</cp:coreProperties>
</file>