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61" r:id="rId2"/>
    <p:sldMasterId id="2147483799" r:id="rId3"/>
  </p:sldMasterIdLst>
  <p:notesMasterIdLst>
    <p:notesMasterId r:id="rId40"/>
  </p:notesMasterIdLst>
  <p:handoutMasterIdLst>
    <p:handoutMasterId r:id="rId41"/>
  </p:handoutMasterIdLst>
  <p:sldIdLst>
    <p:sldId id="285" r:id="rId4"/>
    <p:sldId id="287" r:id="rId5"/>
    <p:sldId id="328" r:id="rId6"/>
    <p:sldId id="329" r:id="rId7"/>
    <p:sldId id="330" r:id="rId8"/>
    <p:sldId id="331" r:id="rId9"/>
    <p:sldId id="334" r:id="rId10"/>
    <p:sldId id="333" r:id="rId11"/>
    <p:sldId id="332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3" r:id="rId20"/>
    <p:sldId id="342" r:id="rId21"/>
    <p:sldId id="351" r:id="rId22"/>
    <p:sldId id="352" r:id="rId23"/>
    <p:sldId id="347" r:id="rId24"/>
    <p:sldId id="353" r:id="rId25"/>
    <p:sldId id="354" r:id="rId26"/>
    <p:sldId id="348" r:id="rId27"/>
    <p:sldId id="355" r:id="rId28"/>
    <p:sldId id="356" r:id="rId29"/>
    <p:sldId id="350" r:id="rId30"/>
    <p:sldId id="370" r:id="rId31"/>
    <p:sldId id="357" r:id="rId32"/>
    <p:sldId id="358" r:id="rId33"/>
    <p:sldId id="359" r:id="rId34"/>
    <p:sldId id="368" r:id="rId35"/>
    <p:sldId id="371" r:id="rId36"/>
    <p:sldId id="327" r:id="rId37"/>
    <p:sldId id="365" r:id="rId38"/>
    <p:sldId id="366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0CB7692F-3601-4B98-B882-BE514BC5F0D5}">
          <p14:sldIdLst>
            <p14:sldId id="285"/>
            <p14:sldId id="287"/>
            <p14:sldId id="303"/>
            <p14:sldId id="289"/>
            <p14:sldId id="299"/>
            <p14:sldId id="326"/>
            <p14:sldId id="298"/>
            <p14:sldId id="309"/>
            <p14:sldId id="293"/>
            <p14:sldId id="328"/>
            <p14:sldId id="302"/>
            <p14:sldId id="311"/>
            <p14:sldId id="317"/>
            <p14:sldId id="297"/>
            <p14:sldId id="329"/>
            <p14:sldId id="300"/>
            <p14:sldId id="304"/>
            <p14:sldId id="323"/>
            <p14:sldId id="305"/>
            <p14:sldId id="318"/>
            <p14:sldId id="320"/>
            <p14:sldId id="306"/>
            <p14:sldId id="307"/>
            <p14:sldId id="342"/>
            <p14:sldId id="335"/>
            <p14:sldId id="341"/>
            <p14:sldId id="339"/>
            <p14:sldId id="286"/>
            <p14:sldId id="325"/>
            <p14:sldId id="327"/>
            <p14:sldId id="393"/>
            <p14:sldId id="32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selyne" initials="R" lastIdx="2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DFF09"/>
    <a:srgbClr val="CCFF66"/>
    <a:srgbClr val="33CC33"/>
    <a:srgbClr val="00FF00"/>
    <a:srgbClr val="00FF99"/>
    <a:srgbClr val="C8FCC9"/>
    <a:srgbClr val="A8FAAA"/>
    <a:srgbClr val="382D87"/>
    <a:srgbClr val="302C88"/>
    <a:srgbClr val="2E2A8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35" autoAdjust="0"/>
    <p:restoredTop sz="91041" autoAdjust="0"/>
  </p:normalViewPr>
  <p:slideViewPr>
    <p:cSldViewPr snapToGrid="0">
      <p:cViewPr varScale="1">
        <p:scale>
          <a:sx n="92" d="100"/>
          <a:sy n="92" d="100"/>
        </p:scale>
        <p:origin x="-936" y="-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F5773-9359-428B-8769-FE6DA4D96CE3}" type="datetimeFigureOut">
              <a:rPr lang="en-GB" smtClean="0"/>
              <a:pPr/>
              <a:t>13/05/2019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D8F3B-D85B-4E1B-B6F1-F53F806E1CA7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75070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146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1460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5474" y="-4537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GB" noProof="0" smtClean="0"/>
              <a:pPr/>
              <a:t>13/05/2019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3174"/>
            <a:ext cx="4040088" cy="302872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636031" y="3147814"/>
            <a:ext cx="4680520" cy="1152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Subtitle</a:t>
            </a:r>
          </a:p>
          <a:p>
            <a:r>
              <a:rPr lang="nl-BE" noProof="0" dirty="0" err="1" smtClean="0"/>
              <a:t>Authors</a:t>
            </a:r>
            <a:endParaRPr lang="en-GB" noProof="0" dirty="0"/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476"/>
          <a:stretch/>
        </p:blipFill>
        <p:spPr bwMode="auto">
          <a:xfrm>
            <a:off x="7260856" y="-4537"/>
            <a:ext cx="1883144" cy="51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0" noProof="0" dirty="0" smtClean="0">
                <a:solidFill>
                  <a:schemeClr val="bg1"/>
                </a:solidFill>
              </a:rPr>
              <a:t>Land Monitoring</a:t>
            </a:r>
            <a:endParaRPr lang="en-GB" sz="1100" b="0" noProof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41830" y="2528466"/>
            <a:ext cx="4594466" cy="654971"/>
          </a:xfrm>
        </p:spPr>
        <p:txBody>
          <a:bodyPr>
            <a:normAutofit/>
          </a:bodyPr>
          <a:lstStyle>
            <a:lvl1pPr algn="l">
              <a:defRPr sz="2800" spc="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481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-36513" y="0"/>
            <a:ext cx="2463801" cy="5183188"/>
            <a:chOff x="-4559112" y="-241167"/>
            <a:chExt cx="2463612" cy="5183078"/>
          </a:xfrm>
        </p:grpSpPr>
        <p:pic>
          <p:nvPicPr>
            <p:cNvPr id="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b="-233"/>
            <a:stretch>
              <a:fillRect/>
            </a:stretch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9"/>
            <p:cNvSpPr/>
            <p:nvPr userDrawn="1"/>
          </p:nvSpPr>
          <p:spPr>
            <a:xfrm>
              <a:off x="-4559112" y="-241167"/>
              <a:ext cx="2463612" cy="51497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20"/>
            <p:cNvSpPr/>
            <p:nvPr userDrawn="1"/>
          </p:nvSpPr>
          <p:spPr>
            <a:xfrm>
              <a:off x="-4533714" y="-212593"/>
              <a:ext cx="2438214" cy="51497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8" name="Straight Connector 15"/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" y="23813"/>
            <a:ext cx="81597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1"/>
          <p:cNvSpPr txBox="1"/>
          <p:nvPr userDrawn="1"/>
        </p:nvSpPr>
        <p:spPr>
          <a:xfrm>
            <a:off x="-36513" y="614363"/>
            <a:ext cx="979488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dirty="0" err="1">
                <a:solidFill>
                  <a:srgbClr val="B0BF27"/>
                </a:solidFill>
                <a:latin typeface="+mn-lt"/>
              </a:rPr>
              <a:t>Land</a:t>
            </a:r>
            <a:r>
              <a:rPr lang="es-ES" sz="1100" dirty="0">
                <a:solidFill>
                  <a:srgbClr val="B0BF27"/>
                </a:solidFill>
                <a:latin typeface="+mn-lt"/>
              </a:rPr>
              <a:t> </a:t>
            </a:r>
            <a:r>
              <a:rPr lang="es-ES" sz="1100" dirty="0" err="1">
                <a:solidFill>
                  <a:srgbClr val="B0BF27"/>
                </a:solidFill>
                <a:latin typeface="+mn-lt"/>
              </a:rPr>
              <a:t>Monitoring</a:t>
            </a:r>
            <a:endParaRPr lang="en-US" sz="1100" dirty="0">
              <a:solidFill>
                <a:srgbClr val="B0BF27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9188"/>
            <a:ext cx="213360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1CB3B-D7C4-4F64-91B0-425941368048}" type="datetimeFigureOut">
              <a:rPr lang="en-US"/>
              <a:pPr>
                <a:defRPr/>
              </a:pPr>
              <a:t>5/13/2019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9188"/>
            <a:ext cx="289560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9188"/>
            <a:ext cx="213360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D51E7-0C7D-4D99-AE05-7EA1BE95E3F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8154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870694" y="206375"/>
            <a:ext cx="8021786" cy="47709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720" y="4767263"/>
            <a:ext cx="432048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1378496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noProof="0" smtClean="0"/>
              <a:pPr/>
              <a:t>13/05/2019</a:t>
            </a:fld>
            <a:endParaRPr lang="en-GB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noProof="0" smtClean="0"/>
              <a:pPr/>
              <a:t>‹N°›</a:t>
            </a:fld>
            <a:endParaRPr lang="en-GB" noProof="0" dirty="0"/>
          </a:p>
        </p:txBody>
      </p:sp>
    </p:spTree>
    <p:extLst>
      <p:ext uri="{BB962C8B-B14F-4D97-AF65-F5344CB8AC3E}">
        <p14:creationId xmlns="" xmlns:p14="http://schemas.microsoft.com/office/powerpoint/2010/main" val="275093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870694" y="206375"/>
            <a:ext cx="8021786" cy="47709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720" y="4767263"/>
            <a:ext cx="432048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1378496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noProof="0" smtClean="0"/>
              <a:pPr/>
              <a:t>13/05/2019</a:t>
            </a:fld>
            <a:endParaRPr lang="en-GB" noProof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noProof="0" smtClean="0"/>
              <a:pPr/>
              <a:t>‹N°›</a:t>
            </a:fld>
            <a:endParaRPr lang="en-GB" noProof="0" dirty="0"/>
          </a:p>
        </p:txBody>
      </p:sp>
    </p:spTree>
    <p:extLst>
      <p:ext uri="{BB962C8B-B14F-4D97-AF65-F5344CB8AC3E}">
        <p14:creationId xmlns="" xmlns:p14="http://schemas.microsoft.com/office/powerpoint/2010/main" val="153083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87418" y="1203598"/>
            <a:ext cx="4041775" cy="339102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Placeholder 2"/>
          <p:cNvSpPr>
            <a:spLocks noGrp="1"/>
          </p:cNvSpPr>
          <p:nvPr>
            <p:ph type="title"/>
          </p:nvPr>
        </p:nvSpPr>
        <p:spPr>
          <a:xfrm>
            <a:off x="870694" y="206375"/>
            <a:ext cx="8021786" cy="47709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051720" y="4767263"/>
            <a:ext cx="432048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4767263"/>
            <a:ext cx="1378496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noProof="0" smtClean="0"/>
              <a:pPr/>
              <a:t>13/05/2019</a:t>
            </a:fld>
            <a:endParaRPr lang="en-GB" noProof="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noProof="0" smtClean="0"/>
              <a:pPr/>
              <a:t>‹N°›</a:t>
            </a:fld>
            <a:endParaRPr lang="en-GB" noProof="0" dirty="0"/>
          </a:p>
        </p:txBody>
      </p:sp>
    </p:spTree>
    <p:extLst>
      <p:ext uri="{BB962C8B-B14F-4D97-AF65-F5344CB8AC3E}">
        <p14:creationId xmlns="" xmlns:p14="http://schemas.microsoft.com/office/powerpoint/2010/main" val="1011158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870694" y="206375"/>
            <a:ext cx="8021786" cy="47709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720" y="4767263"/>
            <a:ext cx="432048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1378496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noProof="0" smtClean="0"/>
              <a:pPr/>
              <a:t>13/05/2019</a:t>
            </a:fld>
            <a:endParaRPr lang="en-GB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noProof="0" smtClean="0"/>
              <a:pPr/>
              <a:t>‹N°›</a:t>
            </a:fld>
            <a:endParaRPr lang="en-GB" noProof="0" dirty="0"/>
          </a:p>
        </p:txBody>
      </p:sp>
    </p:spTree>
    <p:extLst>
      <p:ext uri="{BB962C8B-B14F-4D97-AF65-F5344CB8AC3E}">
        <p14:creationId xmlns="" xmlns:p14="http://schemas.microsoft.com/office/powerpoint/2010/main" val="237976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870694" y="206375"/>
            <a:ext cx="8021786" cy="47709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720" y="4767263"/>
            <a:ext cx="432048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1378496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noProof="0" smtClean="0"/>
              <a:pPr/>
              <a:t>13/05/2019</a:t>
            </a:fld>
            <a:endParaRPr lang="en-GB" noProof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noProof="0" smtClean="0"/>
              <a:pPr/>
              <a:t>‹N°›</a:t>
            </a:fld>
            <a:endParaRPr lang="en-GB" noProof="0" dirty="0"/>
          </a:p>
        </p:txBody>
      </p:sp>
    </p:spTree>
    <p:extLst>
      <p:ext uri="{BB962C8B-B14F-4D97-AF65-F5344CB8AC3E}">
        <p14:creationId xmlns="" xmlns:p14="http://schemas.microsoft.com/office/powerpoint/2010/main" val="326202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2"/>
          <p:cNvSpPr>
            <a:spLocks noGrp="1"/>
          </p:cNvSpPr>
          <p:nvPr>
            <p:ph type="title"/>
          </p:nvPr>
        </p:nvSpPr>
        <p:spPr>
          <a:xfrm>
            <a:off x="870694" y="206375"/>
            <a:ext cx="8021786" cy="47709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051720" y="4767263"/>
            <a:ext cx="432048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4767263"/>
            <a:ext cx="1378496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noProof="0" smtClean="0"/>
              <a:pPr/>
              <a:t>13/05/2019</a:t>
            </a:fld>
            <a:endParaRPr lang="en-GB" noProof="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noProof="0" smtClean="0"/>
              <a:pPr/>
              <a:t>‹N°›</a:t>
            </a:fld>
            <a:endParaRPr lang="en-GB" noProof="0" dirty="0"/>
          </a:p>
        </p:txBody>
      </p:sp>
    </p:spTree>
    <p:extLst>
      <p:ext uri="{BB962C8B-B14F-4D97-AF65-F5344CB8AC3E}">
        <p14:creationId xmlns="" xmlns:p14="http://schemas.microsoft.com/office/powerpoint/2010/main" val="3615584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870694" y="206375"/>
            <a:ext cx="8021786" cy="47709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720" y="4767263"/>
            <a:ext cx="432048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1378496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noProof="0" smtClean="0"/>
              <a:pPr/>
              <a:t>13/05/2019</a:t>
            </a:fld>
            <a:endParaRPr lang="en-GB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noProof="0" smtClean="0"/>
              <a:pPr/>
              <a:t>‹N°›</a:t>
            </a:fld>
            <a:endParaRPr lang="en-GB" noProof="0" dirty="0"/>
          </a:p>
        </p:txBody>
      </p:sp>
    </p:spTree>
    <p:extLst>
      <p:ext uri="{BB962C8B-B14F-4D97-AF65-F5344CB8AC3E}">
        <p14:creationId xmlns="" xmlns:p14="http://schemas.microsoft.com/office/powerpoint/2010/main" val="215836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25474" y="-4537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476"/>
          <a:stretch/>
        </p:blipFill>
        <p:spPr bwMode="auto">
          <a:xfrm>
            <a:off x="7260856" y="-4537"/>
            <a:ext cx="1883144" cy="51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582712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0" noProof="0" dirty="0" smtClean="0">
                <a:solidFill>
                  <a:schemeClr val="bg1"/>
                </a:solidFill>
              </a:rPr>
              <a:t>Land Monitoring</a:t>
            </a:r>
            <a:endParaRPr lang="en-GB" sz="1100" b="0" noProof="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4" r:id="rId2"/>
    <p:sldLayoutId id="214748380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-36512" y="-20538"/>
            <a:ext cx="2463612" cy="5183078"/>
            <a:chOff x="-4559112" y="-241167"/>
            <a:chExt cx="2463612" cy="5183078"/>
          </a:xfrm>
        </p:grpSpPr>
        <p:pic>
          <p:nvPicPr>
            <p:cNvPr id="22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0" noProof="0" dirty="0" smtClean="0">
                <a:solidFill>
                  <a:srgbClr val="B0BF27"/>
                </a:solidFill>
              </a:rPr>
              <a:t>Global Land Operations</a:t>
            </a:r>
            <a:endParaRPr lang="en-GB" sz="1100" b="0" noProof="0" dirty="0">
              <a:solidFill>
                <a:srgbClr val="B0BF27"/>
              </a:solidFill>
            </a:endParaRPr>
          </a:p>
        </p:txBody>
      </p:sp>
      <p:sp>
        <p:nvSpPr>
          <p:cNvPr id="16" name="Title Placeholder 2"/>
          <p:cNvSpPr>
            <a:spLocks noGrp="1"/>
          </p:cNvSpPr>
          <p:nvPr>
            <p:ph type="title"/>
          </p:nvPr>
        </p:nvSpPr>
        <p:spPr>
          <a:xfrm>
            <a:off x="870694" y="206375"/>
            <a:ext cx="8021786" cy="47709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72182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5" r:id="rId2"/>
    <p:sldLayoutId id="2147483766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1800" kern="1200" spc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0" noProof="0" dirty="0" smtClean="0">
                <a:solidFill>
                  <a:srgbClr val="B0BF27"/>
                </a:solidFill>
              </a:rPr>
              <a:t>Global Land Operations</a:t>
            </a:r>
            <a:endParaRPr lang="en-GB" sz="1100" b="0" noProof="0" dirty="0">
              <a:solidFill>
                <a:srgbClr val="B0BF27"/>
              </a:solidFill>
            </a:endParaRPr>
          </a:p>
        </p:txBody>
      </p:sp>
      <p:sp>
        <p:nvSpPr>
          <p:cNvPr id="16" name="Title Placeholder 2"/>
          <p:cNvSpPr>
            <a:spLocks noGrp="1"/>
          </p:cNvSpPr>
          <p:nvPr>
            <p:ph type="title"/>
          </p:nvPr>
        </p:nvSpPr>
        <p:spPr>
          <a:xfrm>
            <a:off x="870694" y="206375"/>
            <a:ext cx="8021786" cy="47709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720" y="4767263"/>
            <a:ext cx="432048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1378496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noProof="0" smtClean="0"/>
              <a:pPr/>
              <a:t>13/05/2019</a:t>
            </a:fld>
            <a:endParaRPr lang="en-GB" noProof="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36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noProof="0" smtClean="0"/>
              <a:pPr/>
              <a:t>‹N°›</a:t>
            </a:fld>
            <a:endParaRPr lang="en-GB" noProof="0" dirty="0"/>
          </a:p>
        </p:txBody>
      </p:sp>
    </p:spTree>
    <p:extLst>
      <p:ext uri="{BB962C8B-B14F-4D97-AF65-F5344CB8AC3E}">
        <p14:creationId xmlns="" xmlns:p14="http://schemas.microsoft.com/office/powerpoint/2010/main" val="295066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1800" kern="1200" spc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Inter-comparison and accuracy assessment</a:t>
            </a:r>
          </a:p>
          <a:p>
            <a:endParaRPr lang="en-GB" dirty="0" smtClean="0"/>
          </a:p>
          <a:p>
            <a:r>
              <a:rPr lang="en-GB" dirty="0" smtClean="0"/>
              <a:t>R. </a:t>
            </a:r>
            <a:r>
              <a:rPr lang="en-GB" dirty="0" err="1" smtClean="0"/>
              <a:t>Lacaze</a:t>
            </a:r>
            <a:r>
              <a:rPr lang="en-GB" dirty="0" smtClean="0"/>
              <a:t> on behalf CGLOPS-1 and CGLOPS-2 consortia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Overview of CGLOPS product quality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2018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Neural network based approach</a:t>
            </a:r>
          </a:p>
          <a:p>
            <a:pPr marL="539750" lvl="2" indent="-179388"/>
            <a:r>
              <a:rPr lang="en-GB" sz="1100" dirty="0" smtClean="0"/>
              <a:t>Collection 1km V1 (based upon BRDF-corrected TOC)</a:t>
            </a:r>
          </a:p>
          <a:p>
            <a:pPr marL="539750" lvl="2" indent="-179388"/>
            <a:r>
              <a:rPr lang="en-GB" sz="1100" dirty="0" smtClean="0"/>
              <a:t>Collection 1km V2 (gap filling and NRT estimate)</a:t>
            </a:r>
          </a:p>
          <a:p>
            <a:pPr marL="539750" lvl="2" indent="-179388"/>
            <a:r>
              <a:rPr lang="en-GB" sz="1100" dirty="0" smtClean="0"/>
              <a:t>Collection 300m V1 (small gap filling and NRT estimate)</a:t>
            </a:r>
          </a:p>
          <a:p>
            <a:pPr marL="360363" lvl="1" indent="-180975"/>
            <a:r>
              <a:rPr lang="en-GB" sz="1200" dirty="0" smtClean="0"/>
              <a:t>In preparation</a:t>
            </a:r>
          </a:p>
          <a:p>
            <a:pPr marL="539750" lvl="2" indent="-179388"/>
            <a:r>
              <a:rPr lang="en-GB" sz="1100" dirty="0" smtClean="0"/>
              <a:t>Collection 1km V2.1: add no </a:t>
            </a:r>
            <a:r>
              <a:rPr lang="en-GB" sz="1100" dirty="0" err="1" smtClean="0"/>
              <a:t>climato</a:t>
            </a:r>
            <a:r>
              <a:rPr lang="en-GB" sz="1100" dirty="0" smtClean="0"/>
              <a:t> gap filling layer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Accuracy </a:t>
            </a:r>
            <a:r>
              <a:rPr lang="en-GB" sz="1400" dirty="0" smtClean="0"/>
              <a:t>assessment using CEOS LPV DIRECT2.0</a:t>
            </a:r>
            <a:endParaRPr lang="en-GB" sz="1400" dirty="0" smtClean="0"/>
          </a:p>
          <a:p>
            <a:pPr marL="360363" lvl="1" indent="-180975"/>
            <a:r>
              <a:rPr lang="en-GB" sz="1100" dirty="0" smtClean="0"/>
              <a:t>FAPAR 1km V1: RMSD=0.13</a:t>
            </a:r>
          </a:p>
          <a:p>
            <a:pPr marL="360363" lvl="1" indent="-180975"/>
            <a:r>
              <a:rPr lang="en-GB" sz="1100" dirty="0" smtClean="0"/>
              <a:t>FAPAR 1km V2: RMSD=0.12</a:t>
            </a:r>
          </a:p>
          <a:p>
            <a:pPr marL="360363" lvl="1" indent="-180975"/>
            <a:r>
              <a:rPr lang="en-GB" sz="1100" dirty="0" smtClean="0"/>
              <a:t>FAPAR 300m: RMSD=0.08</a:t>
            </a:r>
          </a:p>
          <a:p>
            <a:pPr marL="360363" lvl="1" indent="-180975"/>
            <a:r>
              <a:rPr lang="en-GB" sz="1100" dirty="0" smtClean="0"/>
              <a:t>MODIS C6: RMSD= 0.12       </a:t>
            </a:r>
          </a:p>
          <a:p>
            <a:pPr marL="179388" lvl="1" indent="-179388">
              <a:buNone/>
            </a:pPr>
            <a:endParaRPr lang="en-GB" sz="14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FAPAR</a:t>
            </a:r>
            <a:endParaRPr lang="fr-FR" i="1" dirty="0"/>
          </a:p>
        </p:txBody>
      </p:sp>
      <p:pic>
        <p:nvPicPr>
          <p:cNvPr id="20" name="Imagen 3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874"/>
          <a:stretch>
            <a:fillRect/>
          </a:stretch>
        </p:blipFill>
        <p:spPr bwMode="auto">
          <a:xfrm>
            <a:off x="4716000" y="2808000"/>
            <a:ext cx="2232361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3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874"/>
          <a:stretch>
            <a:fillRect/>
          </a:stretch>
        </p:blipFill>
        <p:spPr bwMode="auto">
          <a:xfrm>
            <a:off x="4716000" y="720000"/>
            <a:ext cx="2232361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4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6912000" y="720000"/>
            <a:ext cx="2194183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40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6912000" y="2808000"/>
            <a:ext cx="2194183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4395356" y="4871498"/>
            <a:ext cx="47486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i="1" dirty="0" err="1" smtClean="0"/>
              <a:t>Extracted</a:t>
            </a:r>
            <a:r>
              <a:rPr lang="fr-FR" sz="900" b="1" i="1" dirty="0" smtClean="0"/>
              <a:t> </a:t>
            </a:r>
            <a:r>
              <a:rPr lang="fr-FR" sz="900" b="1" i="1" dirty="0" err="1" smtClean="0"/>
              <a:t>from</a:t>
            </a:r>
            <a:r>
              <a:rPr lang="fr-FR" sz="900" b="1" i="1" dirty="0" smtClean="0"/>
              <a:t> validation reports </a:t>
            </a:r>
            <a:r>
              <a:rPr lang="fr-FR" sz="900" b="1" i="1" dirty="0" err="1" smtClean="0"/>
              <a:t>available</a:t>
            </a:r>
            <a:r>
              <a:rPr lang="fr-FR" sz="900" b="1" i="1" dirty="0" smtClean="0"/>
              <a:t> on http://land.copernicus.eu/global/products/fapar</a:t>
            </a:r>
            <a:endParaRPr lang="fr-FR" sz="9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Neural network based approach</a:t>
            </a:r>
          </a:p>
          <a:p>
            <a:pPr marL="539750" lvl="2" indent="-179388"/>
            <a:r>
              <a:rPr lang="en-GB" sz="1100" dirty="0" smtClean="0"/>
              <a:t>Collection 1km V1 (based upon BRDF-corrected TOC)</a:t>
            </a:r>
          </a:p>
          <a:p>
            <a:pPr marL="539750" lvl="2" indent="-179388"/>
            <a:r>
              <a:rPr lang="en-GB" sz="1100" dirty="0" smtClean="0"/>
              <a:t>Collection 1km V2 (gap filling and NRT estimate)</a:t>
            </a:r>
          </a:p>
          <a:p>
            <a:pPr marL="539750" lvl="2" indent="-179388"/>
            <a:r>
              <a:rPr lang="en-GB" sz="1100" dirty="0" smtClean="0"/>
              <a:t>Collection 300m V1 (small gap filling and NRT estimate)</a:t>
            </a:r>
          </a:p>
          <a:p>
            <a:pPr marL="360363" lvl="1" indent="-180975"/>
            <a:r>
              <a:rPr lang="en-GB" sz="1200" dirty="0" smtClean="0"/>
              <a:t>In preparation</a:t>
            </a:r>
          </a:p>
          <a:p>
            <a:pPr marL="539750" lvl="2" indent="-179388"/>
            <a:r>
              <a:rPr lang="en-GB" sz="1100" dirty="0" smtClean="0"/>
              <a:t>Collection 1km V2.1: add no </a:t>
            </a:r>
            <a:r>
              <a:rPr lang="en-GB" sz="1100" dirty="0" err="1" smtClean="0"/>
              <a:t>climato</a:t>
            </a:r>
            <a:r>
              <a:rPr lang="en-GB" sz="1100" dirty="0" smtClean="0"/>
              <a:t> gap filling layer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Accuracy </a:t>
            </a:r>
            <a:r>
              <a:rPr lang="en-GB" sz="1400" dirty="0" smtClean="0"/>
              <a:t>assessment using CEOS LPV DIRECT2.0</a:t>
            </a:r>
            <a:endParaRPr lang="en-GB" sz="1400" dirty="0" smtClean="0"/>
          </a:p>
          <a:p>
            <a:pPr marL="360363" lvl="1" indent="-180975"/>
            <a:r>
              <a:rPr lang="en-GB" sz="1100" dirty="0" smtClean="0"/>
              <a:t>FAPAR 1km V1: RMSD=0.13</a:t>
            </a:r>
          </a:p>
          <a:p>
            <a:pPr marL="360363" lvl="1" indent="-180975"/>
            <a:r>
              <a:rPr lang="en-GB" sz="1100" dirty="0" smtClean="0"/>
              <a:t>FAPAR 1km V2: RMSD=0.12</a:t>
            </a:r>
          </a:p>
          <a:p>
            <a:pPr marL="360363" lvl="1" indent="-180975"/>
            <a:r>
              <a:rPr lang="en-GB" sz="1100" dirty="0" smtClean="0"/>
              <a:t>FAPAR 300m: RMSD=0.08</a:t>
            </a:r>
          </a:p>
          <a:p>
            <a:pPr marL="360363" lvl="1" indent="-180975"/>
            <a:r>
              <a:rPr lang="en-GB" sz="1100" dirty="0" smtClean="0"/>
              <a:t>MODIS C6: RMSD= 0.12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Capture of specific events</a:t>
            </a:r>
            <a:r>
              <a:rPr lang="en-GB" sz="1100" dirty="0" smtClean="0"/>
              <a:t>       </a:t>
            </a:r>
          </a:p>
          <a:p>
            <a:pPr marL="179388" lvl="1" indent="-179388">
              <a:buNone/>
            </a:pPr>
            <a:endParaRPr lang="en-GB" sz="14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FAPAR</a:t>
            </a:r>
            <a:endParaRPr lang="fr-FR" i="1" dirty="0"/>
          </a:p>
        </p:txBody>
      </p:sp>
      <p:pic>
        <p:nvPicPr>
          <p:cNvPr id="20" name="Imagen 3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874"/>
          <a:stretch>
            <a:fillRect/>
          </a:stretch>
        </p:blipFill>
        <p:spPr bwMode="auto">
          <a:xfrm>
            <a:off x="4716000" y="2808000"/>
            <a:ext cx="2232361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3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874"/>
          <a:stretch>
            <a:fillRect/>
          </a:stretch>
        </p:blipFill>
        <p:spPr bwMode="auto">
          <a:xfrm>
            <a:off x="4716000" y="720000"/>
            <a:ext cx="2232361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4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6912000" y="720000"/>
            <a:ext cx="2194183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40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6912000" y="2808000"/>
            <a:ext cx="2194183" cy="2019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e 7"/>
          <p:cNvGrpSpPr>
            <a:grpSpLocks/>
          </p:cNvGrpSpPr>
          <p:nvPr/>
        </p:nvGrpSpPr>
        <p:grpSpPr>
          <a:xfrm>
            <a:off x="144000" y="3780000"/>
            <a:ext cx="4500000" cy="1180399"/>
            <a:chOff x="1080000" y="1110467"/>
            <a:chExt cx="7260031" cy="1595133"/>
          </a:xfrm>
        </p:grpSpPr>
        <p:pic>
          <p:nvPicPr>
            <p:cNvPr id="9" name="Imagen 6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  </a:ext>
              </a:extLst>
            </a:blip>
            <a:srcRect l="2362" t="34646" r="2362" b="35433"/>
            <a:stretch>
              <a:fillRect/>
            </a:stretch>
          </p:blipFill>
          <p:spPr>
            <a:xfrm>
              <a:off x="1080000" y="1337613"/>
              <a:ext cx="7260031" cy="1367987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3348000" y="1110467"/>
              <a:ext cx="279451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100" b="1" dirty="0" smtClean="0"/>
                <a:t>Chile (35.47S, 72.28W)</a:t>
              </a:r>
              <a:endParaRPr lang="fr-FR" sz="1100" b="1" dirty="0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0" y="4897279"/>
            <a:ext cx="4800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           PROBA-V FAPAR V1                  PROBA-V FAPAR V2                MCD15A2H C6                    </a:t>
            </a:r>
            <a:r>
              <a:rPr lang="fr-FR" sz="900" b="1" dirty="0" err="1" smtClean="0"/>
              <a:t>Fire</a:t>
            </a:r>
            <a:endParaRPr lang="fr-FR" sz="900" b="1" dirty="0"/>
          </a:p>
        </p:txBody>
      </p:sp>
      <p:cxnSp>
        <p:nvCxnSpPr>
          <p:cNvPr id="13" name="Connecteur droit 12"/>
          <p:cNvCxnSpPr/>
          <p:nvPr/>
        </p:nvCxnSpPr>
        <p:spPr>
          <a:xfrm flipV="1">
            <a:off x="144000" y="5022000"/>
            <a:ext cx="216000" cy="0"/>
          </a:xfrm>
          <a:prstGeom prst="line">
            <a:avLst/>
          </a:prstGeom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1512000" y="5022000"/>
            <a:ext cx="216000" cy="0"/>
          </a:xfrm>
          <a:prstGeom prst="line">
            <a:avLst/>
          </a:prstGeom>
          <a:ln w="15875">
            <a:solidFill>
              <a:srgbClr val="A14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2855628" y="5022000"/>
            <a:ext cx="2160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4040268" y="5022000"/>
            <a:ext cx="216000" cy="0"/>
          </a:xfrm>
          <a:prstGeom prst="line">
            <a:avLst/>
          </a:prstGeom>
          <a:ln w="158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384965" y="4871499"/>
            <a:ext cx="48213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i="1" dirty="0" err="1" smtClean="0"/>
              <a:t>Extracted</a:t>
            </a:r>
            <a:r>
              <a:rPr lang="fr-FR" sz="900" b="1" i="1" dirty="0" smtClean="0"/>
              <a:t> </a:t>
            </a:r>
            <a:r>
              <a:rPr lang="fr-FR" sz="900" b="1" i="1" dirty="0" err="1" smtClean="0"/>
              <a:t>from</a:t>
            </a:r>
            <a:r>
              <a:rPr lang="fr-FR" sz="900" b="1" i="1" dirty="0" smtClean="0"/>
              <a:t> validation reports </a:t>
            </a:r>
            <a:r>
              <a:rPr lang="fr-FR" sz="900" b="1" i="1" dirty="0" err="1" smtClean="0"/>
              <a:t>available</a:t>
            </a:r>
            <a:r>
              <a:rPr lang="fr-FR" sz="900" b="1" i="1" dirty="0" smtClean="0"/>
              <a:t> on http://land.copernicus.eu/global/products/fapar</a:t>
            </a:r>
            <a:endParaRPr lang="fr-FR" sz="9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Mean and standard deviation of a temporal index made of daily surface reflectance and average surface reflectance</a:t>
            </a:r>
          </a:p>
          <a:p>
            <a:pPr marL="539750" lvl="2" indent="-179388"/>
            <a:r>
              <a:rPr lang="en-GB" sz="1100" dirty="0" smtClean="0"/>
              <a:t>Collection 1km V1.5 </a:t>
            </a:r>
          </a:p>
          <a:p>
            <a:pPr marL="539750" lvl="2" indent="-179388"/>
            <a:r>
              <a:rPr lang="en-GB" sz="1100" dirty="0" smtClean="0"/>
              <a:t>Collection 300m  V1.0 &amp; V1.1(water mask)</a:t>
            </a:r>
          </a:p>
          <a:p>
            <a:pPr marL="355600" lvl="1" indent="-174625"/>
            <a:r>
              <a:rPr lang="en-GB" sz="1400" dirty="0" smtClean="0"/>
              <a:t>In preparation</a:t>
            </a:r>
          </a:p>
          <a:p>
            <a:pPr marL="538163" lvl="2" indent="-182563"/>
            <a:r>
              <a:rPr lang="en-GB" sz="1100" dirty="0" smtClean="0"/>
              <a:t>Collection 300m V2: active fire information used, non-NRT product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  <a:p>
            <a:pPr marL="579438" lvl="2" indent="-179388"/>
            <a:r>
              <a:rPr lang="en-GB" sz="1200" dirty="0" smtClean="0"/>
              <a:t>Using GEE with </a:t>
            </a:r>
            <a:r>
              <a:rPr lang="en-GB" sz="1200" dirty="0" err="1" smtClean="0"/>
              <a:t>Landsat</a:t>
            </a:r>
            <a:r>
              <a:rPr lang="en-GB" sz="1200" dirty="0" smtClean="0"/>
              <a:t> imagery as background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Accuracy (year 2014)</a:t>
            </a:r>
          </a:p>
          <a:p>
            <a:pPr marL="579438" lvl="2" indent="-179388"/>
            <a:r>
              <a:rPr lang="en-GB" sz="1200" dirty="0" smtClean="0"/>
              <a:t>Reference data generated on a joint effort  between  Copernicus Global Land                                                    Service and the Fire Disturbance project of the ESA’s CCI</a:t>
            </a:r>
          </a:p>
          <a:p>
            <a:pPr marL="579438" lvl="2" indent="-179388"/>
            <a:endParaRPr lang="en-GB" sz="12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Burnt</a:t>
            </a:r>
            <a:r>
              <a:rPr lang="fr-FR" dirty="0" smtClean="0"/>
              <a:t> Areas</a:t>
            </a:r>
            <a:endParaRPr lang="fr-FR" dirty="0"/>
          </a:p>
        </p:txBody>
      </p:sp>
      <p:pic>
        <p:nvPicPr>
          <p:cNvPr id="14" name="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49931"/>
          <a:stretch/>
        </p:blipFill>
        <p:spPr bwMode="auto">
          <a:xfrm>
            <a:off x="6470326" y="1408663"/>
            <a:ext cx="2572074" cy="2744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400189" y="1681782"/>
            <a:ext cx="113626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b="1" dirty="0" smtClean="0">
                <a:solidFill>
                  <a:srgbClr val="CC00FF"/>
                </a:solidFill>
              </a:rPr>
              <a:t>BA 1km V1.5</a:t>
            </a:r>
          </a:p>
          <a:p>
            <a:pPr algn="r"/>
            <a:r>
              <a:rPr lang="fr-FR" sz="1100" b="1" dirty="0" smtClean="0">
                <a:solidFill>
                  <a:srgbClr val="0070C0"/>
                </a:solidFill>
              </a:rPr>
              <a:t>BA 300m V1.0</a:t>
            </a:r>
          </a:p>
          <a:p>
            <a:pPr algn="r"/>
            <a:r>
              <a:rPr lang="fr-FR" sz="1100" b="1" dirty="0" smtClean="0">
                <a:solidFill>
                  <a:srgbClr val="33CC33"/>
                </a:solidFill>
              </a:rPr>
              <a:t>BA 300m V1.1</a:t>
            </a:r>
          </a:p>
          <a:p>
            <a:pPr algn="r"/>
            <a:r>
              <a:rPr lang="fr-FR" sz="1100" b="1" dirty="0" smtClean="0">
                <a:solidFill>
                  <a:srgbClr val="ADFF09"/>
                </a:solidFill>
              </a:rPr>
              <a:t>BA 300m V2.0</a:t>
            </a:r>
          </a:p>
          <a:p>
            <a:pPr algn="r"/>
            <a:r>
              <a:rPr lang="fr-FR" sz="1100" b="1" dirty="0" smtClean="0">
                <a:solidFill>
                  <a:srgbClr val="FF0000"/>
                </a:solidFill>
              </a:rPr>
              <a:t>MCD64</a:t>
            </a:r>
            <a:endParaRPr lang="fr-FR" sz="1100" b="1" dirty="0">
              <a:solidFill>
                <a:srgbClr val="FF0000"/>
              </a:solidFill>
            </a:endParaRPr>
          </a:p>
        </p:txBody>
      </p:sp>
      <p:pic>
        <p:nvPicPr>
          <p:cNvPr id="6" name="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000" t="2669" r="2000" b="2669"/>
          <a:stretch>
            <a:fillRect/>
          </a:stretch>
        </p:blipFill>
        <p:spPr>
          <a:xfrm>
            <a:off x="1103005" y="3228385"/>
            <a:ext cx="3628206" cy="178744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26527" y="4593946"/>
            <a:ext cx="248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i="1" dirty="0" err="1" smtClean="0"/>
              <a:t>Thiessen</a:t>
            </a:r>
            <a:r>
              <a:rPr lang="fr-FR" sz="900" b="1" i="1" dirty="0" smtClean="0"/>
              <a:t> </a:t>
            </a:r>
            <a:r>
              <a:rPr lang="fr-FR" sz="900" b="1" i="1" dirty="0" err="1" smtClean="0"/>
              <a:t>scene</a:t>
            </a:r>
            <a:r>
              <a:rPr lang="fr-FR" sz="900" b="1" i="1" dirty="0" smtClean="0"/>
              <a:t> areas </a:t>
            </a:r>
            <a:r>
              <a:rPr lang="fr-FR" sz="900" b="1" i="1" dirty="0" err="1" smtClean="0"/>
              <a:t>with</a:t>
            </a:r>
            <a:r>
              <a:rPr lang="fr-FR" sz="900" b="1" i="1" dirty="0" smtClean="0"/>
              <a:t> </a:t>
            </a:r>
            <a:r>
              <a:rPr lang="fr-FR" sz="900" b="1" i="1" dirty="0" err="1" smtClean="0"/>
              <a:t>at</a:t>
            </a:r>
            <a:r>
              <a:rPr lang="fr-FR" sz="900" b="1" i="1" dirty="0" smtClean="0"/>
              <a:t> least one unit </a:t>
            </a:r>
            <a:r>
              <a:rPr lang="fr-FR" sz="900" b="1" i="1" dirty="0" err="1" smtClean="0"/>
              <a:t>selected</a:t>
            </a:r>
            <a:r>
              <a:rPr lang="fr-FR" sz="900" b="1" i="1" dirty="0" smtClean="0"/>
              <a:t> in the </a:t>
            </a:r>
            <a:r>
              <a:rPr lang="fr-FR" sz="900" b="1" i="1" dirty="0" err="1" smtClean="0"/>
              <a:t>sample</a:t>
            </a:r>
            <a:r>
              <a:rPr lang="fr-FR" sz="900" b="1" i="1" dirty="0" smtClean="0"/>
              <a:t> and biome stratification</a:t>
            </a:r>
            <a:endParaRPr lang="fr-FR" sz="9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Mean and standard deviation of a temporal index made of daily surface reflectance and average surface reflectance</a:t>
            </a:r>
          </a:p>
          <a:p>
            <a:pPr marL="539750" lvl="2" indent="-179388"/>
            <a:r>
              <a:rPr lang="en-GB" sz="1100" dirty="0" smtClean="0"/>
              <a:t>Collection 1km V1.5 </a:t>
            </a:r>
          </a:p>
          <a:p>
            <a:pPr marL="539750" lvl="2" indent="-179388"/>
            <a:r>
              <a:rPr lang="en-GB" sz="1100" dirty="0" smtClean="0"/>
              <a:t>Collection 300m  V1.0 &amp; V1.1(water mask)</a:t>
            </a:r>
          </a:p>
          <a:p>
            <a:pPr marL="355600" lvl="1" indent="-174625"/>
            <a:r>
              <a:rPr lang="en-GB" sz="1400" dirty="0" smtClean="0"/>
              <a:t>In preparation</a:t>
            </a:r>
          </a:p>
          <a:p>
            <a:pPr marL="538163" lvl="2" indent="-182563"/>
            <a:r>
              <a:rPr lang="en-GB" sz="1100" dirty="0" smtClean="0"/>
              <a:t>Collection 300m V2: active fire information used, non-NRT product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  <a:p>
            <a:pPr marL="579438" lvl="2" indent="-179388"/>
            <a:r>
              <a:rPr lang="en-GB" sz="1200" dirty="0" smtClean="0"/>
              <a:t>Using GEE with </a:t>
            </a:r>
            <a:r>
              <a:rPr lang="en-GB" sz="1200" dirty="0" err="1" smtClean="0"/>
              <a:t>Landsat</a:t>
            </a:r>
            <a:r>
              <a:rPr lang="en-GB" sz="1200" dirty="0" smtClean="0"/>
              <a:t> imagery as background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Accuracy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Capture of specific events</a:t>
            </a:r>
          </a:p>
          <a:p>
            <a:pPr marL="355600" lvl="2" indent="-174625">
              <a:buFont typeface="Calibri" pitchFamily="34" charset="0"/>
              <a:buChar char="–"/>
            </a:pPr>
            <a:r>
              <a:rPr lang="en-GB" sz="1200" dirty="0" smtClean="0"/>
              <a:t>Fires delineated by CEMS (EFFIS)</a:t>
            </a:r>
            <a:endParaRPr lang="en-GB" sz="12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Burnt</a:t>
            </a:r>
            <a:r>
              <a:rPr lang="fr-FR" dirty="0" smtClean="0"/>
              <a:t> Areas</a:t>
            </a:r>
            <a:endParaRPr lang="fr-FR" dirty="0"/>
          </a:p>
        </p:txBody>
      </p:sp>
      <p:pic>
        <p:nvPicPr>
          <p:cNvPr id="7" name="Image 6" descr="CGLOPS1_SQE_BA-300m_D1.00_2017_2018_v1_Figure17b_PROBA.png"/>
          <p:cNvPicPr>
            <a:picLocks noChangeAspect="1"/>
          </p:cNvPicPr>
          <p:nvPr/>
        </p:nvPicPr>
        <p:blipFill>
          <a:blip r:embed="rId2" cstate="print"/>
          <a:srcRect l="4886" r="17102"/>
          <a:stretch>
            <a:fillRect/>
          </a:stretch>
        </p:blipFill>
        <p:spPr>
          <a:xfrm>
            <a:off x="7020001" y="1228196"/>
            <a:ext cx="1787462" cy="1620000"/>
          </a:xfrm>
          <a:prstGeom prst="rect">
            <a:avLst/>
          </a:prstGeom>
        </p:spPr>
      </p:pic>
      <p:pic>
        <p:nvPicPr>
          <p:cNvPr id="8" name="Image 7" descr="CGLOPS1_SQE_BA-300m_D1.00_2017_2018_v1_Figure17c_MODIS.png"/>
          <p:cNvPicPr>
            <a:picLocks noChangeAspect="1"/>
          </p:cNvPicPr>
          <p:nvPr/>
        </p:nvPicPr>
        <p:blipFill>
          <a:blip r:embed="rId3" cstate="print"/>
          <a:srcRect l="5014" r="17548"/>
          <a:stretch>
            <a:fillRect/>
          </a:stretch>
        </p:blipFill>
        <p:spPr>
          <a:xfrm>
            <a:off x="7020001" y="2952000"/>
            <a:ext cx="1773833" cy="1620000"/>
          </a:xfrm>
          <a:prstGeom prst="rect">
            <a:avLst/>
          </a:prstGeom>
        </p:spPr>
      </p:pic>
      <p:pic>
        <p:nvPicPr>
          <p:cNvPr id="6" name="Image 5" descr="CGLOPS1_SQE_BA-300m_D1.00_2017_2018_v1_Figure17a_CEMS.png"/>
          <p:cNvPicPr>
            <a:picLocks noChangeAspect="1"/>
          </p:cNvPicPr>
          <p:nvPr/>
        </p:nvPicPr>
        <p:blipFill>
          <a:blip r:embed="rId4" cstate="print"/>
          <a:srcRect t="14435" b="15091"/>
          <a:stretch>
            <a:fillRect/>
          </a:stretch>
        </p:blipFill>
        <p:spPr>
          <a:xfrm>
            <a:off x="5275756" y="2088000"/>
            <a:ext cx="1743263" cy="1740002"/>
          </a:xfrm>
          <a:prstGeom prst="rect">
            <a:avLst/>
          </a:prstGeom>
        </p:spPr>
      </p:pic>
      <p:pic>
        <p:nvPicPr>
          <p:cNvPr id="9" name="Image 8" descr="EM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0330" y="2128505"/>
            <a:ext cx="185683" cy="180000"/>
          </a:xfrm>
          <a:prstGeom prst="rect">
            <a:avLst/>
          </a:prstGeom>
        </p:spPr>
      </p:pic>
      <p:pic>
        <p:nvPicPr>
          <p:cNvPr id="10" name="Image 9" descr="Copernicus_Europes_eyes_on_eart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6330" y="2128505"/>
            <a:ext cx="493798" cy="180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358653" y="1687625"/>
            <a:ext cx="1674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Fire in </a:t>
            </a:r>
            <a:r>
              <a:rPr lang="en-US" sz="1100" b="1" i="1" dirty="0" err="1" smtClean="0"/>
              <a:t>Taipas</a:t>
            </a:r>
            <a:r>
              <a:rPr lang="en-US" sz="1100" b="1" i="1" dirty="0" smtClean="0"/>
              <a:t> </a:t>
            </a:r>
            <a:r>
              <a:rPr lang="en-US" sz="1100" b="1" i="1" dirty="0" err="1" smtClean="0"/>
              <a:t>Monchique</a:t>
            </a:r>
            <a:r>
              <a:rPr lang="en-US" sz="1100" b="1" i="1" dirty="0" smtClean="0"/>
              <a:t>, Portugal, August 2018</a:t>
            </a:r>
            <a:endParaRPr lang="fr-FR" sz="1100" b="1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8081682" y="1281972"/>
            <a:ext cx="710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>
                <a:solidFill>
                  <a:schemeClr val="bg1"/>
                </a:solidFill>
              </a:rPr>
              <a:t>BA 300m </a:t>
            </a:r>
            <a:endParaRPr lang="fr-FR" sz="1100" b="1" i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175812" y="2969578"/>
            <a:ext cx="596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>
                <a:solidFill>
                  <a:schemeClr val="bg1"/>
                </a:solidFill>
              </a:rPr>
              <a:t>MODIS</a:t>
            </a:r>
            <a:endParaRPr lang="fr-FR" sz="1100" b="1" i="1" dirty="0">
              <a:solidFill>
                <a:schemeClr val="bg1"/>
              </a:solidFill>
            </a:endParaRPr>
          </a:p>
        </p:txBody>
      </p:sp>
      <p:pic>
        <p:nvPicPr>
          <p:cNvPr id="17" name="Image 16" descr="CGLOPS1_SQE_BA-300m_D1.00_2017_2018_v1_Figure10b_PROBA.png"/>
          <p:cNvPicPr>
            <a:picLocks noChangeAspect="1"/>
          </p:cNvPicPr>
          <p:nvPr/>
        </p:nvPicPr>
        <p:blipFill>
          <a:blip r:embed="rId7" cstate="print"/>
          <a:srcRect t="13123" r="53784"/>
          <a:stretch>
            <a:fillRect/>
          </a:stretch>
        </p:blipFill>
        <p:spPr>
          <a:xfrm>
            <a:off x="2376000" y="3264516"/>
            <a:ext cx="1345660" cy="1787506"/>
          </a:xfrm>
          <a:prstGeom prst="rect">
            <a:avLst/>
          </a:prstGeom>
        </p:spPr>
      </p:pic>
      <p:pic>
        <p:nvPicPr>
          <p:cNvPr id="18" name="Image 17" descr="CGLOPS1_SQE_BA-300m_D1.00_2017_2018_v1_Figure10c_MODIS.png"/>
          <p:cNvPicPr>
            <a:picLocks noChangeAspect="1"/>
          </p:cNvPicPr>
          <p:nvPr/>
        </p:nvPicPr>
        <p:blipFill>
          <a:blip r:embed="rId8" cstate="print"/>
          <a:srcRect t="13123" r="53784"/>
          <a:stretch>
            <a:fillRect/>
          </a:stretch>
        </p:blipFill>
        <p:spPr>
          <a:xfrm>
            <a:off x="3774370" y="3264516"/>
            <a:ext cx="1345693" cy="1787506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900000" y="3264516"/>
            <a:ext cx="1398709" cy="1834179"/>
            <a:chOff x="734983" y="3204000"/>
            <a:chExt cx="1398709" cy="1834179"/>
          </a:xfrm>
        </p:grpSpPr>
        <p:pic>
          <p:nvPicPr>
            <p:cNvPr id="16" name="Image 15" descr="CGLOPS1_SQE_BA-300m_D1.00_2017_2018_v1_Figure10a_CEMS.png"/>
            <p:cNvPicPr>
              <a:picLocks noChangeAspect="1"/>
            </p:cNvPicPr>
            <p:nvPr/>
          </p:nvPicPr>
          <p:blipFill>
            <a:blip r:embed="rId9" cstate="print"/>
            <a:srcRect l="40084" t="32340" r="4295" b="16170"/>
            <a:stretch>
              <a:fillRect/>
            </a:stretch>
          </p:blipFill>
          <p:spPr>
            <a:xfrm>
              <a:off x="734983" y="3204000"/>
              <a:ext cx="1398709" cy="1834179"/>
            </a:xfrm>
            <a:prstGeom prst="rect">
              <a:avLst/>
            </a:prstGeom>
          </p:spPr>
        </p:pic>
        <p:pic>
          <p:nvPicPr>
            <p:cNvPr id="19" name="Image 18" descr="EMS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9195" y="3222200"/>
              <a:ext cx="185683" cy="180000"/>
            </a:xfrm>
            <a:prstGeom prst="rect">
              <a:avLst/>
            </a:prstGeom>
          </p:spPr>
        </p:pic>
        <p:pic>
          <p:nvPicPr>
            <p:cNvPr id="20" name="Image 19" descr="Copernicus_Europes_eyes_on_earth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5195" y="3222200"/>
              <a:ext cx="493798" cy="180000"/>
            </a:xfrm>
            <a:prstGeom prst="rect">
              <a:avLst/>
            </a:prstGeom>
          </p:spPr>
        </p:pic>
      </p:grpSp>
      <p:sp>
        <p:nvSpPr>
          <p:cNvPr id="21" name="ZoneTexte 20"/>
          <p:cNvSpPr txBox="1"/>
          <p:nvPr/>
        </p:nvSpPr>
        <p:spPr>
          <a:xfrm>
            <a:off x="2915771" y="3249725"/>
            <a:ext cx="710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>
                <a:solidFill>
                  <a:schemeClr val="bg1"/>
                </a:solidFill>
              </a:rPr>
              <a:t>BA 300m </a:t>
            </a:r>
            <a:endParaRPr lang="fr-FR" sz="1100" b="1" i="1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502524" y="3256449"/>
            <a:ext cx="596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>
                <a:solidFill>
                  <a:schemeClr val="bg1"/>
                </a:solidFill>
              </a:rPr>
              <a:t>MODIS</a:t>
            </a:r>
            <a:endParaRPr lang="fr-FR" sz="1100" b="1" i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060576" y="4630295"/>
            <a:ext cx="13738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/>
              <a:t>Fire in Le </a:t>
            </a:r>
            <a:r>
              <a:rPr lang="en-US" sz="1100" b="1" i="1" dirty="0" err="1" smtClean="0"/>
              <a:t>Lavandou</a:t>
            </a:r>
            <a:r>
              <a:rPr lang="en-US" sz="1100" b="1" i="1" dirty="0" smtClean="0"/>
              <a:t>, France, July 2017</a:t>
            </a:r>
            <a:endParaRPr lang="fr-FR" sz="1100" b="1" i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6348845" y="4705243"/>
            <a:ext cx="2795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http://land.copernicus.eu/global/ba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/>
          <p:cNvGrpSpPr/>
          <p:nvPr/>
        </p:nvGrpSpPr>
        <p:grpSpPr>
          <a:xfrm>
            <a:off x="3222454" y="1260020"/>
            <a:ext cx="5849544" cy="3174529"/>
            <a:chOff x="3222454" y="813207"/>
            <a:chExt cx="5849544" cy="3174529"/>
          </a:xfrm>
        </p:grpSpPr>
        <p:pic>
          <p:nvPicPr>
            <p:cNvPr id="12" name="Picture 55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  </a:ext>
              </a:extLst>
            </a:blip>
            <a:stretch>
              <a:fillRect/>
            </a:stretch>
          </p:blipFill>
          <p:spPr bwMode="auto">
            <a:xfrm>
              <a:off x="4140000" y="1080000"/>
              <a:ext cx="2445445" cy="890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2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  </a:ext>
              </a:extLst>
            </a:blip>
            <a:stretch>
              <a:fillRect/>
            </a:stretch>
          </p:blipFill>
          <p:spPr bwMode="auto">
            <a:xfrm>
              <a:off x="6624000" y="1080000"/>
              <a:ext cx="2447998" cy="891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55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  </a:ext>
              </a:extLst>
            </a:blip>
            <a:stretch>
              <a:fillRect/>
            </a:stretch>
          </p:blipFill>
          <p:spPr bwMode="auto">
            <a:xfrm>
              <a:off x="4140000" y="2088000"/>
              <a:ext cx="2445445" cy="890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22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  </a:ext>
              </a:extLst>
            </a:blip>
            <a:stretch>
              <a:fillRect/>
            </a:stretch>
          </p:blipFill>
          <p:spPr bwMode="auto">
            <a:xfrm>
              <a:off x="6624000" y="2088000"/>
              <a:ext cx="2447998" cy="891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558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  </a:ext>
              </a:extLst>
            </a:blip>
            <a:stretch>
              <a:fillRect/>
            </a:stretch>
          </p:blipFill>
          <p:spPr bwMode="auto">
            <a:xfrm>
              <a:off x="4140000" y="3096000"/>
              <a:ext cx="2445445" cy="890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532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  </a:ext>
              </a:extLst>
            </a:blip>
            <a:stretch>
              <a:fillRect/>
            </a:stretch>
          </p:blipFill>
          <p:spPr bwMode="auto">
            <a:xfrm>
              <a:off x="6624000" y="3096000"/>
              <a:ext cx="2447998" cy="891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2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  </a:ext>
              </a:extLst>
            </a:blip>
            <a:srcRect l="7512" r="6414" b="5150"/>
            <a:stretch/>
          </p:blipFill>
          <p:spPr bwMode="auto">
            <a:xfrm>
              <a:off x="3222454" y="2133586"/>
              <a:ext cx="767384" cy="164427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p:spPr>
        </p:pic>
        <p:sp>
          <p:nvSpPr>
            <p:cNvPr id="19" name="ZoneTexte 18"/>
            <p:cNvSpPr txBox="1"/>
            <p:nvPr/>
          </p:nvSpPr>
          <p:spPr>
            <a:xfrm>
              <a:off x="4125433" y="813207"/>
              <a:ext cx="47208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 smtClean="0"/>
                <a:t>NDVI 1km V3 </a:t>
              </a:r>
              <a:r>
                <a:rPr lang="en-US" sz="1100" b="1" i="1" dirty="0" err="1" smtClean="0"/>
                <a:t>vs</a:t>
              </a:r>
              <a:r>
                <a:rPr lang="en-US" sz="1100" b="1" i="1" dirty="0" smtClean="0"/>
                <a:t> MCD43A4 C6                               NDVI 1km V2.2 </a:t>
              </a:r>
              <a:r>
                <a:rPr lang="en-US" sz="1100" b="1" i="1" dirty="0" err="1" smtClean="0"/>
                <a:t>vs</a:t>
              </a:r>
              <a:r>
                <a:rPr lang="en-US" sz="1100" b="1" i="1" dirty="0" smtClean="0"/>
                <a:t> MCD43A4 C6</a:t>
              </a:r>
              <a:endParaRPr lang="fr-FR" sz="1100" b="1" i="1" dirty="0"/>
            </a:p>
          </p:txBody>
        </p:sp>
        <p:sp>
          <p:nvSpPr>
            <p:cNvPr id="20" name="ZoneTexte 19"/>
            <p:cNvSpPr txBox="1"/>
            <p:nvPr/>
          </p:nvSpPr>
          <p:spPr>
            <a:xfrm rot="16200000">
              <a:off x="2879891" y="2504796"/>
              <a:ext cx="27032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dirty="0" err="1" smtClean="0"/>
                <a:t>RMPDu</a:t>
              </a:r>
              <a:r>
                <a:rPr lang="en-US" sz="1100" b="1" i="1" dirty="0" smtClean="0"/>
                <a:t>                   RMPDs                    RMSD</a:t>
              </a:r>
              <a:endParaRPr lang="fr-FR" sz="1100" b="1" i="1" dirty="0"/>
            </a:p>
          </p:txBody>
        </p:sp>
      </p:grp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Max NDVI on 10 days composite</a:t>
            </a:r>
          </a:p>
          <a:p>
            <a:pPr marL="539750" lvl="2" indent="-179388"/>
            <a:r>
              <a:rPr lang="en-GB" sz="1100" dirty="0" smtClean="0"/>
              <a:t>Collection 1km  V2.2</a:t>
            </a:r>
          </a:p>
          <a:p>
            <a:pPr marL="539750" lvl="2" indent="-179388"/>
            <a:r>
              <a:rPr lang="en-GB" sz="1100" dirty="0" smtClean="0"/>
              <a:t>Collection 300m V1</a:t>
            </a:r>
          </a:p>
          <a:p>
            <a:pPr marL="360363" lvl="1" indent="-180975"/>
            <a:r>
              <a:rPr lang="en-GB" sz="1200" dirty="0" smtClean="0"/>
              <a:t>In preparation: BRDF-corrected NDVI</a:t>
            </a:r>
          </a:p>
          <a:p>
            <a:pPr marL="539750" lvl="2" indent="-179388"/>
            <a:r>
              <a:rPr lang="en-GB" sz="1100" dirty="0" smtClean="0"/>
              <a:t>Collection 1km V3</a:t>
            </a:r>
          </a:p>
          <a:p>
            <a:pPr marL="539750" lvl="2" indent="-179388"/>
            <a:r>
              <a:rPr lang="en-GB" sz="1100" dirty="0" smtClean="0"/>
              <a:t>Collection 300m V2</a:t>
            </a:r>
          </a:p>
          <a:p>
            <a:pPr marL="180975" indent="-180975"/>
            <a:r>
              <a:rPr lang="en-GB" sz="1400" dirty="0" smtClean="0"/>
              <a:t>Inter-comparison with MODIS</a:t>
            </a:r>
          </a:p>
          <a:p>
            <a:pPr marL="355600" lvl="1" indent="-174625"/>
            <a:r>
              <a:rPr lang="en-GB" sz="1200" dirty="0" smtClean="0"/>
              <a:t>Inter-comparison with AVHRR</a:t>
            </a:r>
          </a:p>
          <a:p>
            <a:pPr marL="180975" indent="-180975"/>
            <a:r>
              <a:rPr lang="en-GB" sz="1400" dirty="0" smtClean="0"/>
              <a:t>Accuracy</a:t>
            </a:r>
          </a:p>
          <a:p>
            <a:pPr marL="355600" lvl="1" indent="-174625"/>
            <a:r>
              <a:rPr lang="en-GB" sz="1200" dirty="0" smtClean="0"/>
              <a:t>N.A.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NDVI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5510495" y="4407513"/>
            <a:ext cx="25064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i="1" dirty="0" smtClean="0"/>
              <a:t>Average over 2011-2016</a:t>
            </a:r>
            <a:endParaRPr lang="fr-FR" sz="11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" y="4689459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http://land.copernicus.eu/global/ndvi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5" y="699542"/>
            <a:ext cx="3320681" cy="3823073"/>
          </a:xfrm>
        </p:spPr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Max NDVI on 10 days composite</a:t>
            </a:r>
          </a:p>
          <a:p>
            <a:pPr marL="539750" lvl="2" indent="-179388"/>
            <a:r>
              <a:rPr lang="en-GB" sz="1100" dirty="0" smtClean="0"/>
              <a:t>Collection 1km  V2.2 </a:t>
            </a:r>
          </a:p>
          <a:p>
            <a:pPr marL="539750" lvl="2" indent="-179388"/>
            <a:r>
              <a:rPr lang="en-GB" sz="1100" dirty="0" smtClean="0"/>
              <a:t>Collection 300m V1</a:t>
            </a:r>
          </a:p>
          <a:p>
            <a:pPr marL="360363" lvl="1" indent="-180975"/>
            <a:r>
              <a:rPr lang="en-GB" sz="1200" dirty="0" smtClean="0"/>
              <a:t>In preparation: BRDF-corrected NDVI</a:t>
            </a:r>
          </a:p>
          <a:p>
            <a:pPr marL="539750" lvl="2" indent="-179388"/>
            <a:r>
              <a:rPr lang="en-GB" sz="1100" dirty="0" smtClean="0"/>
              <a:t>Collection 1km V3</a:t>
            </a:r>
          </a:p>
          <a:p>
            <a:pPr marL="539750" lvl="2" indent="-179388"/>
            <a:r>
              <a:rPr lang="en-GB" sz="1100" dirty="0" smtClean="0"/>
              <a:t>Collection 300m V2</a:t>
            </a:r>
          </a:p>
          <a:p>
            <a:pPr marL="180975" indent="-180975"/>
            <a:r>
              <a:rPr lang="en-GB" sz="1400" dirty="0" smtClean="0"/>
              <a:t>Inter-comparison with MODIS</a:t>
            </a:r>
          </a:p>
          <a:p>
            <a:pPr marL="355600" lvl="1" indent="-174625"/>
            <a:r>
              <a:rPr lang="en-GB" sz="1200" dirty="0" smtClean="0"/>
              <a:t>Inter-comparison with AVHRR</a:t>
            </a:r>
          </a:p>
          <a:p>
            <a:pPr marL="180975" indent="-180975"/>
            <a:r>
              <a:rPr lang="en-GB" sz="1400" dirty="0" smtClean="0"/>
              <a:t>Accuracy</a:t>
            </a:r>
          </a:p>
          <a:p>
            <a:pPr marL="355600" lvl="1" indent="-174625"/>
            <a:r>
              <a:rPr lang="en-GB" sz="1200" dirty="0" smtClean="0"/>
              <a:t>N.A.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Capture of specific events</a:t>
            </a:r>
            <a:endParaRPr lang="en-GB" sz="1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NDVI</a:t>
            </a:r>
            <a:endParaRPr lang="fr-FR" dirty="0"/>
          </a:p>
        </p:txBody>
      </p:sp>
      <p:pic>
        <p:nvPicPr>
          <p:cNvPr id="21" name="Picture 6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4829444" y="1053872"/>
            <a:ext cx="1946910" cy="1946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6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7072931" y="1053872"/>
            <a:ext cx="1946910" cy="1946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6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3266548" y="3403343"/>
            <a:ext cx="1668780" cy="166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6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5159152" y="3403355"/>
            <a:ext cx="1668780" cy="166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6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7009219" y="3403354"/>
            <a:ext cx="1668780" cy="16687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5167442" y="728395"/>
            <a:ext cx="36363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i="1" dirty="0" smtClean="0"/>
              <a:t>Hail storm damages, South Dakota, 27</a:t>
            </a:r>
            <a:r>
              <a:rPr lang="en-US" sz="1100" b="1" i="1" baseline="30000" dirty="0" smtClean="0"/>
              <a:t>th</a:t>
            </a:r>
            <a:r>
              <a:rPr lang="en-US" sz="1100" b="1" i="1" dirty="0" smtClean="0"/>
              <a:t> June 2018 </a:t>
            </a:r>
            <a:endParaRPr lang="fr-FR" sz="1100" dirty="0"/>
          </a:p>
        </p:txBody>
      </p:sp>
      <p:sp>
        <p:nvSpPr>
          <p:cNvPr id="28" name="Ellipse 27"/>
          <p:cNvSpPr/>
          <p:nvPr/>
        </p:nvSpPr>
        <p:spPr>
          <a:xfrm>
            <a:off x="7931906" y="1616141"/>
            <a:ext cx="1212113" cy="988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3427330" y="3134907"/>
            <a:ext cx="47811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i="1" dirty="0" smtClean="0"/>
              <a:t>Greening after flooding (3</a:t>
            </a:r>
            <a:r>
              <a:rPr lang="en-US" sz="1100" b="1" i="1" baseline="30000" dirty="0" smtClean="0"/>
              <a:t>rd</a:t>
            </a:r>
            <a:r>
              <a:rPr lang="en-US" sz="1100" b="1" i="1" dirty="0" smtClean="0"/>
              <a:t> March 2018), Queensland, Australia </a:t>
            </a:r>
            <a:endParaRPr lang="fr-FR" sz="11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" y="4689459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http://land.copernicus.eu/global/ndvi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4" y="699542"/>
            <a:ext cx="8201026" cy="3823073"/>
          </a:xfrm>
        </p:spPr>
        <p:txBody>
          <a:bodyPr/>
          <a:lstStyle/>
          <a:p>
            <a:pPr marL="180975" indent="-180975"/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400" dirty="0" smtClean="0"/>
              <a:t>Random Forest classifier, decision tree integrating external layers, </a:t>
            </a:r>
            <a:r>
              <a:rPr lang="en-GB" sz="1400" dirty="0" smtClean="0"/>
              <a:t>&gt; 140k </a:t>
            </a:r>
            <a:r>
              <a:rPr lang="en-GB" sz="1400" dirty="0" smtClean="0"/>
              <a:t>training samples at </a:t>
            </a:r>
            <a:r>
              <a:rPr lang="en-GB" sz="1400" dirty="0" smtClean="0"/>
              <a:t>10m (global)</a:t>
            </a:r>
            <a:endParaRPr lang="en-GB" sz="1400" dirty="0" smtClean="0"/>
          </a:p>
          <a:p>
            <a:pPr marL="538163" lvl="2" indent="-182563"/>
            <a:r>
              <a:rPr lang="en-GB" sz="1100" dirty="0" smtClean="0"/>
              <a:t>Collection 100 V1: Africa 2015, 18 discrete classes, 4 continuous layers </a:t>
            </a:r>
            <a:r>
              <a:rPr lang="en-GB" sz="1000" dirty="0" smtClean="0"/>
              <a:t>(shrub, forest, grassland, bare area)</a:t>
            </a:r>
          </a:p>
          <a:p>
            <a:pPr marL="538163" lvl="2" indent="-182563"/>
            <a:r>
              <a:rPr lang="en-GB" sz="1100" dirty="0" smtClean="0"/>
              <a:t>Collection 100m V2: global 2015, </a:t>
            </a:r>
            <a:r>
              <a:rPr lang="en-GB" sz="1100" dirty="0" smtClean="0"/>
              <a:t>21 </a:t>
            </a:r>
            <a:r>
              <a:rPr lang="en-GB" sz="1100" dirty="0" smtClean="0"/>
              <a:t>discrete classes, </a:t>
            </a:r>
            <a:r>
              <a:rPr lang="en-GB" sz="1100" dirty="0" smtClean="0"/>
              <a:t>10 </a:t>
            </a:r>
            <a:r>
              <a:rPr lang="en-GB" sz="1100" dirty="0" smtClean="0"/>
              <a:t>continuous layers </a:t>
            </a:r>
            <a:r>
              <a:rPr lang="en-GB" sz="1000" dirty="0" smtClean="0"/>
              <a:t>(shrub, forest, grassland, bare area, crops, urban, moss, snow, </a:t>
            </a:r>
            <a:r>
              <a:rPr lang="en-GB" sz="1000" dirty="0" smtClean="0"/>
              <a:t>permanent &amp; seasonal water</a:t>
            </a:r>
            <a:r>
              <a:rPr lang="en-GB" sz="1000" dirty="0" smtClean="0"/>
              <a:t>)</a:t>
            </a:r>
          </a:p>
          <a:p>
            <a:pPr marL="355600" lvl="1" indent="-174625"/>
            <a:r>
              <a:rPr lang="en-GB" sz="1400" dirty="0" smtClean="0"/>
              <a:t>In preparation</a:t>
            </a:r>
          </a:p>
          <a:p>
            <a:pPr marL="538163" lvl="2" indent="-182563"/>
            <a:r>
              <a:rPr lang="en-GB" sz="1100" dirty="0" smtClean="0"/>
              <a:t>Changes over Africa (</a:t>
            </a:r>
            <a:r>
              <a:rPr lang="en-GB" sz="1100" dirty="0" smtClean="0"/>
              <a:t>2015-2018)</a:t>
            </a:r>
            <a:endParaRPr lang="en-GB" sz="1100" dirty="0" smtClean="0"/>
          </a:p>
          <a:p>
            <a:pPr marL="538163" lvl="2" indent="-182563"/>
            <a:r>
              <a:rPr lang="en-GB" sz="1100" dirty="0" smtClean="0"/>
              <a:t>Regional maps 20m (Sentinel-2+Sentinel-1)</a:t>
            </a:r>
          </a:p>
          <a:p>
            <a:pPr marL="180975" lvl="1" indent="-180975">
              <a:buFont typeface="Arial" pitchFamily="34" charset="0"/>
              <a:buChar char="•"/>
              <a:tabLst>
                <a:tab pos="180975" algn="l"/>
              </a:tabLst>
            </a:pPr>
            <a:r>
              <a:rPr lang="en-GB" sz="1400" dirty="0" smtClean="0"/>
              <a:t>Accuracy</a:t>
            </a:r>
          </a:p>
          <a:p>
            <a:pPr marL="355600" lvl="2" indent="-174625">
              <a:buFont typeface="Calibri" pitchFamily="34" charset="0"/>
              <a:buChar char="–"/>
            </a:pPr>
            <a:r>
              <a:rPr lang="en-GB" sz="1200" dirty="0" smtClean="0"/>
              <a:t>Africa 2015 map: </a:t>
            </a:r>
            <a:r>
              <a:rPr lang="en-GB" sz="1200" dirty="0" smtClean="0"/>
              <a:t>OA = </a:t>
            </a:r>
            <a:r>
              <a:rPr lang="en-GB" sz="1200" dirty="0" smtClean="0"/>
              <a:t>74.3% +/- 1.8%</a:t>
            </a:r>
          </a:p>
          <a:p>
            <a:pPr marL="355600" lvl="2" indent="-174625">
              <a:buFont typeface="Calibri" pitchFamily="34" charset="0"/>
              <a:buChar char="–"/>
            </a:pPr>
            <a:r>
              <a:rPr lang="en-GB" sz="1200" dirty="0" smtClean="0"/>
              <a:t>Global 2015 map: under assessment</a:t>
            </a:r>
          </a:p>
          <a:p>
            <a:pPr marL="538163" lvl="2" indent="-182563"/>
            <a:endParaRPr lang="en-GB" sz="1200" dirty="0" smtClean="0"/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Dynamic Land cover</a:t>
            </a:r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342901" y="4712217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http://land.copernicus.eu/global/lc</a:t>
            </a:r>
            <a:endParaRPr lang="fr-FR" sz="1000" b="1" i="1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DA842BBC-3E90-4EDC-AC23-9ACD512CAE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0234" y="2961408"/>
            <a:ext cx="5242703" cy="20342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20965" y="1774574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i="1" dirty="0" err="1" smtClean="0"/>
              <a:t>During</a:t>
            </a:r>
            <a:r>
              <a:rPr lang="fr-FR" b="1" i="1" dirty="0" smtClean="0"/>
              <a:t> LPS, </a:t>
            </a:r>
            <a:r>
              <a:rPr lang="fr-FR" b="1" i="1" dirty="0" err="1" smtClean="0"/>
              <a:t>demonstration</a:t>
            </a:r>
            <a:r>
              <a:rPr lang="fr-FR" b="1" i="1" dirty="0" smtClean="0"/>
              <a:t> sessions 15’ </a:t>
            </a:r>
            <a:r>
              <a:rPr lang="fr-FR" b="1" i="1" dirty="0" err="1" smtClean="0"/>
              <a:t>at</a:t>
            </a:r>
            <a:r>
              <a:rPr lang="fr-FR" b="1" i="1" dirty="0" smtClean="0"/>
              <a:t> VITO </a:t>
            </a:r>
            <a:r>
              <a:rPr lang="fr-FR" b="1" i="1" dirty="0" err="1" smtClean="0"/>
              <a:t>booth</a:t>
            </a:r>
            <a:r>
              <a:rPr lang="fr-FR" b="1" i="1" dirty="0" smtClean="0"/>
              <a:t>:</a:t>
            </a:r>
          </a:p>
          <a:p>
            <a:pPr lvl="2"/>
            <a:r>
              <a:rPr lang="fr-FR" b="1" i="1" dirty="0" smtClean="0"/>
              <a:t>Thu 13:15 &amp; 18:15</a:t>
            </a:r>
          </a:p>
          <a:p>
            <a:pPr lvl="2"/>
            <a:r>
              <a:rPr lang="fr-FR" b="1" i="1" dirty="0" err="1" smtClean="0"/>
              <a:t>Fri</a:t>
            </a:r>
            <a:r>
              <a:rPr lang="fr-FR" b="1" i="1" dirty="0" smtClean="0"/>
              <a:t> 12:45</a:t>
            </a:r>
            <a:endParaRPr lang="fr-FR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4" y="699542"/>
            <a:ext cx="8201026" cy="3823073"/>
          </a:xfrm>
        </p:spPr>
        <p:txBody>
          <a:bodyPr/>
          <a:lstStyle/>
          <a:p>
            <a:pPr marL="180975" indent="-180975"/>
            <a:r>
              <a:rPr lang="en-GB" sz="1400" dirty="0" smtClean="0"/>
              <a:t>Retrieval Methodology</a:t>
            </a:r>
          </a:p>
          <a:p>
            <a:pPr marL="355600" lvl="1" indent="-174625"/>
            <a:r>
              <a:rPr lang="en-GB" sz="1400" dirty="0" smtClean="0"/>
              <a:t> classification applied on VIS, MIR and TIR bands; canopy correction to get SCE on the ground under trees</a:t>
            </a:r>
          </a:p>
          <a:p>
            <a:pPr marL="542925" lvl="2" indent="-180975">
              <a:tabLst>
                <a:tab pos="1169988" algn="l"/>
              </a:tabLst>
            </a:pPr>
            <a:r>
              <a:rPr lang="en-GB" sz="1100" dirty="0" smtClean="0"/>
              <a:t>Collection 1km Northern Hemisphere</a:t>
            </a:r>
          </a:p>
          <a:p>
            <a:pPr marL="542925" lvl="2" indent="-180975">
              <a:tabLst>
                <a:tab pos="1169988" algn="l"/>
              </a:tabLst>
            </a:pPr>
            <a:r>
              <a:rPr lang="en-GB" sz="1100" dirty="0" smtClean="0"/>
              <a:t>Collection 500m Europe</a:t>
            </a:r>
          </a:p>
          <a:p>
            <a:pPr marL="355600" lvl="1" indent="-174625"/>
            <a:r>
              <a:rPr lang="en-GB" sz="1400" dirty="0" smtClean="0"/>
              <a:t>In preparation</a:t>
            </a:r>
          </a:p>
          <a:p>
            <a:pPr marL="542925" lvl="2" indent="-180975"/>
            <a:r>
              <a:rPr lang="en-GB" sz="1100" dirty="0" smtClean="0"/>
              <a:t>Collection 1km Global using Sentinel-3A&amp;B SLSTR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Accuracy using HR reference snow maps</a:t>
            </a:r>
            <a:endParaRPr lang="en-GB" sz="1400" dirty="0" smtClean="0"/>
          </a:p>
          <a:p>
            <a:pPr marL="538163" lvl="2" indent="-182563"/>
            <a:endParaRPr lang="en-GB" sz="1200" dirty="0" smtClean="0"/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Snow Cover Extent</a:t>
            </a:r>
            <a:endParaRPr lang="en-GB" dirty="0"/>
          </a:p>
        </p:txBody>
      </p:sp>
      <p:pic>
        <p:nvPicPr>
          <p:cNvPr id="4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174" t="7012"/>
          <a:stretch/>
        </p:blipFill>
        <p:spPr bwMode="auto">
          <a:xfrm>
            <a:off x="6290236" y="1313287"/>
            <a:ext cx="2547068" cy="1730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272" t="7380" r="1" b="1633"/>
          <a:stretch/>
        </p:blipFill>
        <p:spPr bwMode="auto">
          <a:xfrm>
            <a:off x="6302495" y="3088297"/>
            <a:ext cx="2602984" cy="1729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graphicFrame>
        <p:nvGraphicFramePr>
          <p:cNvPr id="6" name="Tableau 5"/>
          <p:cNvGraphicFramePr>
            <a:graphicFrameLocks noGrp="1" noChangeAspect="1"/>
          </p:cNvGraphicFramePr>
          <p:nvPr/>
        </p:nvGraphicFramePr>
        <p:xfrm>
          <a:off x="542367" y="2414430"/>
          <a:ext cx="5044888" cy="1645920"/>
        </p:xfrm>
        <a:graphic>
          <a:graphicData uri="http://schemas.openxmlformats.org/drawingml/2006/table">
            <a:tbl>
              <a:tblPr/>
              <a:tblGrid>
                <a:gridCol w="940555"/>
                <a:gridCol w="493489"/>
                <a:gridCol w="493489"/>
                <a:gridCol w="493489"/>
                <a:gridCol w="493489"/>
                <a:gridCol w="493489"/>
                <a:gridCol w="493489"/>
                <a:gridCol w="571195"/>
                <a:gridCol w="572204"/>
              </a:tblGrid>
              <a:tr h="228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kern="150" dirty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TOTAL AREA</a:t>
                      </a:r>
                      <a:endParaRPr lang="fr-FR" sz="900" kern="1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 dirty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Snow maps from </a:t>
                      </a:r>
                      <a:r>
                        <a:rPr lang="en-GB" sz="900" b="1" kern="150" dirty="0" err="1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Landsat</a:t>
                      </a:r>
                      <a:r>
                        <a:rPr lang="en-GB" sz="900" b="1" kern="150" dirty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 data</a:t>
                      </a:r>
                      <a:endParaRPr lang="fr-FR" sz="900" kern="1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Snow maps from VHR satellite data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14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MEAN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Salomonson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Klein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Dozier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Manual mapping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14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unbiased RMSE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15,32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15,92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15,61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15,36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14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BIAS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0,15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-0,75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0,82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3,02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8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Correlation Coefficient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0,74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0,72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0,73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0,74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14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RANGE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MIN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MAX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MIN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MAX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MIN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MAX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MIN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MAX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14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unbiased RMSE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2,38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26,69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1,70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38,33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0,45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30,12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0,00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38,75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BIAS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-19,61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13,76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-33,28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28,84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-17,10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98,47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-13,45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44,64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Correlation Coefficient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0,03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 dirty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0,96</a:t>
                      </a:r>
                      <a:endParaRPr lang="fr-FR" sz="900" kern="1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0,06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0,97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0,04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0,97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0,05</a:t>
                      </a:r>
                      <a:endParaRPr lang="fr-FR" sz="900" kern="1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50" dirty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0,92</a:t>
                      </a:r>
                      <a:endParaRPr lang="fr-FR" sz="900" kern="1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852582" y="4408873"/>
            <a:ext cx="5056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err="1" smtClean="0"/>
              <a:t>Landsat</a:t>
            </a:r>
            <a:r>
              <a:rPr lang="en-US" sz="1100" b="1" i="1" dirty="0" smtClean="0"/>
              <a:t> (top) and VHR optical satellite data </a:t>
            </a:r>
          </a:p>
          <a:p>
            <a:r>
              <a:rPr lang="en-US" sz="1100" b="1" i="1" dirty="0" smtClean="0"/>
              <a:t>(bottom) used for quality assessment</a:t>
            </a:r>
          </a:p>
          <a:p>
            <a:pPr algn="r"/>
            <a:r>
              <a:rPr lang="en-US" sz="1000" i="1" dirty="0" smtClean="0"/>
              <a:t>(the color indicate the year of acquisition) </a:t>
            </a:r>
            <a:endParaRPr lang="fr-FR" sz="1000" dirty="0"/>
          </a:p>
        </p:txBody>
      </p:sp>
      <p:sp>
        <p:nvSpPr>
          <p:cNvPr id="8" name="ZoneTexte 7"/>
          <p:cNvSpPr txBox="1"/>
          <p:nvPr/>
        </p:nvSpPr>
        <p:spPr>
          <a:xfrm>
            <a:off x="1" y="4689459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http://land.copernicus.eu/global/sce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4" y="699542"/>
            <a:ext cx="8201026" cy="3823073"/>
          </a:xfrm>
        </p:spPr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Inversion of semi-empirical kernel-driven reflectance model over 30 days; Broadband </a:t>
            </a:r>
            <a:r>
              <a:rPr lang="en-GB" sz="1200" dirty="0" err="1" smtClean="0"/>
              <a:t>albedo</a:t>
            </a:r>
            <a:r>
              <a:rPr lang="en-GB" sz="1200" dirty="0" smtClean="0"/>
              <a:t> calculated  for Visible, NIR and total shortwave spectral ranges </a:t>
            </a:r>
          </a:p>
          <a:p>
            <a:pPr marL="538163" lvl="2" indent="-182563"/>
            <a:r>
              <a:rPr lang="en-GB" sz="1100" dirty="0" smtClean="0"/>
              <a:t>Collection 1km V1.4 (SPOT/VGT)</a:t>
            </a:r>
          </a:p>
          <a:p>
            <a:pPr marL="538163" lvl="2" indent="-182563"/>
            <a:r>
              <a:rPr lang="en-GB" sz="1100" dirty="0" smtClean="0"/>
              <a:t>Collection 1km V1.5 (PROBA-V)</a:t>
            </a:r>
          </a:p>
          <a:p>
            <a:pPr marL="355600" lvl="1" indent="-174625"/>
            <a:r>
              <a:rPr lang="en-GB" sz="1200" dirty="0" smtClean="0"/>
              <a:t>In preparation</a:t>
            </a:r>
          </a:p>
          <a:p>
            <a:pPr marL="538163" lvl="1" indent="-182563">
              <a:buFont typeface="Arial" pitchFamily="34" charset="0"/>
              <a:buChar char="•"/>
            </a:pPr>
            <a:r>
              <a:rPr lang="en-GB" sz="1100" dirty="0" smtClean="0"/>
              <a:t>Continuation using Sentinel-3/OLCI in Copernicus Climate Change Service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  <a:p>
            <a:pPr marL="538163" lvl="2" indent="-182563"/>
            <a:endParaRPr lang="en-GB" sz="1200" dirty="0" smtClean="0"/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Albedo</a:t>
            </a:r>
            <a:endParaRPr lang="en-GB" dirty="0"/>
          </a:p>
        </p:txBody>
      </p:sp>
      <p:pic>
        <p:nvPicPr>
          <p:cNvPr id="4" name="Imagen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5299" r="4836"/>
          <a:stretch/>
        </p:blipFill>
        <p:spPr bwMode="auto">
          <a:xfrm>
            <a:off x="673423" y="3132000"/>
            <a:ext cx="2969971" cy="1888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Imagen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6047" r="5756"/>
          <a:stretch/>
        </p:blipFill>
        <p:spPr bwMode="auto">
          <a:xfrm>
            <a:off x="3850288" y="3132000"/>
            <a:ext cx="2868186" cy="1858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6" name="Imagen 4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5301" r="4821"/>
          <a:stretch/>
        </p:blipFill>
        <p:spPr bwMode="auto">
          <a:xfrm>
            <a:off x="5940000" y="1260000"/>
            <a:ext cx="2969895" cy="1887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40740" y="2760826"/>
            <a:ext cx="38241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/>
              <a:t>Black-sky </a:t>
            </a:r>
            <a:r>
              <a:rPr lang="en-US" sz="1100" b="1" i="1" dirty="0" err="1" smtClean="0"/>
              <a:t>albedo</a:t>
            </a:r>
            <a:r>
              <a:rPr lang="en-US" sz="1100" b="1" i="1" dirty="0" smtClean="0"/>
              <a:t> VIS (left), NIR (middle) and Broadband (right)</a:t>
            </a:r>
          </a:p>
          <a:p>
            <a:pPr algn="ctr"/>
            <a:r>
              <a:rPr lang="en-US" sz="1100" b="1" i="1" dirty="0" smtClean="0"/>
              <a:t>2014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70864" y="4712217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http://land.copernicus.eu/global/sa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4" y="699542"/>
            <a:ext cx="8201026" cy="3823073"/>
          </a:xfrm>
        </p:spPr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Inversion of semi-empirical kernel-driven reflectance model over 30 days; Broadband </a:t>
            </a:r>
            <a:r>
              <a:rPr lang="en-GB" sz="1200" dirty="0" err="1" smtClean="0"/>
              <a:t>albedo</a:t>
            </a:r>
            <a:r>
              <a:rPr lang="en-GB" sz="1200" dirty="0" smtClean="0"/>
              <a:t> calculated  for Visible, NIR and total shortwave spectral ranges </a:t>
            </a:r>
          </a:p>
          <a:p>
            <a:pPr marL="538163" lvl="2" indent="-182563"/>
            <a:r>
              <a:rPr lang="en-GB" sz="1100" dirty="0" smtClean="0"/>
              <a:t>Collection 1km V1.4 (SPOT/VGT)</a:t>
            </a:r>
          </a:p>
          <a:p>
            <a:pPr marL="538163" lvl="2" indent="-182563"/>
            <a:r>
              <a:rPr lang="en-GB" sz="1100" dirty="0" smtClean="0"/>
              <a:t>Collection 1km V1.5 (PROBA-V)</a:t>
            </a:r>
          </a:p>
          <a:p>
            <a:pPr marL="355600" lvl="1" indent="-174625"/>
            <a:r>
              <a:rPr lang="en-GB" sz="1200" dirty="0" smtClean="0"/>
              <a:t>In preparation</a:t>
            </a:r>
          </a:p>
          <a:p>
            <a:pPr marL="538163" lvl="1" indent="-182563">
              <a:buFont typeface="Arial" pitchFamily="34" charset="0"/>
              <a:buChar char="•"/>
            </a:pPr>
            <a:r>
              <a:rPr lang="en-GB" sz="1100" dirty="0" smtClean="0"/>
              <a:t>Continuation using Sentinel-3/OLCI in Copernicus Climate Change Service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Accuracy using SURFRAD and EFDC database</a:t>
            </a:r>
            <a:endParaRPr lang="en-GB" sz="1400" dirty="0" smtClean="0"/>
          </a:p>
          <a:p>
            <a:pPr marL="355600" lvl="1" indent="-174625"/>
            <a:r>
              <a:rPr lang="en-GB" sz="1100" dirty="0" smtClean="0"/>
              <a:t>VGT (snow-free): RMSD=0.030</a:t>
            </a:r>
            <a:endParaRPr lang="en-GB" sz="900" dirty="0" smtClean="0"/>
          </a:p>
          <a:p>
            <a:pPr marL="355600" lvl="1" indent="-174625"/>
            <a:r>
              <a:rPr lang="en-GB" sz="1200" dirty="0" smtClean="0"/>
              <a:t> </a:t>
            </a:r>
            <a:r>
              <a:rPr lang="en-GB" sz="1100" dirty="0" smtClean="0"/>
              <a:t>PROBA-V (snow-free): RMSD=0.042</a:t>
            </a:r>
          </a:p>
          <a:p>
            <a:pPr marL="355600" lvl="1" indent="-174625"/>
            <a:r>
              <a:rPr lang="en-GB" sz="1100" i="1" dirty="0" smtClean="0"/>
              <a:t>MC43A3 C5 (snow free): RMSD=0.029</a:t>
            </a:r>
            <a:endParaRPr lang="en-GB" sz="1000" i="1" dirty="0" smtClean="0"/>
          </a:p>
          <a:p>
            <a:pPr marL="538163" lvl="2" indent="-182563"/>
            <a:endParaRPr lang="en-GB" sz="1200" dirty="0" smtClean="0"/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Albedo</a:t>
            </a:r>
            <a:endParaRPr lang="en-GB" dirty="0"/>
          </a:p>
        </p:txBody>
      </p:sp>
      <p:pic>
        <p:nvPicPr>
          <p:cNvPr id="4" name="Imagen 32" descr="E:\WORKING\CGLOPS\QUALITY_ASSESSMENT_SA_TOCR_PV_1km\DIRECT_VALIDATION\2014_PROBAV_V1toDIRECT_SCATTER_SnowFree_hasta0.500000.png"/>
          <p:cNvPicPr>
            <a:picLocks noChangeAspect="1"/>
          </p:cNvPicPr>
          <p:nvPr/>
        </p:nvPicPr>
        <p:blipFill>
          <a:blip r:embed="rId2" cstate="print"/>
          <a:srcRect l="7087"/>
          <a:stretch>
            <a:fillRect/>
          </a:stretch>
        </p:blipFill>
        <p:spPr bwMode="auto">
          <a:xfrm>
            <a:off x="3650215" y="2661460"/>
            <a:ext cx="270805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33" descr="E:\WORKING\CGLOPS\QUALITY_ASSESSMENT_SA_TOCR_PV_1km\DIRECT_VALIDATION\2014_MODIStoDIRECT_SCATTER_SnowFree_hasta0.500000.png"/>
          <p:cNvPicPr/>
          <p:nvPr/>
        </p:nvPicPr>
        <p:blipFill>
          <a:blip r:embed="rId3" cstate="print"/>
          <a:srcRect l="7087"/>
          <a:stretch>
            <a:fillRect/>
          </a:stretch>
        </p:blipFill>
        <p:spPr bwMode="auto">
          <a:xfrm>
            <a:off x="6435942" y="1257965"/>
            <a:ext cx="270805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283842" y="3749654"/>
            <a:ext cx="156298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i="1" dirty="0" smtClean="0"/>
              <a:t>Blue-sky </a:t>
            </a:r>
            <a:r>
              <a:rPr lang="en-US" sz="1100" b="1" i="1" dirty="0" err="1" smtClean="0"/>
              <a:t>albedo</a:t>
            </a:r>
            <a:endParaRPr lang="en-US" sz="1100" b="1" i="1" dirty="0" smtClean="0"/>
          </a:p>
          <a:p>
            <a:pPr algn="ctr"/>
            <a:r>
              <a:rPr lang="en-US" sz="1100" b="1" i="1" dirty="0" smtClean="0"/>
              <a:t>SURFRAD &amp; EFDC sites</a:t>
            </a:r>
          </a:p>
          <a:p>
            <a:pPr algn="ctr"/>
            <a:r>
              <a:rPr lang="en-US" sz="1100" b="1" i="1" dirty="0" smtClean="0"/>
              <a:t>2014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70864" y="4712217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http://land.copernicus.eu/global/sa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Copernicus</a:t>
            </a:r>
            <a:r>
              <a:rPr lang="nl-BE" dirty="0" smtClean="0"/>
              <a:t> Land </a:t>
            </a:r>
            <a:r>
              <a:rPr lang="nl-BE" dirty="0" err="1" smtClean="0"/>
              <a:t>Monitoring</a:t>
            </a:r>
            <a:r>
              <a:rPr lang="nl-BE" dirty="0" smtClean="0"/>
              <a:t> Service</a:t>
            </a:r>
            <a:endParaRPr lang="nl-BE" dirty="0"/>
          </a:p>
        </p:txBody>
      </p:sp>
      <p:pic>
        <p:nvPicPr>
          <p:cNvPr id="3" name="Image 2" descr="Copernicus_Europes_eyes_on_ear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8515" y="860331"/>
            <a:ext cx="1283874" cy="468000"/>
          </a:xfrm>
          <a:prstGeom prst="rect">
            <a:avLst/>
          </a:prstGeom>
        </p:spPr>
      </p:pic>
      <p:pic>
        <p:nvPicPr>
          <p:cNvPr id="4" name="Image 4" descr="CLMS.png"/>
          <p:cNvPicPr>
            <a:picLocks noChangeAspect="1"/>
          </p:cNvPicPr>
          <p:nvPr/>
        </p:nvPicPr>
        <p:blipFill>
          <a:blip r:embed="rId4" cstate="print"/>
          <a:srcRect r="7485"/>
          <a:stretch>
            <a:fillRect/>
          </a:stretch>
        </p:blipFill>
        <p:spPr>
          <a:xfrm>
            <a:off x="2842997" y="1347390"/>
            <a:ext cx="350397" cy="360000"/>
          </a:xfrm>
          <a:prstGeom prst="rect">
            <a:avLst/>
          </a:prstGeom>
        </p:spPr>
      </p:pic>
      <p:sp>
        <p:nvSpPr>
          <p:cNvPr id="5" name="ZoneTexte 5"/>
          <p:cNvSpPr txBox="1">
            <a:spLocks noChangeAspect="1"/>
          </p:cNvSpPr>
          <p:nvPr/>
        </p:nvSpPr>
        <p:spPr>
          <a:xfrm>
            <a:off x="3192904" y="1360686"/>
            <a:ext cx="1191719" cy="360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en-GB" sz="1000" b="1" cap="all" dirty="0" smtClean="0">
                <a:solidFill>
                  <a:srgbClr val="B0BF2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Land monitoring</a:t>
            </a:r>
            <a:endParaRPr lang="en-GB" sz="1000" b="1" cap="all" dirty="0">
              <a:solidFill>
                <a:srgbClr val="B0BF27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2735705" y="786983"/>
            <a:ext cx="1611443" cy="981855"/>
          </a:xfrm>
          <a:prstGeom prst="rect">
            <a:avLst/>
          </a:prstGeom>
          <a:noFill/>
          <a:ln>
            <a:solidFill>
              <a:srgbClr val="B0B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986828" y="2297713"/>
            <a:ext cx="2153503" cy="504000"/>
          </a:xfrm>
          <a:prstGeom prst="rect">
            <a:avLst/>
          </a:prstGeom>
          <a:noFill/>
          <a:ln>
            <a:solidFill>
              <a:srgbClr val="B0B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900113"/>
            <a:r>
              <a:rPr lang="fr-FR" sz="1400" b="1" dirty="0" smtClean="0">
                <a:solidFill>
                  <a:srgbClr val="25408F"/>
                </a:solidFill>
              </a:rPr>
              <a:t>Global Land Service</a:t>
            </a:r>
            <a:endParaRPr lang="fr-FR" sz="1400" b="1" dirty="0">
              <a:solidFill>
                <a:srgbClr val="25408F"/>
              </a:solidFill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727020" y="2297713"/>
            <a:ext cx="1941227" cy="504000"/>
          </a:xfrm>
          <a:prstGeom prst="rect">
            <a:avLst/>
          </a:prstGeom>
          <a:noFill/>
          <a:ln>
            <a:solidFill>
              <a:srgbClr val="B0B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541338"/>
            <a:r>
              <a:rPr lang="fr-FR" sz="1400" b="1" dirty="0" smtClean="0">
                <a:solidFill>
                  <a:srgbClr val="25408F"/>
                </a:solidFill>
              </a:rPr>
              <a:t>Pan-</a:t>
            </a:r>
            <a:r>
              <a:rPr lang="fr-FR" sz="1400" b="1" dirty="0" err="1" smtClean="0">
                <a:solidFill>
                  <a:srgbClr val="25408F"/>
                </a:solidFill>
              </a:rPr>
              <a:t>European</a:t>
            </a:r>
            <a:r>
              <a:rPr lang="fr-FR" sz="1400" b="1" dirty="0" smtClean="0">
                <a:solidFill>
                  <a:srgbClr val="25408F"/>
                </a:solidFill>
              </a:rPr>
              <a:t> &amp; Local components</a:t>
            </a:r>
            <a:endParaRPr lang="fr-FR" sz="1400" b="1" dirty="0">
              <a:solidFill>
                <a:srgbClr val="25408F"/>
              </a:solidFill>
            </a:endParaRPr>
          </a:p>
        </p:txBody>
      </p:sp>
      <p:pic>
        <p:nvPicPr>
          <p:cNvPr id="9" name="Image 8" descr="eea_min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0462" y="2319241"/>
            <a:ext cx="413667" cy="459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/>
        </p:nvSpPr>
        <p:spPr>
          <a:xfrm>
            <a:off x="3368605" y="3439268"/>
            <a:ext cx="1182940" cy="468000"/>
          </a:xfrm>
          <a:prstGeom prst="rect">
            <a:avLst/>
          </a:prstGeom>
          <a:noFill/>
          <a:ln>
            <a:solidFill>
              <a:srgbClr val="B0B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fr-FR" sz="1400" b="1" dirty="0" smtClean="0">
                <a:solidFill>
                  <a:srgbClr val="25408F"/>
                </a:solidFill>
              </a:rPr>
              <a:t>Operations</a:t>
            </a:r>
            <a:endParaRPr lang="fr-FR" sz="1400" b="1" dirty="0">
              <a:solidFill>
                <a:srgbClr val="25408F"/>
              </a:solidFill>
            </a:endParaRPr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6150379" y="3439268"/>
            <a:ext cx="1182940" cy="468000"/>
          </a:xfrm>
          <a:prstGeom prst="rect">
            <a:avLst/>
          </a:prstGeom>
          <a:noFill/>
          <a:ln>
            <a:solidFill>
              <a:srgbClr val="B0B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fr-FR" sz="1400" b="1" dirty="0" smtClean="0">
                <a:solidFill>
                  <a:srgbClr val="25408F"/>
                </a:solidFill>
              </a:rPr>
              <a:t>Hot Spot Monitoring</a:t>
            </a:r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1976680" y="3439268"/>
            <a:ext cx="1182940" cy="468000"/>
          </a:xfrm>
          <a:prstGeom prst="rect">
            <a:avLst/>
          </a:prstGeom>
          <a:noFill/>
          <a:ln>
            <a:solidFill>
              <a:srgbClr val="B0B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fr-FR" sz="1400" b="1" dirty="0" smtClean="0">
                <a:solidFill>
                  <a:srgbClr val="25408F"/>
                </a:solidFill>
              </a:rPr>
              <a:t>Evaluation &amp;          User Group</a:t>
            </a:r>
            <a:endParaRPr lang="fr-FR" sz="1400" b="1" dirty="0">
              <a:solidFill>
                <a:srgbClr val="25408F"/>
              </a:solidFill>
            </a:endParaRPr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4756888" y="3439268"/>
            <a:ext cx="1182940" cy="468000"/>
          </a:xfrm>
          <a:prstGeom prst="rect">
            <a:avLst/>
          </a:prstGeom>
          <a:noFill/>
          <a:ln>
            <a:solidFill>
              <a:srgbClr val="B0B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fr-FR" sz="1400" b="1" dirty="0" err="1" smtClean="0">
                <a:solidFill>
                  <a:srgbClr val="25408F"/>
                </a:solidFill>
              </a:rPr>
              <a:t>Ground</a:t>
            </a:r>
            <a:r>
              <a:rPr lang="fr-FR" sz="1400" b="1" dirty="0" smtClean="0">
                <a:solidFill>
                  <a:srgbClr val="25408F"/>
                </a:solidFill>
              </a:rPr>
              <a:t>-</a:t>
            </a:r>
            <a:r>
              <a:rPr lang="fr-FR" sz="1400" b="1" dirty="0" err="1" smtClean="0">
                <a:solidFill>
                  <a:srgbClr val="25408F"/>
                </a:solidFill>
              </a:rPr>
              <a:t>Based</a:t>
            </a:r>
            <a:r>
              <a:rPr lang="fr-FR" sz="1400" b="1" dirty="0" smtClean="0">
                <a:solidFill>
                  <a:srgbClr val="25408F"/>
                </a:solidFill>
              </a:rPr>
              <a:t> Observations</a:t>
            </a:r>
            <a:endParaRPr lang="fr-FR" sz="1400" b="1" dirty="0">
              <a:solidFill>
                <a:srgbClr val="25408F"/>
              </a:solidFill>
            </a:endParaRPr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1932574" y="4535853"/>
            <a:ext cx="1195574" cy="468000"/>
          </a:xfrm>
          <a:prstGeom prst="rect">
            <a:avLst/>
          </a:prstGeom>
          <a:noFill/>
          <a:ln>
            <a:solidFill>
              <a:srgbClr val="B0B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92075"/>
            <a:r>
              <a:rPr lang="fr-FR" sz="1400" b="1" dirty="0" err="1" smtClean="0">
                <a:solidFill>
                  <a:srgbClr val="25408F"/>
                </a:solidFill>
              </a:rPr>
              <a:t>Vegetation</a:t>
            </a:r>
            <a:r>
              <a:rPr lang="fr-FR" sz="1400" b="1" dirty="0" smtClean="0">
                <a:solidFill>
                  <a:srgbClr val="25408F"/>
                </a:solidFill>
              </a:rPr>
              <a:t> &amp; </a:t>
            </a:r>
            <a:r>
              <a:rPr lang="fr-FR" sz="1400" b="1" dirty="0" err="1" smtClean="0">
                <a:solidFill>
                  <a:srgbClr val="25408F"/>
                </a:solidFill>
              </a:rPr>
              <a:t>Energy</a:t>
            </a:r>
            <a:endParaRPr lang="fr-FR" sz="1400" b="1" dirty="0">
              <a:solidFill>
                <a:srgbClr val="25408F"/>
              </a:solidFill>
            </a:endParaRPr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3370968" y="4535853"/>
            <a:ext cx="1182940" cy="468000"/>
          </a:xfrm>
          <a:prstGeom prst="rect">
            <a:avLst/>
          </a:prstGeom>
          <a:noFill/>
          <a:ln>
            <a:solidFill>
              <a:srgbClr val="B0B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92075"/>
            <a:r>
              <a:rPr lang="fr-FR" sz="1400" b="1" dirty="0" smtClean="0">
                <a:solidFill>
                  <a:srgbClr val="25408F"/>
                </a:solidFill>
              </a:rPr>
              <a:t>Water  &amp; </a:t>
            </a:r>
            <a:r>
              <a:rPr lang="fr-FR" sz="1400" b="1" dirty="0" err="1" smtClean="0">
                <a:solidFill>
                  <a:srgbClr val="25408F"/>
                </a:solidFill>
              </a:rPr>
              <a:t>Cryosphere</a:t>
            </a:r>
            <a:endParaRPr lang="fr-FR" sz="1400" b="1" dirty="0">
              <a:solidFill>
                <a:srgbClr val="25408F"/>
              </a:solidFill>
            </a:endParaRPr>
          </a:p>
        </p:txBody>
      </p:sp>
      <p:sp>
        <p:nvSpPr>
          <p:cNvPr id="16" name="Rectangle 15"/>
          <p:cNvSpPr>
            <a:spLocks noChangeAspect="1"/>
          </p:cNvSpPr>
          <p:nvPr/>
        </p:nvSpPr>
        <p:spPr>
          <a:xfrm>
            <a:off x="4793511" y="4535853"/>
            <a:ext cx="1182940" cy="468000"/>
          </a:xfrm>
          <a:prstGeom prst="rect">
            <a:avLst/>
          </a:prstGeom>
          <a:noFill/>
          <a:ln>
            <a:solidFill>
              <a:srgbClr val="B0B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92075"/>
            <a:r>
              <a:rPr lang="fr-FR" sz="1400" b="1" dirty="0" smtClean="0">
                <a:solidFill>
                  <a:srgbClr val="25408F"/>
                </a:solidFill>
              </a:rPr>
              <a:t>Distribution &amp; User support</a:t>
            </a:r>
            <a:endParaRPr lang="fr-FR" sz="1400" b="1" dirty="0">
              <a:solidFill>
                <a:srgbClr val="25408F"/>
              </a:solidFill>
            </a:endParaRPr>
          </a:p>
        </p:txBody>
      </p:sp>
      <p:cxnSp>
        <p:nvCxnSpPr>
          <p:cNvPr id="17" name="Connecteur en angle 16"/>
          <p:cNvCxnSpPr>
            <a:stCxn id="6" idx="2"/>
            <a:endCxn id="7" idx="0"/>
          </p:cNvCxnSpPr>
          <p:nvPr/>
        </p:nvCxnSpPr>
        <p:spPr>
          <a:xfrm rot="16200000" flipH="1">
            <a:off x="4038066" y="1272198"/>
            <a:ext cx="528875" cy="1522153"/>
          </a:xfrm>
          <a:prstGeom prst="bentConnector3">
            <a:avLst>
              <a:gd name="adj1" fmla="val 50000"/>
            </a:avLst>
          </a:prstGeom>
          <a:ln w="19050">
            <a:solidFill>
              <a:srgbClr val="25408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en angle 17"/>
          <p:cNvCxnSpPr>
            <a:stCxn id="6" idx="2"/>
            <a:endCxn id="8" idx="0"/>
          </p:cNvCxnSpPr>
          <p:nvPr/>
        </p:nvCxnSpPr>
        <p:spPr>
          <a:xfrm rot="5400000">
            <a:off x="2355094" y="1111379"/>
            <a:ext cx="528875" cy="1843793"/>
          </a:xfrm>
          <a:prstGeom prst="bentConnector3">
            <a:avLst>
              <a:gd name="adj1" fmla="val 50000"/>
            </a:avLst>
          </a:prstGeom>
          <a:ln w="19050">
            <a:solidFill>
              <a:srgbClr val="25408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en angle 18"/>
          <p:cNvCxnSpPr>
            <a:stCxn id="7" idx="2"/>
            <a:endCxn id="11" idx="0"/>
          </p:cNvCxnSpPr>
          <p:nvPr/>
        </p:nvCxnSpPr>
        <p:spPr>
          <a:xfrm rot="16200000" flipH="1">
            <a:off x="5583937" y="2281355"/>
            <a:ext cx="637555" cy="1678269"/>
          </a:xfrm>
          <a:prstGeom prst="bentConnector3">
            <a:avLst>
              <a:gd name="adj1" fmla="val 50000"/>
            </a:avLst>
          </a:prstGeom>
          <a:ln w="19050">
            <a:solidFill>
              <a:srgbClr val="25408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ngle 19"/>
          <p:cNvCxnSpPr>
            <a:stCxn id="7" idx="2"/>
            <a:endCxn id="13" idx="0"/>
          </p:cNvCxnSpPr>
          <p:nvPr/>
        </p:nvCxnSpPr>
        <p:spPr>
          <a:xfrm rot="16200000" flipH="1">
            <a:off x="4887192" y="2978101"/>
            <a:ext cx="637555" cy="284778"/>
          </a:xfrm>
          <a:prstGeom prst="bentConnector3">
            <a:avLst>
              <a:gd name="adj1" fmla="val 50000"/>
            </a:avLst>
          </a:prstGeom>
          <a:ln w="19050">
            <a:solidFill>
              <a:srgbClr val="25408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en angle 20"/>
          <p:cNvCxnSpPr>
            <a:stCxn id="7" idx="2"/>
            <a:endCxn id="10" idx="0"/>
          </p:cNvCxnSpPr>
          <p:nvPr/>
        </p:nvCxnSpPr>
        <p:spPr>
          <a:xfrm rot="5400000">
            <a:off x="4193051" y="2568738"/>
            <a:ext cx="637555" cy="1103505"/>
          </a:xfrm>
          <a:prstGeom prst="bentConnector3">
            <a:avLst>
              <a:gd name="adj1" fmla="val 50000"/>
            </a:avLst>
          </a:prstGeom>
          <a:ln w="19050">
            <a:solidFill>
              <a:srgbClr val="25408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en angle 21"/>
          <p:cNvCxnSpPr>
            <a:stCxn id="7" idx="2"/>
            <a:endCxn id="12" idx="0"/>
          </p:cNvCxnSpPr>
          <p:nvPr/>
        </p:nvCxnSpPr>
        <p:spPr>
          <a:xfrm rot="5400000">
            <a:off x="3497088" y="1872775"/>
            <a:ext cx="637555" cy="2495430"/>
          </a:xfrm>
          <a:prstGeom prst="bentConnector3">
            <a:avLst>
              <a:gd name="adj1" fmla="val 50000"/>
            </a:avLst>
          </a:prstGeom>
          <a:ln w="19050">
            <a:solidFill>
              <a:srgbClr val="25408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22"/>
          <p:cNvCxnSpPr>
            <a:stCxn id="10" idx="2"/>
            <a:endCxn id="16" idx="0"/>
          </p:cNvCxnSpPr>
          <p:nvPr/>
        </p:nvCxnSpPr>
        <p:spPr>
          <a:xfrm rot="16200000" flipH="1">
            <a:off x="4358236" y="3509107"/>
            <a:ext cx="628585" cy="1424906"/>
          </a:xfrm>
          <a:prstGeom prst="bentConnector3">
            <a:avLst>
              <a:gd name="adj1" fmla="val 50000"/>
            </a:avLst>
          </a:prstGeom>
          <a:ln w="19050">
            <a:solidFill>
              <a:srgbClr val="25408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>
            <a:stCxn id="10" idx="2"/>
            <a:endCxn id="14" idx="0"/>
          </p:cNvCxnSpPr>
          <p:nvPr/>
        </p:nvCxnSpPr>
        <p:spPr>
          <a:xfrm rot="5400000">
            <a:off x="2930926" y="3506703"/>
            <a:ext cx="628585" cy="1429714"/>
          </a:xfrm>
          <a:prstGeom prst="bentConnector3">
            <a:avLst>
              <a:gd name="adj1" fmla="val 50000"/>
            </a:avLst>
          </a:prstGeom>
          <a:ln w="19050">
            <a:solidFill>
              <a:srgbClr val="25408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>
            <a:stCxn id="10" idx="2"/>
            <a:endCxn id="15" idx="0"/>
          </p:cNvCxnSpPr>
          <p:nvPr/>
        </p:nvCxnSpPr>
        <p:spPr>
          <a:xfrm rot="16200000" flipH="1">
            <a:off x="3646964" y="4220378"/>
            <a:ext cx="628585" cy="2363"/>
          </a:xfrm>
          <a:prstGeom prst="bentConnector3">
            <a:avLst>
              <a:gd name="adj1" fmla="val 50000"/>
            </a:avLst>
          </a:prstGeom>
          <a:ln w="19050">
            <a:solidFill>
              <a:srgbClr val="25408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 descr="ec_logo.jpg"/>
          <p:cNvPicPr>
            <a:picLocks noChangeAspect="1"/>
          </p:cNvPicPr>
          <p:nvPr/>
        </p:nvPicPr>
        <p:blipFill>
          <a:blip r:embed="rId6" cstate="print"/>
          <a:srcRect l="14764" r="14764"/>
          <a:stretch>
            <a:fillRect/>
          </a:stretch>
        </p:blipFill>
        <p:spPr>
          <a:xfrm>
            <a:off x="4097794" y="2334401"/>
            <a:ext cx="608874" cy="432000"/>
          </a:xfrm>
          <a:prstGeom prst="rect">
            <a:avLst/>
          </a:prstGeom>
        </p:spPr>
      </p:pic>
      <p:sp>
        <p:nvSpPr>
          <p:cNvPr id="27" name="Rectangle 26"/>
          <p:cNvSpPr>
            <a:spLocks/>
          </p:cNvSpPr>
          <p:nvPr/>
        </p:nvSpPr>
        <p:spPr>
          <a:xfrm>
            <a:off x="6843010" y="2296800"/>
            <a:ext cx="2232000" cy="504000"/>
          </a:xfrm>
          <a:prstGeom prst="rect">
            <a:avLst/>
          </a:prstGeom>
          <a:noFill/>
          <a:ln>
            <a:solidFill>
              <a:srgbClr val="B0B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r>
              <a:rPr lang="en-GB" sz="1400" b="1" smtClean="0">
                <a:solidFill>
                  <a:srgbClr val="25408F"/>
                </a:solidFill>
              </a:rPr>
              <a:t>              Imagery and </a:t>
            </a:r>
          </a:p>
          <a:p>
            <a:r>
              <a:rPr lang="en-GB" sz="1400" b="1" smtClean="0">
                <a:solidFill>
                  <a:srgbClr val="25408F"/>
                </a:solidFill>
              </a:rPr>
              <a:t>            reference data</a:t>
            </a:r>
          </a:p>
        </p:txBody>
      </p:sp>
      <p:cxnSp>
        <p:nvCxnSpPr>
          <p:cNvPr id="28" name="Connecteur en angle 27"/>
          <p:cNvCxnSpPr>
            <a:stCxn id="6" idx="2"/>
            <a:endCxn id="27" idx="0"/>
          </p:cNvCxnSpPr>
          <p:nvPr/>
        </p:nvCxnSpPr>
        <p:spPr>
          <a:xfrm rot="16200000" flipH="1">
            <a:off x="5486237" y="-175973"/>
            <a:ext cx="527962" cy="4417583"/>
          </a:xfrm>
          <a:prstGeom prst="bentConnector3">
            <a:avLst>
              <a:gd name="adj1" fmla="val 50000"/>
            </a:avLst>
          </a:prstGeom>
          <a:ln w="19050">
            <a:solidFill>
              <a:srgbClr val="25408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3290346" y="3410263"/>
            <a:ext cx="1319134" cy="554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3807506" y="2203555"/>
            <a:ext cx="2495862" cy="674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 descr="eea_min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96444" y="2314244"/>
            <a:ext cx="413667" cy="459000"/>
          </a:xfrm>
          <a:prstGeom prst="rect">
            <a:avLst/>
          </a:prstGeom>
        </p:spPr>
      </p:pic>
      <p:pic>
        <p:nvPicPr>
          <p:cNvPr id="37" name="Image 36" descr="ec_logo.jpg"/>
          <p:cNvPicPr>
            <a:picLocks noChangeAspect="1"/>
          </p:cNvPicPr>
          <p:nvPr/>
        </p:nvPicPr>
        <p:blipFill>
          <a:blip r:embed="rId6" cstate="print"/>
          <a:srcRect l="14764" r="14764"/>
          <a:stretch>
            <a:fillRect/>
          </a:stretch>
        </p:blipFill>
        <p:spPr>
          <a:xfrm>
            <a:off x="8424954" y="2321910"/>
            <a:ext cx="608874" cy="432000"/>
          </a:xfrm>
          <a:prstGeom prst="rect">
            <a:avLst/>
          </a:prstGeom>
        </p:spPr>
      </p:pic>
      <p:sp>
        <p:nvSpPr>
          <p:cNvPr id="40" name="Ellipse 39"/>
          <p:cNvSpPr/>
          <p:nvPr/>
        </p:nvSpPr>
        <p:spPr>
          <a:xfrm>
            <a:off x="1771342" y="4354644"/>
            <a:ext cx="2950559" cy="7888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89919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4" y="699542"/>
            <a:ext cx="8201026" cy="3823073"/>
          </a:xfrm>
        </p:spPr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Inversion of semi-empirical kernel-driven reflectance model over 30 days; Broadband </a:t>
            </a:r>
            <a:r>
              <a:rPr lang="en-GB" sz="1200" dirty="0" err="1" smtClean="0"/>
              <a:t>albedo</a:t>
            </a:r>
            <a:r>
              <a:rPr lang="en-GB" sz="1200" dirty="0" smtClean="0"/>
              <a:t> calculated  for Visible, NIR and total shortwave spectral ranges </a:t>
            </a:r>
          </a:p>
          <a:p>
            <a:pPr marL="538163" lvl="2" indent="-182563"/>
            <a:r>
              <a:rPr lang="en-GB" sz="1100" dirty="0" smtClean="0"/>
              <a:t>Collection 1km V1.4 (SPOT/VGT)</a:t>
            </a:r>
          </a:p>
          <a:p>
            <a:pPr marL="538163" lvl="2" indent="-182563"/>
            <a:r>
              <a:rPr lang="en-GB" sz="1100" dirty="0" smtClean="0"/>
              <a:t>Collection 1km V1.5 (PROBA-V)</a:t>
            </a:r>
          </a:p>
          <a:p>
            <a:pPr marL="355600" lvl="1" indent="-174625"/>
            <a:r>
              <a:rPr lang="en-GB" sz="1200" dirty="0" smtClean="0"/>
              <a:t>In preparation</a:t>
            </a:r>
          </a:p>
          <a:p>
            <a:pPr marL="538163" lvl="1" indent="-182563">
              <a:buFont typeface="Arial" pitchFamily="34" charset="0"/>
              <a:buChar char="•"/>
            </a:pPr>
            <a:r>
              <a:rPr lang="en-GB" sz="1100" dirty="0" smtClean="0"/>
              <a:t>Continuation using Sentinel-3/OLCI in Copernicus Climate Change Service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Accuracy using SURFRAD and EFDC database</a:t>
            </a:r>
            <a:endParaRPr lang="en-GB" sz="1400" dirty="0" smtClean="0"/>
          </a:p>
          <a:p>
            <a:pPr marL="355600" lvl="1" indent="-174625"/>
            <a:r>
              <a:rPr lang="en-GB" sz="1100" dirty="0" smtClean="0"/>
              <a:t>VGT (snow-free): RMSD=0.030</a:t>
            </a:r>
            <a:endParaRPr lang="en-GB" sz="900" dirty="0" smtClean="0"/>
          </a:p>
          <a:p>
            <a:pPr marL="355600" lvl="1" indent="-174625"/>
            <a:r>
              <a:rPr lang="en-GB" sz="1200" dirty="0" smtClean="0"/>
              <a:t> </a:t>
            </a:r>
            <a:r>
              <a:rPr lang="en-GB" sz="1100" dirty="0" smtClean="0"/>
              <a:t>PROBA-V (snow-free): RMSD=0.042</a:t>
            </a:r>
          </a:p>
          <a:p>
            <a:pPr marL="355600" lvl="1" indent="-174625"/>
            <a:r>
              <a:rPr lang="en-GB" sz="1100" i="1" dirty="0" smtClean="0"/>
              <a:t>MC43A3 C5 (snow free): RMSD=0.029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Capture of specific events</a:t>
            </a:r>
          </a:p>
          <a:p>
            <a:pPr marL="538163" lvl="2" indent="-182563"/>
            <a:endParaRPr lang="en-GB" sz="1200" dirty="0" smtClean="0"/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Albedo</a:t>
            </a:r>
            <a:endParaRPr lang="en-GB" dirty="0"/>
          </a:p>
        </p:txBody>
      </p:sp>
      <p:pic>
        <p:nvPicPr>
          <p:cNvPr id="7" name="Imagen 397" descr="G:\WORKING\CGLOPS\SQE_SA_TOCR_1km_2017\REGIONAL\TEMPORALPROFILES_FIRE_EVENTS_2017\ALB_PROFILE_MIX_2014-2017_FIRE_EVENTS_2017_site4.pn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428084" y="1278388"/>
            <a:ext cx="4392000" cy="36499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810491" y="4712217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http://land.copernicus.eu/global/sa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5" y="699542"/>
            <a:ext cx="4500896" cy="3823073"/>
          </a:xfrm>
        </p:spPr>
        <p:txBody>
          <a:bodyPr/>
          <a:lstStyle/>
          <a:p>
            <a:pPr marL="180975" indent="-180975"/>
            <a:r>
              <a:rPr lang="en-GB" sz="1400" dirty="0" smtClean="0"/>
              <a:t>Retrieval Methodology</a:t>
            </a:r>
          </a:p>
          <a:p>
            <a:pPr marL="355600" lvl="1" indent="-174625"/>
            <a:r>
              <a:rPr lang="en-GB" sz="1400" dirty="0" smtClean="0"/>
              <a:t> Generalized split-window algorithms from two adjacent TIR channels</a:t>
            </a:r>
          </a:p>
          <a:p>
            <a:pPr marL="542925" lvl="2" indent="-180975"/>
            <a:r>
              <a:rPr lang="en-GB" sz="1100" dirty="0" smtClean="0"/>
              <a:t>Collection 5km hourly LST</a:t>
            </a:r>
          </a:p>
          <a:p>
            <a:pPr marL="542925" lvl="2" indent="-180975"/>
            <a:r>
              <a:rPr lang="en-GB" sz="1100" dirty="0" smtClean="0"/>
              <a:t>Collection 5km 10-day LST Daily cycle</a:t>
            </a:r>
          </a:p>
          <a:p>
            <a:pPr marL="542925" lvl="2" indent="-180975"/>
            <a:r>
              <a:rPr lang="en-GB" sz="1100" dirty="0" smtClean="0"/>
              <a:t>Collection 5km Thermal Condition Index</a:t>
            </a:r>
          </a:p>
          <a:p>
            <a:pPr marL="355600" lvl="1" indent="-174625"/>
            <a:r>
              <a:rPr lang="en-GB" sz="1400" dirty="0" smtClean="0"/>
              <a:t>In preparation</a:t>
            </a:r>
          </a:p>
          <a:p>
            <a:pPr marL="542925" lvl="2" indent="-180975"/>
            <a:r>
              <a:rPr lang="en-GB" sz="1200" dirty="0" smtClean="0"/>
              <a:t>Including IODC to fill Asian gap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  <a:p>
            <a:pPr marL="538163" lvl="2" indent="-182563"/>
            <a:endParaRPr lang="en-GB" sz="1200" dirty="0" smtClean="0"/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Land Surface Temperature</a:t>
            </a:r>
            <a:endParaRPr lang="en-GB" dirty="0"/>
          </a:p>
        </p:txBody>
      </p:sp>
      <p:pic>
        <p:nvPicPr>
          <p:cNvPr id="4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670839" y="787117"/>
            <a:ext cx="3244821" cy="4260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9015" y="4479538"/>
            <a:ext cx="26368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i="1" dirty="0" smtClean="0"/>
              <a:t>Density plots CGLOPS LST </a:t>
            </a:r>
            <a:r>
              <a:rPr lang="en-US" sz="1100" b="1" i="1" dirty="0" err="1" smtClean="0"/>
              <a:t>vs</a:t>
            </a:r>
            <a:r>
              <a:rPr lang="en-US" sz="1100" b="1" i="1" dirty="0" smtClean="0"/>
              <a:t> MODIS C6 LST</a:t>
            </a:r>
          </a:p>
          <a:p>
            <a:pPr algn="r"/>
            <a:r>
              <a:rPr lang="en-US" sz="1100" b="1" i="1" dirty="0" smtClean="0"/>
              <a:t>Areas located in map above</a:t>
            </a:r>
          </a:p>
          <a:p>
            <a:pPr algn="r"/>
            <a:r>
              <a:rPr lang="en-US" sz="1100" b="1" i="1" dirty="0" smtClean="0"/>
              <a:t>2017 – daytime</a:t>
            </a:r>
          </a:p>
        </p:txBody>
      </p:sp>
      <p:pic>
        <p:nvPicPr>
          <p:cNvPr id="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416241" y="2800236"/>
            <a:ext cx="3668584" cy="165098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4743390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http://land.copernicus.eu/global/lst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4" y="699542"/>
            <a:ext cx="3948003" cy="3823073"/>
          </a:xfrm>
        </p:spPr>
        <p:txBody>
          <a:bodyPr/>
          <a:lstStyle/>
          <a:p>
            <a:pPr marL="180975" indent="-180975"/>
            <a:r>
              <a:rPr lang="en-GB" sz="1400" dirty="0" smtClean="0"/>
              <a:t>Retrieval Methodology</a:t>
            </a:r>
          </a:p>
          <a:p>
            <a:pPr marL="355600" lvl="1" indent="-174625"/>
            <a:r>
              <a:rPr lang="en-GB" sz="1400" dirty="0" smtClean="0"/>
              <a:t> Generalized split-window algorithms from two adjacent TIR channels</a:t>
            </a:r>
          </a:p>
          <a:p>
            <a:pPr marL="542925" lvl="2" indent="-180975"/>
            <a:r>
              <a:rPr lang="en-GB" sz="1100" dirty="0" smtClean="0"/>
              <a:t>Collection 5km hourly LST</a:t>
            </a:r>
          </a:p>
          <a:p>
            <a:pPr marL="542925" lvl="2" indent="-180975"/>
            <a:r>
              <a:rPr lang="en-GB" sz="1100" dirty="0" smtClean="0"/>
              <a:t>Collection 5km 10-day LST Daily cycle</a:t>
            </a:r>
          </a:p>
          <a:p>
            <a:pPr marL="542925" lvl="2" indent="-180975"/>
            <a:r>
              <a:rPr lang="en-GB" sz="1100" dirty="0" smtClean="0"/>
              <a:t>Collection 5km Thermal Condition Index</a:t>
            </a:r>
          </a:p>
          <a:p>
            <a:pPr marL="355600" lvl="1" indent="-174625"/>
            <a:r>
              <a:rPr lang="en-GB" sz="1400" dirty="0" smtClean="0"/>
              <a:t>In preparation</a:t>
            </a:r>
          </a:p>
          <a:p>
            <a:pPr marL="542925" lvl="2" indent="-180975"/>
            <a:r>
              <a:rPr lang="en-GB" sz="1200" dirty="0" smtClean="0"/>
              <a:t>Including IODC to fill Asian gap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Accuracy using BSRN and SURFRAD database</a:t>
            </a:r>
            <a:endParaRPr lang="en-GB" sz="1400" dirty="0" smtClean="0"/>
          </a:p>
          <a:p>
            <a:pPr marL="581025" lvl="2" indent="-180975"/>
            <a:r>
              <a:rPr lang="en-GB" sz="1200" dirty="0" smtClean="0"/>
              <a:t>Hourly LST: RMSD = 3.2K</a:t>
            </a:r>
          </a:p>
          <a:p>
            <a:pPr marL="538163" lvl="2" indent="-182563"/>
            <a:endParaRPr lang="en-GB" sz="1200" dirty="0" smtClean="0"/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Land Surface Temperature</a:t>
            </a:r>
            <a:endParaRPr lang="en-GB" dirty="0"/>
          </a:p>
        </p:txBody>
      </p:sp>
      <p:pic>
        <p:nvPicPr>
          <p:cNvPr id="7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889745" y="742941"/>
            <a:ext cx="4254255" cy="44005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93665" y="4139297"/>
            <a:ext cx="1137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i="1" dirty="0" smtClean="0"/>
              <a:t>BSRN and SURFRAD stations</a:t>
            </a:r>
          </a:p>
          <a:p>
            <a:pPr algn="ctr"/>
            <a:r>
              <a:rPr lang="en-US" sz="1100" b="1" i="1" dirty="0" smtClean="0"/>
              <a:t>2017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4743390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http://land.copernicus.eu/global/lst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68543" y="699542"/>
            <a:ext cx="6191473" cy="3823073"/>
          </a:xfrm>
        </p:spPr>
        <p:txBody>
          <a:bodyPr/>
          <a:lstStyle/>
          <a:p>
            <a:pPr marL="180975" indent="-180975"/>
            <a:r>
              <a:rPr lang="en-GB" sz="1400" dirty="0" smtClean="0"/>
              <a:t>Retrieval Methodology</a:t>
            </a:r>
          </a:p>
          <a:p>
            <a:pPr marL="355600" lvl="1" indent="-174625"/>
            <a:r>
              <a:rPr lang="en-GB" sz="1400" dirty="0" smtClean="0"/>
              <a:t> Generalized split-window algorithms from two adjacent TIR channels</a:t>
            </a:r>
          </a:p>
          <a:p>
            <a:pPr marL="542925" lvl="2" indent="-180975"/>
            <a:r>
              <a:rPr lang="en-GB" sz="1100" dirty="0" smtClean="0"/>
              <a:t>Collection 5km hourly LST</a:t>
            </a:r>
          </a:p>
          <a:p>
            <a:pPr marL="542925" lvl="2" indent="-180975"/>
            <a:r>
              <a:rPr lang="en-GB" sz="1100" dirty="0" smtClean="0"/>
              <a:t>Collection 5km 10-day LST Daily cycle</a:t>
            </a:r>
          </a:p>
          <a:p>
            <a:pPr marL="542925" lvl="2" indent="-180975"/>
            <a:r>
              <a:rPr lang="en-GB" sz="1100" dirty="0" smtClean="0"/>
              <a:t>Collection 5km Thermal Condition Index</a:t>
            </a:r>
          </a:p>
          <a:p>
            <a:pPr marL="355600" lvl="1" indent="-174625"/>
            <a:r>
              <a:rPr lang="en-GB" sz="1400" dirty="0" smtClean="0"/>
              <a:t>In preparation</a:t>
            </a:r>
          </a:p>
          <a:p>
            <a:pPr marL="542925" lvl="2" indent="-180975"/>
            <a:r>
              <a:rPr lang="en-GB" sz="1200" dirty="0" smtClean="0"/>
              <a:t>Including IODC to fill Asian gap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Accuracy using BSRN and SURFRAD database</a:t>
            </a:r>
            <a:endParaRPr lang="en-GB" sz="1400" dirty="0" smtClean="0"/>
          </a:p>
          <a:p>
            <a:pPr marL="542925" lvl="2" indent="-180975"/>
            <a:r>
              <a:rPr lang="en-GB" sz="1200" dirty="0" smtClean="0"/>
              <a:t>Hourly LST: RMSD = 3.2K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Capture of specific events</a:t>
            </a:r>
          </a:p>
          <a:p>
            <a:pPr marL="538163" lvl="2" indent="-182563"/>
            <a:endParaRPr lang="en-GB" sz="1200" dirty="0" smtClean="0"/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Land Surface Temperature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105786" y="3810167"/>
            <a:ext cx="18819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i="1" dirty="0" smtClean="0"/>
              <a:t>Europe heat wave</a:t>
            </a:r>
          </a:p>
          <a:p>
            <a:pPr algn="r"/>
            <a:r>
              <a:rPr lang="en-US" sz="1100" b="1" i="1" dirty="0" smtClean="0"/>
              <a:t>LST anomaly </a:t>
            </a:r>
          </a:p>
          <a:p>
            <a:pPr algn="r"/>
            <a:r>
              <a:rPr lang="en-US" sz="1100" b="1" i="1" dirty="0" smtClean="0"/>
              <a:t>(2018 </a:t>
            </a:r>
            <a:r>
              <a:rPr lang="en-US" sz="1100" b="1" i="1" dirty="0" err="1" smtClean="0"/>
              <a:t>vs</a:t>
            </a:r>
            <a:r>
              <a:rPr lang="en-US" sz="1100" b="1" i="1" dirty="0" smtClean="0"/>
              <a:t>  mean (2010-2017))</a:t>
            </a:r>
          </a:p>
        </p:txBody>
      </p:sp>
      <p:pic>
        <p:nvPicPr>
          <p:cNvPr id="6" name="Imagem 2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023870" y="2637444"/>
            <a:ext cx="6120130" cy="234657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4743390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http://land.copernicus.eu/global/lst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4" y="699542"/>
            <a:ext cx="8201026" cy="3823073"/>
          </a:xfrm>
        </p:spPr>
        <p:txBody>
          <a:bodyPr/>
          <a:lstStyle/>
          <a:p>
            <a:pPr marL="180975" indent="-180975"/>
            <a:r>
              <a:rPr lang="en-GB" sz="1400" dirty="0" smtClean="0"/>
              <a:t>Retrieval Methodology</a:t>
            </a:r>
          </a:p>
          <a:p>
            <a:pPr marL="355600" lvl="1" indent="-174625"/>
            <a:r>
              <a:rPr lang="en-GB" sz="1400" dirty="0" smtClean="0"/>
              <a:t>SSM: change detection model  applied to model long term dry and wet conditions</a:t>
            </a:r>
          </a:p>
          <a:p>
            <a:pPr marL="542925" lvl="2" indent="-180975"/>
            <a:r>
              <a:rPr lang="en-GB" sz="1200" dirty="0" smtClean="0"/>
              <a:t>Collection 1km SSM V1</a:t>
            </a:r>
          </a:p>
          <a:p>
            <a:pPr marL="355600" lvl="1" indent="-174625"/>
            <a:r>
              <a:rPr lang="en-GB" sz="1400" dirty="0" smtClean="0"/>
              <a:t>SWI: derived from SSM using two-layer water model, adapted to use a recursive formulation and not accounting for soil texture</a:t>
            </a:r>
          </a:p>
          <a:p>
            <a:pPr marL="542925" lvl="2" indent="-180975"/>
            <a:r>
              <a:rPr lang="en-GB" sz="1100" dirty="0" smtClean="0"/>
              <a:t>Collection 0.1° SWI V3</a:t>
            </a:r>
          </a:p>
          <a:p>
            <a:pPr marL="542925" lvl="2" indent="-180975"/>
            <a:r>
              <a:rPr lang="en-GB" sz="1100" dirty="0" smtClean="0"/>
              <a:t>Collection 1km SWI V1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Inter-comparison with GLDAS Noah model</a:t>
            </a:r>
            <a:endParaRPr lang="en-GB" sz="1200" dirty="0" smtClean="0"/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Soil Water Index and Surface Soil Moisture</a:t>
            </a:r>
            <a:endParaRPr lang="en-GB" dirty="0"/>
          </a:p>
        </p:txBody>
      </p:sp>
      <p:pic>
        <p:nvPicPr>
          <p:cNvPr id="4" name="Picture" descr="SWI_001_RMSD.png"/>
          <p:cNvPicPr>
            <a:picLocks noChangeAspect="1"/>
          </p:cNvPicPr>
          <p:nvPr/>
        </p:nvPicPr>
        <p:blipFill>
          <a:blip r:embed="rId2" cstate="print"/>
          <a:srcRect t="12795" r="51575" b="60039"/>
          <a:stretch>
            <a:fillRect/>
          </a:stretch>
        </p:blipFill>
        <p:spPr bwMode="auto">
          <a:xfrm>
            <a:off x="2782925" y="2624622"/>
            <a:ext cx="5313589" cy="2384701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88827" y="3820320"/>
            <a:ext cx="29664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i="1" dirty="0" smtClean="0"/>
              <a:t>RMSD between SWI T=1 and GLDAS Noah</a:t>
            </a:r>
          </a:p>
          <a:p>
            <a:pPr algn="r"/>
            <a:r>
              <a:rPr lang="en-US" sz="1100" b="1" i="1" dirty="0" smtClean="0"/>
              <a:t>2007-2017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4743390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http://land.copernicus.eu/global/swi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4" y="699542"/>
            <a:ext cx="8201026" cy="3823073"/>
          </a:xfrm>
        </p:spPr>
        <p:txBody>
          <a:bodyPr/>
          <a:lstStyle/>
          <a:p>
            <a:pPr marL="180975" indent="-180975"/>
            <a:r>
              <a:rPr lang="en-GB" sz="1400" dirty="0" smtClean="0"/>
              <a:t>Retrieval Methodology</a:t>
            </a:r>
          </a:p>
          <a:p>
            <a:pPr marL="355600" lvl="1" indent="-174625"/>
            <a:r>
              <a:rPr lang="en-GB" sz="1400" dirty="0" smtClean="0"/>
              <a:t>SSM: change detection model  applied to model long term dry and wet conditions</a:t>
            </a:r>
          </a:p>
          <a:p>
            <a:pPr marL="542925" lvl="2" indent="-180975"/>
            <a:r>
              <a:rPr lang="en-GB" sz="1200" dirty="0" smtClean="0"/>
              <a:t>Collection 1km SSM V1</a:t>
            </a:r>
          </a:p>
          <a:p>
            <a:pPr marL="355600" lvl="1" indent="-174625"/>
            <a:r>
              <a:rPr lang="en-GB" sz="1400" dirty="0" smtClean="0"/>
              <a:t>SWI: derived from SSM using two-layer water model, adapted to use a recursive formulation and not accounting for soil texture</a:t>
            </a:r>
          </a:p>
          <a:p>
            <a:pPr marL="542925" lvl="2" indent="-180975"/>
            <a:r>
              <a:rPr lang="en-GB" sz="1100" dirty="0" smtClean="0"/>
              <a:t>Collection 0.1° SWI V3</a:t>
            </a:r>
          </a:p>
          <a:p>
            <a:pPr marL="542925" lvl="2" indent="-180975"/>
            <a:r>
              <a:rPr lang="en-GB" sz="1100" dirty="0" smtClean="0"/>
              <a:t>Collection 1km SWI V1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Inter-comparison with GLDAS Noah model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Accuracy using ISMN database</a:t>
            </a:r>
            <a:endParaRPr lang="en-GB" sz="1400" dirty="0" smtClean="0"/>
          </a:p>
          <a:p>
            <a:pPr marL="581025" lvl="2" indent="-180975"/>
            <a:r>
              <a:rPr lang="en-GB" sz="1200" dirty="0" smtClean="0"/>
              <a:t>SWI T=1: RMSD = 0.077</a:t>
            </a:r>
          </a:p>
          <a:p>
            <a:pPr marL="581025" lvl="2" indent="-180975"/>
            <a:r>
              <a:rPr lang="en-GB" sz="1200" dirty="0" smtClean="0"/>
              <a:t>SWI T=100: RMSD = 0.051 </a:t>
            </a:r>
          </a:p>
          <a:p>
            <a:pPr marL="581025" lvl="2" indent="-180975"/>
            <a:endParaRPr lang="en-GB" sz="1200" dirty="0" smtClean="0"/>
          </a:p>
          <a:p>
            <a:pPr marL="180975" lvl="1" indent="-180975">
              <a:buFont typeface="Arial" pitchFamily="34" charset="0"/>
              <a:buChar char="•"/>
            </a:pPr>
            <a:endParaRPr lang="en-GB" sz="1200" dirty="0" smtClean="0"/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Soil Water Index and Surface Soil Moisture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77516" y="3373752"/>
            <a:ext cx="29664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i="1" dirty="0" smtClean="0"/>
              <a:t>RMSD between SWI T=1 and in-situ ISMN data</a:t>
            </a:r>
          </a:p>
          <a:p>
            <a:pPr algn="r"/>
            <a:r>
              <a:rPr lang="en-US" sz="1100" b="1" i="1" dirty="0" smtClean="0"/>
              <a:t>2007-2017</a:t>
            </a:r>
          </a:p>
        </p:txBody>
      </p:sp>
      <p:pic>
        <p:nvPicPr>
          <p:cNvPr id="6" name="Picture" descr="SWI_001_RMSD.png"/>
          <p:cNvPicPr>
            <a:picLocks noChangeAspect="1"/>
          </p:cNvPicPr>
          <p:nvPr/>
        </p:nvPicPr>
        <p:blipFill>
          <a:blip r:embed="rId2" cstate="print"/>
          <a:srcRect l="1575" t="17717" r="53149" b="63976"/>
          <a:stretch>
            <a:fillRect/>
          </a:stretch>
        </p:blipFill>
        <p:spPr bwMode="auto">
          <a:xfrm>
            <a:off x="4361746" y="1865951"/>
            <a:ext cx="4782254" cy="1547099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pic>
        <p:nvPicPr>
          <p:cNvPr id="7" name="Picture" descr="Edinburg_17_NNE_SWI_005.png"/>
          <p:cNvPicPr>
            <a:picLocks noChangeAspect="1"/>
          </p:cNvPicPr>
          <p:nvPr/>
        </p:nvPicPr>
        <p:blipFill>
          <a:blip r:embed="rId3" cstate="print"/>
          <a:srcRect l="3937" t="5249" r="8857" b="7873"/>
          <a:stretch>
            <a:fillRect/>
          </a:stretch>
        </p:blipFill>
        <p:spPr bwMode="auto">
          <a:xfrm>
            <a:off x="673678" y="3467038"/>
            <a:ext cx="4402094" cy="1644563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grpSp>
        <p:nvGrpSpPr>
          <p:cNvPr id="11" name="Groupe 10"/>
          <p:cNvGrpSpPr/>
          <p:nvPr/>
        </p:nvGrpSpPr>
        <p:grpSpPr>
          <a:xfrm>
            <a:off x="5039828" y="4141180"/>
            <a:ext cx="2094615" cy="600164"/>
            <a:chOff x="5135525" y="4141180"/>
            <a:chExt cx="2094615" cy="600164"/>
          </a:xfrm>
        </p:grpSpPr>
        <p:sp>
          <p:nvSpPr>
            <p:cNvPr id="8" name="Rectangle 7"/>
            <p:cNvSpPr/>
            <p:nvPr/>
          </p:nvSpPr>
          <p:spPr>
            <a:xfrm>
              <a:off x="5135525" y="4141180"/>
              <a:ext cx="209461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i="1" dirty="0" smtClean="0"/>
                <a:t>SWI T=5</a:t>
              </a:r>
            </a:p>
            <a:p>
              <a:r>
                <a:rPr lang="en-US" sz="1100" b="1" i="1" dirty="0" smtClean="0"/>
                <a:t>in-situ data</a:t>
              </a:r>
            </a:p>
            <a:p>
              <a:r>
                <a:rPr lang="en-US" sz="1100" b="1" i="1" dirty="0" smtClean="0"/>
                <a:t>USCRN-station Edinburg-17-NNE</a:t>
              </a:r>
              <a:endParaRPr lang="fr-FR" sz="1100" b="1" i="1" dirty="0"/>
            </a:p>
          </p:txBody>
        </p:sp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5762846" y="4231758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>
              <a:spLocks noChangeAspect="1"/>
            </p:cNvSpPr>
            <p:nvPr/>
          </p:nvSpPr>
          <p:spPr>
            <a:xfrm>
              <a:off x="5947143" y="4405423"/>
              <a:ext cx="108000" cy="108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5860473" y="4722608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http://land.copernicus.eu/global/swi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4" y="699543"/>
            <a:ext cx="4724179" cy="3489686"/>
          </a:xfrm>
        </p:spPr>
        <p:txBody>
          <a:bodyPr/>
          <a:lstStyle/>
          <a:p>
            <a:pPr marL="180975" indent="-180975"/>
            <a:r>
              <a:rPr lang="en-GB" sz="1400" dirty="0" smtClean="0"/>
              <a:t>Retrieval Methodology</a:t>
            </a:r>
          </a:p>
          <a:p>
            <a:pPr marL="355600" lvl="1" indent="-174625"/>
            <a:r>
              <a:rPr lang="en-GB" sz="1400" dirty="0" smtClean="0"/>
              <a:t>SSM: change detection model  applied to model long term dry and wet conditions</a:t>
            </a:r>
          </a:p>
          <a:p>
            <a:pPr marL="542925" lvl="2" indent="-180975"/>
            <a:r>
              <a:rPr lang="en-GB" sz="1200" dirty="0" smtClean="0"/>
              <a:t>Collection 1km SSM V1</a:t>
            </a:r>
          </a:p>
          <a:p>
            <a:pPr marL="355600" lvl="1" indent="-174625"/>
            <a:r>
              <a:rPr lang="en-GB" sz="1400" dirty="0" smtClean="0"/>
              <a:t>SWI: derived from SSM using two-layer water model, adapted to use a recursive formulation and not accounting for soil texture</a:t>
            </a:r>
          </a:p>
          <a:p>
            <a:pPr marL="542925" lvl="2" indent="-180975"/>
            <a:r>
              <a:rPr lang="en-GB" sz="1100" dirty="0" smtClean="0"/>
              <a:t>Collection 0.1° SWI V3</a:t>
            </a:r>
          </a:p>
          <a:p>
            <a:pPr marL="542925" lvl="2" indent="-180975"/>
            <a:r>
              <a:rPr lang="en-GB" sz="1100" dirty="0" smtClean="0"/>
              <a:t>Collection 1km SWI V1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Inter-comparison with GLDAS Noah model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Accuracy using ISMN database</a:t>
            </a:r>
            <a:endParaRPr lang="en-GB" sz="1400" dirty="0" smtClean="0"/>
          </a:p>
          <a:p>
            <a:pPr marL="581025" lvl="2" indent="-180975"/>
            <a:r>
              <a:rPr lang="en-GB" sz="1200" dirty="0" smtClean="0"/>
              <a:t>SWI T=1: RMSD = 0.077</a:t>
            </a:r>
          </a:p>
          <a:p>
            <a:pPr marL="581025" lvl="2" indent="-180975"/>
            <a:r>
              <a:rPr lang="en-GB" sz="1200" dirty="0" smtClean="0"/>
              <a:t>SWI T=100: RMSD = 0.051 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Capture of specific events</a:t>
            </a:r>
          </a:p>
          <a:p>
            <a:pPr marL="581025" lvl="2" indent="-180975"/>
            <a:endParaRPr lang="en-GB" sz="1200" dirty="0" smtClean="0"/>
          </a:p>
          <a:p>
            <a:pPr marL="180975" lvl="1" indent="-180975">
              <a:buFont typeface="Arial" pitchFamily="34" charset="0"/>
              <a:buChar char="•"/>
            </a:pPr>
            <a:endParaRPr lang="en-GB" sz="1200" dirty="0" smtClean="0"/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Soil Water Index and Surface Soil Moisture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689492" y="4141180"/>
            <a:ext cx="20946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i="1" dirty="0" smtClean="0"/>
              <a:t>SWI10 T=5 anomaly</a:t>
            </a:r>
          </a:p>
          <a:p>
            <a:pPr algn="r"/>
            <a:r>
              <a:rPr lang="en-US" sz="1100" b="1" i="1" dirty="0" smtClean="0"/>
              <a:t>2018 </a:t>
            </a:r>
            <a:r>
              <a:rPr lang="en-US" sz="1100" b="1" i="1" dirty="0" err="1" smtClean="0"/>
              <a:t>vs</a:t>
            </a:r>
            <a:r>
              <a:rPr lang="en-US" sz="1100" b="1" i="1" dirty="0" smtClean="0"/>
              <a:t> mean (2007-2017)</a:t>
            </a:r>
            <a:endParaRPr lang="fr-FR" sz="1100" b="1" i="1" dirty="0"/>
          </a:p>
        </p:txBody>
      </p:sp>
      <p:pic>
        <p:nvPicPr>
          <p:cNvPr id="11" name="Grafik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807428" y="726807"/>
            <a:ext cx="2976640" cy="428442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391" y="4722608"/>
            <a:ext cx="32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 smtClean="0"/>
              <a:t>Extracted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from</a:t>
            </a:r>
            <a:r>
              <a:rPr lang="fr-FR" sz="1000" b="1" i="1" dirty="0" smtClean="0"/>
              <a:t> validation reports </a:t>
            </a:r>
            <a:r>
              <a:rPr lang="fr-FR" sz="1000" b="1" i="1" dirty="0" err="1" smtClean="0"/>
              <a:t>available</a:t>
            </a:r>
            <a:r>
              <a:rPr lang="fr-FR" sz="1000" b="1" i="1" dirty="0" smtClean="0"/>
              <a:t> on http://land.copernicus.eu/global/swi</a:t>
            </a:r>
            <a:endParaRPr lang="fr-F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5" y="699542"/>
            <a:ext cx="8066554" cy="382307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GB" sz="1800" dirty="0" smtClean="0"/>
              <a:t>Increase efforts to set-up guidelines for validation protocols</a:t>
            </a:r>
          </a:p>
          <a:p>
            <a:pPr lvl="1"/>
            <a:r>
              <a:rPr lang="en-GB" sz="1600" dirty="0" smtClean="0"/>
              <a:t>LAI, LST, </a:t>
            </a:r>
            <a:r>
              <a:rPr lang="en-GB" sz="1600" dirty="0" err="1" smtClean="0"/>
              <a:t>Albedo</a:t>
            </a:r>
            <a:r>
              <a:rPr lang="en-GB" sz="1600" dirty="0" smtClean="0"/>
              <a:t> protocols are existing. Other topics?</a:t>
            </a:r>
          </a:p>
          <a:p>
            <a:pPr lvl="1"/>
            <a:r>
              <a:rPr lang="en-GB" sz="1600" dirty="0" smtClean="0"/>
              <a:t>Update Land cover guidelines (released in 2006)</a:t>
            </a:r>
          </a:p>
          <a:p>
            <a:pPr lvl="2"/>
            <a:r>
              <a:rPr lang="en-GB" sz="1400" dirty="0" smtClean="0"/>
              <a:t>Consider the geo-wiki.org contribution to gather validation data at 10m resolution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Recommendations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810" t="18701" r="15218" b="8366"/>
          <a:stretch>
            <a:fillRect/>
          </a:stretch>
        </p:blipFill>
        <p:spPr bwMode="auto">
          <a:xfrm>
            <a:off x="1618526" y="1942383"/>
            <a:ext cx="6165099" cy="320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4" y="699542"/>
            <a:ext cx="8201025" cy="382307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GB" sz="1800" dirty="0" smtClean="0"/>
              <a:t>Increase efforts to set-up guidelines for validation protocols</a:t>
            </a:r>
          </a:p>
          <a:p>
            <a:pPr lvl="1"/>
            <a:r>
              <a:rPr lang="en-GB" sz="1600" dirty="0" smtClean="0"/>
              <a:t>LAI, LST, </a:t>
            </a:r>
            <a:r>
              <a:rPr lang="en-GB" sz="1600" dirty="0" err="1" smtClean="0"/>
              <a:t>Albedo</a:t>
            </a:r>
            <a:r>
              <a:rPr lang="en-GB" sz="1600" dirty="0" smtClean="0"/>
              <a:t> protocols are existing. Other topics?</a:t>
            </a:r>
          </a:p>
          <a:p>
            <a:pPr lvl="1"/>
            <a:r>
              <a:rPr lang="en-GB" sz="1600" dirty="0" smtClean="0"/>
              <a:t>Update Land cover guidelines (released in 2006)</a:t>
            </a:r>
          </a:p>
          <a:p>
            <a:pPr lvl="2"/>
            <a:r>
              <a:rPr lang="en-GB" sz="1400" dirty="0" smtClean="0"/>
              <a:t>Consider the geo-wiki.org contribution to gather validation data at 10m resolution</a:t>
            </a:r>
          </a:p>
          <a:p>
            <a:pPr lvl="2">
              <a:buNone/>
            </a:pPr>
            <a:endParaRPr lang="en-GB" sz="1400" dirty="0" smtClean="0"/>
          </a:p>
          <a:p>
            <a:pPr>
              <a:buFont typeface="+mj-lt"/>
              <a:buAutoNum type="arabicPeriod"/>
            </a:pPr>
            <a:r>
              <a:rPr lang="en-GB" sz="1800" dirty="0" smtClean="0"/>
              <a:t>Contribute to build a reference database of ground-based measurements</a:t>
            </a:r>
          </a:p>
          <a:p>
            <a:pPr lvl="1"/>
            <a:r>
              <a:rPr lang="en-GB" sz="1600" dirty="0" smtClean="0"/>
              <a:t>GBOV is a valuable initiative…</a:t>
            </a:r>
          </a:p>
          <a:p>
            <a:pPr lvl="1"/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Recommendations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332000" y="4248000"/>
            <a:ext cx="6994113" cy="509551"/>
          </a:xfrm>
        </p:spPr>
        <p:txBody>
          <a:bodyPr/>
          <a:lstStyle/>
          <a:p>
            <a:pPr marL="0" lvl="0" indent="0">
              <a:buNone/>
            </a:pPr>
            <a:r>
              <a:rPr lang="en-US" altLang="es-E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Quality indicator of GBOV providing the number of the valid observations at the primary high-resolution was used: observations with less than 70% of valid data were flagged </a:t>
            </a:r>
            <a:r>
              <a:rPr lang="en-US" altLang="es-ES" sz="1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(red dots)</a:t>
            </a:r>
            <a:r>
              <a:rPr lang="en-US" altLang="es-E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Vertical bars correspond to GBOV uncertainties.</a:t>
            </a:r>
            <a:endParaRPr lang="en-US" altLang="es-ES" sz="1000" dirty="0">
              <a:latin typeface="Arial" panose="020B0604020202020204" pitchFamily="34" charset="0"/>
            </a:endParaRPr>
          </a:p>
          <a:p>
            <a:pPr>
              <a:buNone/>
            </a:pPr>
            <a:endParaRPr lang="fr-FR" sz="1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Indeed …</a:t>
            </a:r>
            <a:endParaRPr lang="en-GB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xmlns="" id="{B8F56750-2BFE-41D7-B38D-617CB46AC2D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2062" y="1728000"/>
            <a:ext cx="3746376" cy="2472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11">
            <a:extLst>
              <a:ext uri="{FF2B5EF4-FFF2-40B4-BE49-F238E27FC236}">
                <a16:creationId xmlns:a16="http://schemas.microsoft.com/office/drawing/2014/main" xmlns="" id="{A5059F63-61B2-4DE1-9E3C-3C6E4993113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12000" y="1728000"/>
            <a:ext cx="3672408" cy="24700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068000" y="2286000"/>
            <a:ext cx="1289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PROBA-V 1km V1</a:t>
            </a:r>
          </a:p>
          <a:p>
            <a:r>
              <a:rPr lang="fr-FR" sz="1200" b="1" dirty="0">
                <a:solidFill>
                  <a:srgbClr val="FF00FF"/>
                </a:solidFill>
              </a:rPr>
              <a:t>PROBA-V 1km V2</a:t>
            </a:r>
          </a:p>
          <a:p>
            <a:r>
              <a:rPr lang="fr-FR" sz="1200" b="1" dirty="0">
                <a:solidFill>
                  <a:srgbClr val="00B050"/>
                </a:solidFill>
              </a:rPr>
              <a:t>MOD15A2H C6</a:t>
            </a:r>
          </a:p>
          <a:p>
            <a:pPr>
              <a:buFont typeface="Arial" pitchFamily="34" charset="0"/>
              <a:buChar char="•"/>
            </a:pPr>
            <a:r>
              <a:rPr lang="fr-FR" sz="1200" b="1" dirty="0"/>
              <a:t> GBOV</a:t>
            </a: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1129606" y="1005141"/>
            <a:ext cx="7218642" cy="71081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Quite good agreement between satellite products and GBOV dataset for most of the sites (i.e. BLAN, DSNY, GUAN, HARV, JERC, STER, ORNL, SCBI, SERC, TALL, WOOD).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Global Land Operations - Portfolio</a:t>
            </a:r>
            <a:endParaRPr lang="nl-BE" dirty="0"/>
          </a:p>
        </p:txBody>
      </p:sp>
      <p:pic>
        <p:nvPicPr>
          <p:cNvPr id="3" name="Picture 2" descr="VEGETATION_iStock_000019372895Large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95" t="13760" r="45149" b="11777"/>
          <a:stretch>
            <a:fillRect/>
          </a:stretch>
        </p:blipFill>
        <p:spPr bwMode="auto">
          <a:xfrm>
            <a:off x="1152000" y="1067357"/>
            <a:ext cx="12240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73013263"/>
              </p:ext>
            </p:extLst>
          </p:nvPr>
        </p:nvGraphicFramePr>
        <p:xfrm>
          <a:off x="2448000" y="1115899"/>
          <a:ext cx="1899148" cy="1584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914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</a:rPr>
                        <a:t>Leaf Area </a:t>
                      </a: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</a:rPr>
                        <a:t>Index (LAI)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AA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</a:rPr>
                        <a:t>Fraction of Absorbed Photosynthetically Active Radiation (FAPAR)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AA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</a:rPr>
                        <a:t>Fraction of vegetation cover (FCOVER)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AA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</a:rPr>
                        <a:t>Normalized Difference Vegetation Index (NDVI)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AA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</a:rPr>
                        <a:t>Vegetation Condition Index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AA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</a:rPr>
                        <a:t>Vegetation Productivity Index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AA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chemeClr val="tx1"/>
                          </a:solidFill>
                          <a:effectLst/>
                        </a:rPr>
                        <a:t>Dry Matter Productivity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AA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chemeClr val="tx1"/>
                          </a:solidFill>
                          <a:effectLst/>
                        </a:rPr>
                        <a:t>Burnt Area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AA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</a:rPr>
                        <a:t>Moderate Yearly Land </a:t>
                      </a: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</a:rPr>
                        <a:t>Cover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AAA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3" descr="ENERGY_iStock_000018787053Large_flippedR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60" t="10023" r="32632" b="47905"/>
          <a:stretch>
            <a:fillRect/>
          </a:stretch>
        </p:blipFill>
        <p:spPr bwMode="auto">
          <a:xfrm>
            <a:off x="5508000" y="1017252"/>
            <a:ext cx="1224000" cy="165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8468244"/>
              </p:ext>
            </p:extLst>
          </p:nvPr>
        </p:nvGraphicFramePr>
        <p:xfrm>
          <a:off x="6840000" y="1071899"/>
          <a:ext cx="1309184" cy="682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918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</a:rPr>
                        <a:t>Top-of-Canopy reflectance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</a:rPr>
                        <a:t>Surface Albedo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Land Surface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Verdana"/>
                        </a:rPr>
                        <a:t> Temperature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</a:rPr>
                        <a:t>Surface soil </a:t>
                      </a: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</a:rPr>
                        <a:t>moisture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</a:rPr>
                        <a:t>Soil Water Index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 descr="WATER_Patagonie 29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3701062"/>
            <a:ext cx="1440000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18527094"/>
              </p:ext>
            </p:extLst>
          </p:nvPr>
        </p:nvGraphicFramePr>
        <p:xfrm>
          <a:off x="2736000" y="3821044"/>
          <a:ext cx="1490129" cy="73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0129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</a:rPr>
                        <a:t>Lake and river water level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C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</a:rPr>
                        <a:t>Lake Water Quality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C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</a:rPr>
                        <a:t>Lake surface water temperature </a:t>
                      </a:r>
                      <a:endParaRPr lang="en-US" sz="800" dirty="0" smtClean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C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</a:rPr>
                        <a:t>Water Bodies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CE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64501196"/>
              </p:ext>
            </p:extLst>
          </p:nvPr>
        </p:nvGraphicFramePr>
        <p:xfrm>
          <a:off x="7020000" y="3839144"/>
          <a:ext cx="1146348" cy="518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6348"/>
              </a:tblGrid>
              <a:tr h="1727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</a:rPr>
                        <a:t>Snow water equivalent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</a:rPr>
                        <a:t>Snow cover extent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</a:rPr>
                        <a:t>Lake Ice Extent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1116000" y="754555"/>
            <a:ext cx="13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VEGETATION</a:t>
            </a:r>
            <a:endParaRPr lang="en-US" b="1" dirty="0"/>
          </a:p>
        </p:txBody>
      </p:sp>
      <p:sp>
        <p:nvSpPr>
          <p:cNvPr id="11" name="TextBox 11"/>
          <p:cNvSpPr txBox="1"/>
          <p:nvPr/>
        </p:nvSpPr>
        <p:spPr>
          <a:xfrm>
            <a:off x="1080000" y="340827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WATER</a:t>
            </a:r>
            <a:endParaRPr lang="en-US" b="1" dirty="0"/>
          </a:p>
        </p:txBody>
      </p:sp>
      <p:sp>
        <p:nvSpPr>
          <p:cNvPr id="12" name="TextBox 12"/>
          <p:cNvSpPr txBox="1"/>
          <p:nvPr/>
        </p:nvSpPr>
        <p:spPr>
          <a:xfrm>
            <a:off x="5436000" y="726269"/>
            <a:ext cx="95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ENERGY</a:t>
            </a:r>
            <a:endParaRPr lang="en-US" b="1" dirty="0"/>
          </a:p>
        </p:txBody>
      </p:sp>
      <p:sp>
        <p:nvSpPr>
          <p:cNvPr id="13" name="TextBox 13"/>
          <p:cNvSpPr txBox="1"/>
          <p:nvPr/>
        </p:nvSpPr>
        <p:spPr>
          <a:xfrm>
            <a:off x="5400000" y="3426798"/>
            <a:ext cx="143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CRYOSPHERE</a:t>
            </a:r>
            <a:endParaRPr lang="en-US" b="1" dirty="0"/>
          </a:p>
        </p:txBody>
      </p:sp>
      <p:sp>
        <p:nvSpPr>
          <p:cNvPr id="14" name="Rounded Rectangle 14"/>
          <p:cNvSpPr>
            <a:spLocks noChangeAspect="1"/>
          </p:cNvSpPr>
          <p:nvPr/>
        </p:nvSpPr>
        <p:spPr>
          <a:xfrm>
            <a:off x="1080000" y="745735"/>
            <a:ext cx="3417049" cy="217765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5" name="Rounded Rectangle 15"/>
          <p:cNvSpPr/>
          <p:nvPr/>
        </p:nvSpPr>
        <p:spPr>
          <a:xfrm>
            <a:off x="5400000" y="745734"/>
            <a:ext cx="2880000" cy="2178000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6" name="Rounded Rectangle 16"/>
          <p:cNvSpPr>
            <a:spLocks/>
          </p:cNvSpPr>
          <p:nvPr/>
        </p:nvSpPr>
        <p:spPr>
          <a:xfrm>
            <a:off x="1080000" y="3400168"/>
            <a:ext cx="3379574" cy="16560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Rounded Rectangle 17"/>
          <p:cNvSpPr/>
          <p:nvPr/>
        </p:nvSpPr>
        <p:spPr>
          <a:xfrm>
            <a:off x="5400000" y="3400168"/>
            <a:ext cx="2880000" cy="1656000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9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00" y="3735486"/>
            <a:ext cx="1440000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Espace réservé du contenu 2"/>
          <p:cNvSpPr txBox="1">
            <a:spLocks/>
          </p:cNvSpPr>
          <p:nvPr/>
        </p:nvSpPr>
        <p:spPr>
          <a:xfrm>
            <a:off x="187036" y="2929105"/>
            <a:ext cx="8956964" cy="4802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ctr">
              <a:spcBef>
                <a:spcPts val="200"/>
              </a:spcBef>
            </a:pPr>
            <a:r>
              <a:rPr lang="en-US" sz="2400" b="1" dirty="0" smtClean="0">
                <a:solidFill>
                  <a:srgbClr val="346C80"/>
                </a:solidFill>
                <a:ea typeface="Verdana" pitchFamily="34" charset="0"/>
                <a:cs typeface="Verdana" pitchFamily="34" charset="0"/>
              </a:rPr>
              <a:t>Free and Open Access : https://land.copernicus.eu/global/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346C80"/>
              </a:solidFill>
              <a:effectLst/>
              <a:uLnTx/>
              <a:uFillTx/>
              <a:ea typeface="Verdana" pitchFamily="34" charset="0"/>
              <a:cs typeface="Verdana" pitchFamily="34" charset="0"/>
            </a:endParaRPr>
          </a:p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346C80"/>
              </a:solidFill>
              <a:effectLst/>
              <a:uLnTx/>
              <a:uFillTx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1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332000" y="4248000"/>
            <a:ext cx="6994113" cy="509551"/>
          </a:xfrm>
        </p:spPr>
        <p:txBody>
          <a:bodyPr/>
          <a:lstStyle/>
          <a:p>
            <a:pPr marL="0" lvl="0" indent="0">
              <a:buNone/>
            </a:pPr>
            <a:r>
              <a:rPr lang="en-US" altLang="es-E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Quality indicator of GBOV providing the number of the valid observations at the primary high-resolution was used: observations with less than 70% of valid data were flagged </a:t>
            </a:r>
            <a:r>
              <a:rPr lang="en-US" altLang="es-ES" sz="1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(red dots)</a:t>
            </a:r>
            <a:r>
              <a:rPr lang="en-US" altLang="es-E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Vertical bars correspond to GBOV uncertainties.</a:t>
            </a:r>
            <a:endParaRPr lang="en-US" altLang="es-ES" sz="1000" dirty="0">
              <a:latin typeface="Arial" panose="020B0604020202020204" pitchFamily="34" charset="0"/>
            </a:endParaRPr>
          </a:p>
          <a:p>
            <a:pPr>
              <a:buNone/>
            </a:pPr>
            <a:endParaRPr lang="fr-FR" sz="1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But …</a:t>
            </a:r>
            <a:endParaRPr lang="en-GB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432770" y="760837"/>
            <a:ext cx="3818144" cy="906255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Large discrepancies in magnitude between all satellite products and GBOV ground-based values, mainly at the maximum peak of the vegetation cycle (e.g. CPER, JORN, NIWO)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xmlns="" id="{D64A08D7-323A-440A-9493-BE276C99B9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4000" y="1728000"/>
            <a:ext cx="3714750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17" descr="\\T3620\lidia\SQE_2018\TEMPORAL_PROFILES\GBOV_LAI\ALL_5years\PROFILE_MIX_2014-2018_GBOV_LAI_1.png">
            <a:extLst>
              <a:ext uri="{FF2B5EF4-FFF2-40B4-BE49-F238E27FC236}">
                <a16:creationId xmlns:a16="http://schemas.microsoft.com/office/drawing/2014/main" xmlns="" id="{559B7E64-05AE-445E-8081-899D4AA829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2000" y="1728000"/>
            <a:ext cx="3714750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space réservé du contenu 1"/>
          <p:cNvSpPr txBox="1">
            <a:spLocks/>
          </p:cNvSpPr>
          <p:nvPr/>
        </p:nvSpPr>
        <p:spPr>
          <a:xfrm>
            <a:off x="4537099" y="766655"/>
            <a:ext cx="4432397" cy="906255"/>
          </a:xfrm>
          <a:prstGeom prst="rect">
            <a:avLst/>
          </a:prstGeom>
        </p:spPr>
        <p:txBody>
          <a:bodyPr/>
          <a:lstStyle/>
          <a:p>
            <a:pPr lvl="0" algn="r">
              <a:spcBef>
                <a:spcPct val="20000"/>
              </a:spcBef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few cases (e.g. BART), satellite products and GBOV disagree in winter time, probably because the illumination geometry was not considered in the multi-temporal up-scaling approach of GBOV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068013" y="2287036"/>
            <a:ext cx="1289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PROBA-V 1km V1</a:t>
            </a:r>
          </a:p>
          <a:p>
            <a:r>
              <a:rPr lang="fr-FR" sz="1200" b="1" dirty="0">
                <a:solidFill>
                  <a:srgbClr val="FF00FF"/>
                </a:solidFill>
              </a:rPr>
              <a:t>PROBA-V 1km V2</a:t>
            </a:r>
          </a:p>
          <a:p>
            <a:r>
              <a:rPr lang="fr-FR" sz="1200" b="1" dirty="0">
                <a:solidFill>
                  <a:srgbClr val="00B050"/>
                </a:solidFill>
              </a:rPr>
              <a:t>MOD15A2H C6</a:t>
            </a:r>
          </a:p>
          <a:p>
            <a:pPr>
              <a:buFont typeface="Arial" pitchFamily="34" charset="0"/>
              <a:buChar char="•"/>
            </a:pPr>
            <a:r>
              <a:rPr lang="fr-FR" sz="1200" b="1" dirty="0"/>
              <a:t> GBOV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…</a:t>
            </a:r>
            <a:endParaRPr lang="en-GB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432770" y="914400"/>
            <a:ext cx="3818144" cy="75269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Temporal variations of satellite products whereas GBOV observations show no seasonality (i.e., MOAB, ONAQ and OSBS)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4250914" y="900440"/>
            <a:ext cx="4718583" cy="772470"/>
          </a:xfrm>
          <a:prstGeom prst="rect">
            <a:avLst/>
          </a:prstGeom>
        </p:spPr>
        <p:txBody>
          <a:bodyPr/>
          <a:lstStyle/>
          <a:p>
            <a:pPr lvl="0" algn="r">
              <a:spcBef>
                <a:spcPct val="20000"/>
              </a:spcBef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Unreliable GBOV values as observed in STEI and UNDE forest sites. GBOV 300m number of valid observations  was found </a:t>
            </a:r>
            <a:r>
              <a:rPr lang="en-US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useful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discard unreliable data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Imagen 18">
            <a:extLst>
              <a:ext uri="{FF2B5EF4-FFF2-40B4-BE49-F238E27FC236}">
                <a16:creationId xmlns:a16="http://schemas.microsoft.com/office/drawing/2014/main" xmlns="" id="{92759B40-0EAD-4298-8281-7425DBE2BC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4000" y="1728000"/>
            <a:ext cx="3714750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4">
            <a:extLst>
              <a:ext uri="{FF2B5EF4-FFF2-40B4-BE49-F238E27FC236}">
                <a16:creationId xmlns:a16="http://schemas.microsoft.com/office/drawing/2014/main" xmlns="" id="{B1D850A9-5F8C-4088-BE56-41A7A81A8B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18646" y="1809405"/>
            <a:ext cx="3818144" cy="2617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068013" y="2287036"/>
            <a:ext cx="1289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PROBA-V 1km V1</a:t>
            </a:r>
          </a:p>
          <a:p>
            <a:r>
              <a:rPr lang="fr-FR" sz="1200" b="1" dirty="0">
                <a:solidFill>
                  <a:srgbClr val="FF00FF"/>
                </a:solidFill>
              </a:rPr>
              <a:t>PROBA-V 1km V2</a:t>
            </a:r>
          </a:p>
          <a:p>
            <a:r>
              <a:rPr lang="fr-FR" sz="1200" b="1" dirty="0">
                <a:solidFill>
                  <a:srgbClr val="00B050"/>
                </a:solidFill>
              </a:rPr>
              <a:t>MOD15A2H C6</a:t>
            </a:r>
          </a:p>
          <a:p>
            <a:pPr>
              <a:buFont typeface="Arial" pitchFamily="34" charset="0"/>
              <a:buChar char="•"/>
            </a:pPr>
            <a:r>
              <a:rPr lang="fr-FR" sz="1200" b="1" dirty="0"/>
              <a:t> GBOV</a:t>
            </a:r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xmlns="" id="{ABB23BDE-8EB1-474A-93B3-38FA4CB6A72F}"/>
              </a:ext>
            </a:extLst>
          </p:cNvPr>
          <p:cNvSpPr txBox="1">
            <a:spLocks/>
          </p:cNvSpPr>
          <p:nvPr/>
        </p:nvSpPr>
        <p:spPr>
          <a:xfrm>
            <a:off x="544348" y="4345256"/>
            <a:ext cx="3818144" cy="75269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Very low values were also observed over few sites – RM values were investigated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xmlns="" id="{78A55E2E-EED9-487C-A7B2-80163F477BE4}"/>
              </a:ext>
            </a:extLst>
          </p:cNvPr>
          <p:cNvSpPr txBox="1">
            <a:spLocks/>
          </p:cNvSpPr>
          <p:nvPr/>
        </p:nvSpPr>
        <p:spPr>
          <a:xfrm>
            <a:off x="5231802" y="4546938"/>
            <a:ext cx="3818144" cy="75269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Discarded IF &lt; than 70% of valid HR values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5" y="699542"/>
            <a:ext cx="8066554" cy="382307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GB" sz="1800" dirty="0" smtClean="0"/>
              <a:t>Increase efforts to set-up guidelines for validation protocols</a:t>
            </a:r>
          </a:p>
          <a:p>
            <a:pPr lvl="1"/>
            <a:r>
              <a:rPr lang="en-GB" sz="1600" dirty="0" smtClean="0"/>
              <a:t>LAI, LST, </a:t>
            </a:r>
            <a:r>
              <a:rPr lang="en-GB" sz="1600" dirty="0" err="1" smtClean="0"/>
              <a:t>Albedo</a:t>
            </a:r>
            <a:r>
              <a:rPr lang="en-GB" sz="1600" dirty="0" smtClean="0"/>
              <a:t> protocols are existing. Other topics?</a:t>
            </a:r>
          </a:p>
          <a:p>
            <a:pPr lvl="1"/>
            <a:r>
              <a:rPr lang="en-GB" sz="1600" dirty="0" smtClean="0"/>
              <a:t>Update Land cover guidelines (released in 2006)</a:t>
            </a:r>
          </a:p>
          <a:p>
            <a:pPr lvl="2"/>
            <a:r>
              <a:rPr lang="en-GB" sz="1400" dirty="0" smtClean="0"/>
              <a:t>Consider the geo-wiki.org contribution to gather validation data at 10m resolution</a:t>
            </a:r>
          </a:p>
          <a:p>
            <a:pPr lvl="2">
              <a:buNone/>
            </a:pPr>
            <a:endParaRPr lang="en-GB" sz="1400" dirty="0" smtClean="0"/>
          </a:p>
          <a:p>
            <a:pPr>
              <a:buFont typeface="+mj-lt"/>
              <a:buAutoNum type="arabicPeriod"/>
            </a:pPr>
            <a:r>
              <a:rPr lang="en-GB" sz="1800" dirty="0" smtClean="0"/>
              <a:t>Contribute to build a reference database of ground-based measurements</a:t>
            </a:r>
          </a:p>
          <a:p>
            <a:pPr lvl="1"/>
            <a:r>
              <a:rPr lang="en-GB" sz="1600" dirty="0" smtClean="0"/>
              <a:t>GBOV is a valuable initiative… but …</a:t>
            </a:r>
          </a:p>
          <a:p>
            <a:pPr lvl="1"/>
            <a:r>
              <a:rPr lang="en-GB" sz="1600" dirty="0" smtClean="0"/>
              <a:t>Need to discuss (or revise) the uncertainty calculation which </a:t>
            </a:r>
            <a:r>
              <a:rPr lang="en-U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provides very low values useless to filter GBOV LP data.</a:t>
            </a:r>
            <a:endParaRPr lang="en-GB" sz="1600" dirty="0" smtClean="0"/>
          </a:p>
          <a:p>
            <a:pPr lvl="1"/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Recommendations</a:t>
            </a:r>
            <a:endParaRPr lang="en-GB"/>
          </a:p>
        </p:txBody>
      </p:sp>
      <p:grpSp>
        <p:nvGrpSpPr>
          <p:cNvPr id="4" name="Groupe 3"/>
          <p:cNvGrpSpPr/>
          <p:nvPr/>
        </p:nvGrpSpPr>
        <p:grpSpPr>
          <a:xfrm>
            <a:off x="1112393" y="3100755"/>
            <a:ext cx="7602234" cy="2003607"/>
            <a:chOff x="776193" y="3092825"/>
            <a:chExt cx="7602234" cy="2003607"/>
          </a:xfrm>
        </p:grpSpPr>
        <p:pic>
          <p:nvPicPr>
            <p:cNvPr id="5" name="Imagen 8">
              <a:extLst>
                <a:ext uri="{FF2B5EF4-FFF2-40B4-BE49-F238E27FC236}">
                  <a16:creationId xmlns:a16="http://schemas.microsoft.com/office/drawing/2014/main" xmlns="" id="{95698F57-58E9-4210-B98B-8164CC349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1604" y="3641010"/>
              <a:ext cx="2045907" cy="1455422"/>
            </a:xfrm>
            <a:prstGeom prst="rect">
              <a:avLst/>
            </a:prstGeom>
          </p:spPr>
        </p:pic>
        <p:sp>
          <p:nvSpPr>
            <p:cNvPr id="6" name="Espace réservé du contenu 1">
              <a:extLst>
                <a:ext uri="{FF2B5EF4-FFF2-40B4-BE49-F238E27FC236}">
                  <a16:creationId xmlns:a16="http://schemas.microsoft.com/office/drawing/2014/main" xmlns="" id="{C0644F21-3C7B-40E5-802C-A1BE5BEBBA8B}"/>
                </a:ext>
              </a:extLst>
            </p:cNvPr>
            <p:cNvSpPr txBox="1">
              <a:spLocks/>
            </p:cNvSpPr>
            <p:nvPr/>
          </p:nvSpPr>
          <p:spPr>
            <a:xfrm>
              <a:off x="776193" y="3428999"/>
              <a:ext cx="5238751" cy="255259"/>
            </a:xfrm>
            <a:prstGeom prst="rect">
              <a:avLst/>
            </a:prstGeom>
          </p:spPr>
          <p:txBody>
            <a:bodyPr/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20m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resolution                                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300m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resolution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lecha: a la derecha 12">
              <a:extLst>
                <a:ext uri="{FF2B5EF4-FFF2-40B4-BE49-F238E27FC236}">
                  <a16:creationId xmlns:a16="http://schemas.microsoft.com/office/drawing/2014/main" xmlns="" id="{5429DF75-6FF2-47C7-9E3A-42956CE0671A}"/>
                </a:ext>
              </a:extLst>
            </p:cNvPr>
            <p:cNvSpPr/>
            <p:nvPr/>
          </p:nvSpPr>
          <p:spPr>
            <a:xfrm>
              <a:off x="3008321" y="3992125"/>
              <a:ext cx="783750" cy="5896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Imagen 8">
              <a:extLst>
                <a:ext uri="{FF2B5EF4-FFF2-40B4-BE49-F238E27FC236}">
                  <a16:creationId xmlns:a16="http://schemas.microsoft.com/office/drawing/2014/main" xmlns="" id="{179265EC-4402-47DA-89D9-336F3926E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74842" t="3007" b="6015"/>
            <a:stretch/>
          </p:blipFill>
          <p:spPr>
            <a:xfrm>
              <a:off x="5390186" y="3734725"/>
              <a:ext cx="514708" cy="1324117"/>
            </a:xfrm>
            <a:prstGeom prst="rect">
              <a:avLst/>
            </a:prstGeom>
          </p:spPr>
        </p:pic>
        <p:pic>
          <p:nvPicPr>
            <p:cNvPr id="9" name="Imagen 5">
              <a:extLst>
                <a:ext uri="{FF2B5EF4-FFF2-40B4-BE49-F238E27FC236}">
                  <a16:creationId xmlns:a16="http://schemas.microsoft.com/office/drawing/2014/main" xmlns="" id="{1FFFEC4D-AB0D-450B-9E78-6856402BB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87473" y="3684232"/>
              <a:ext cx="1419804" cy="1404372"/>
            </a:xfrm>
            <a:prstGeom prst="rect">
              <a:avLst/>
            </a:prstGeom>
          </p:spPr>
        </p:pic>
        <p:sp>
          <p:nvSpPr>
            <p:cNvPr id="10" name="Espace réservé du contenu 1">
              <a:extLst>
                <a:ext uri="{FF2B5EF4-FFF2-40B4-BE49-F238E27FC236}">
                  <a16:creationId xmlns:a16="http://schemas.microsoft.com/office/drawing/2014/main" xmlns="" id="{46C46A65-9AA4-459F-B187-DCDAB884C100}"/>
                </a:ext>
              </a:extLst>
            </p:cNvPr>
            <p:cNvSpPr txBox="1">
              <a:spLocks/>
            </p:cNvSpPr>
            <p:nvPr/>
          </p:nvSpPr>
          <p:spPr>
            <a:xfrm>
              <a:off x="2853761" y="4683967"/>
              <a:ext cx="1173633" cy="403834"/>
            </a:xfrm>
            <a:prstGeom prst="rect">
              <a:avLst/>
            </a:prstGeom>
          </p:spPr>
          <p:txBody>
            <a:bodyPr/>
            <a:lstStyle/>
            <a:p>
              <a:pPr lvl="0"/>
              <a:r>
                <a:rPr lang="en-US" sz="12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Aggregation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Espace réservé du contenu 1">
              <a:extLst>
                <a:ext uri="{FF2B5EF4-FFF2-40B4-BE49-F238E27FC236}">
                  <a16:creationId xmlns:a16="http://schemas.microsoft.com/office/drawing/2014/main" xmlns="" id="{EEE5F13A-7D59-4610-BF62-715C3D7EB333}"/>
                </a:ext>
              </a:extLst>
            </p:cNvPr>
            <p:cNvSpPr txBox="1">
              <a:spLocks/>
            </p:cNvSpPr>
            <p:nvPr/>
          </p:nvSpPr>
          <p:spPr>
            <a:xfrm>
              <a:off x="6979024" y="3092825"/>
              <a:ext cx="1385048" cy="562443"/>
            </a:xfrm>
            <a:prstGeom prst="rect">
              <a:avLst/>
            </a:prstGeom>
          </p:spPr>
          <p:txBody>
            <a:bodyPr/>
            <a:lstStyle/>
            <a:p>
              <a:pPr lvl="0" algn="ctr"/>
              <a:r>
                <a:rPr lang="en-US" sz="12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What </a:t>
              </a:r>
              <a:r>
                <a:rPr lang="en-US" sz="12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is expected</a:t>
              </a:r>
            </a:p>
            <a:p>
              <a:pPr lvl="0" algn="ctr"/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Times New Roman" panose="02020603050405020304" pitchFamily="18" charset="0"/>
                </a:rPr>
                <a:t>(simple average</a:t>
              </a:r>
              <a:r>
                <a:rPr lang="en-US" sz="1200" dirty="0">
                  <a:latin typeface="Arial" panose="020B060402020202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lvl="0" algn="ctr"/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and useful 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xmlns="" id="{1A9C977F-1850-44E8-85F0-A47988489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100" r="3217"/>
            <a:stretch/>
          </p:blipFill>
          <p:spPr>
            <a:xfrm>
              <a:off x="6976128" y="3692432"/>
              <a:ext cx="1402299" cy="1404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2974" y="699542"/>
            <a:ext cx="8201025" cy="382307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GB" sz="1800" dirty="0" smtClean="0"/>
              <a:t>Increase efforts to set-up guidelines for validation protocols</a:t>
            </a:r>
          </a:p>
          <a:p>
            <a:pPr lvl="1"/>
            <a:r>
              <a:rPr lang="en-GB" sz="1600" dirty="0" smtClean="0"/>
              <a:t>LAI, LST, </a:t>
            </a:r>
            <a:r>
              <a:rPr lang="en-GB" sz="1600" dirty="0" err="1" smtClean="0"/>
              <a:t>Albedo</a:t>
            </a:r>
            <a:r>
              <a:rPr lang="en-GB" sz="1600" dirty="0" smtClean="0"/>
              <a:t> protocols are existing. Other topics?</a:t>
            </a:r>
          </a:p>
          <a:p>
            <a:pPr lvl="1"/>
            <a:r>
              <a:rPr lang="en-GB" sz="1600" dirty="0" smtClean="0"/>
              <a:t>Update Land cover guidelines (released in 2006)</a:t>
            </a:r>
          </a:p>
          <a:p>
            <a:pPr lvl="2"/>
            <a:r>
              <a:rPr lang="en-GB" sz="1400" dirty="0" smtClean="0"/>
              <a:t>Consider the geo-wiki.org contribution to gather validation data at 10m resolution</a:t>
            </a:r>
          </a:p>
          <a:p>
            <a:pPr lvl="2">
              <a:buNone/>
            </a:pPr>
            <a:endParaRPr lang="en-GB" sz="1400" dirty="0" smtClean="0"/>
          </a:p>
          <a:p>
            <a:pPr>
              <a:buFont typeface="+mj-lt"/>
              <a:buAutoNum type="arabicPeriod"/>
            </a:pPr>
            <a:r>
              <a:rPr lang="en-GB" sz="1800" dirty="0" smtClean="0"/>
              <a:t>Contribute to build a reference database of ground-based measurements</a:t>
            </a:r>
          </a:p>
          <a:p>
            <a:pPr lvl="1"/>
            <a:r>
              <a:rPr lang="en-GB" sz="1600" dirty="0" smtClean="0"/>
              <a:t>GBOV is a valuable initiative… but …</a:t>
            </a:r>
          </a:p>
          <a:p>
            <a:pPr lvl="1"/>
            <a:r>
              <a:rPr lang="en-GB" sz="1600" dirty="0" smtClean="0"/>
              <a:t>Need to discuss (or revise) the uncertainty calculation which </a:t>
            </a:r>
            <a:r>
              <a:rPr lang="en-US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provides very low values useless to filter GBOV LP data.</a:t>
            </a:r>
          </a:p>
          <a:p>
            <a:pPr lvl="1"/>
            <a:r>
              <a:rPr lang="en-GB" sz="1600" b="1" dirty="0" smtClean="0"/>
              <a:t>Strong need to validate the up-scaling approaches that deviate from the LPV protocols</a:t>
            </a:r>
          </a:p>
          <a:p>
            <a:pPr lvl="1">
              <a:buNone/>
            </a:pPr>
            <a:endParaRPr lang="en-GB" sz="1600" b="1" dirty="0" smtClean="0"/>
          </a:p>
          <a:p>
            <a:pPr lvl="1">
              <a:buNone/>
            </a:pPr>
            <a:r>
              <a:rPr lang="en-GB" sz="2400" b="1" dirty="0" smtClean="0">
                <a:solidFill>
                  <a:srgbClr val="FF0000"/>
                </a:solidFill>
              </a:rPr>
              <a:t>Mandatory to make GBOV a reliable reference database.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Recommendations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6726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4417" y="1409990"/>
            <a:ext cx="725281" cy="432770"/>
          </a:xfrm>
        </p:spPr>
        <p:txBody>
          <a:bodyPr/>
          <a:lstStyle/>
          <a:p>
            <a:pPr>
              <a:buNone/>
            </a:pPr>
            <a:r>
              <a:rPr lang="fr-FR" b="1" dirty="0"/>
              <a:t>1km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Comparison with GBOV data - </a:t>
            </a:r>
            <a:r>
              <a:rPr lang="en-GB" dirty="0"/>
              <a:t>LAI</a:t>
            </a:r>
            <a:endParaRPr lang="fr-FR" dirty="0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xmlns="" id="{C9A8EE0E-F0E2-4BAC-A7C7-88B9AF7A2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9" t="4535"/>
          <a:stretch>
            <a:fillRect/>
          </a:stretch>
        </p:blipFill>
        <p:spPr>
          <a:xfrm>
            <a:off x="864000" y="756000"/>
            <a:ext cx="2361150" cy="2045934"/>
          </a:xfrm>
          <a:prstGeom prst="rect">
            <a:avLst/>
          </a:prstGeom>
        </p:spPr>
      </p:pic>
      <p:pic>
        <p:nvPicPr>
          <p:cNvPr id="5" name="Imagen 9">
            <a:extLst>
              <a:ext uri="{FF2B5EF4-FFF2-40B4-BE49-F238E27FC236}">
                <a16:creationId xmlns:a16="http://schemas.microsoft.com/office/drawing/2014/main" xmlns="" id="{E7735183-D799-44B1-85C4-5BEE432C3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9" t="4535"/>
          <a:stretch>
            <a:fillRect/>
          </a:stretch>
        </p:blipFill>
        <p:spPr>
          <a:xfrm>
            <a:off x="3492000" y="756000"/>
            <a:ext cx="2361150" cy="2045934"/>
          </a:xfrm>
          <a:prstGeom prst="rect">
            <a:avLst/>
          </a:prstGeom>
        </p:spPr>
      </p:pic>
      <p:pic>
        <p:nvPicPr>
          <p:cNvPr id="6" name="Imagen 21">
            <a:extLst>
              <a:ext uri="{FF2B5EF4-FFF2-40B4-BE49-F238E27FC236}">
                <a16:creationId xmlns:a16="http://schemas.microsoft.com/office/drawing/2014/main" xmlns="" id="{9BFA3F4A-2FBA-4EC2-88A8-BEC1153CC9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9" t="4535"/>
          <a:stretch>
            <a:fillRect/>
          </a:stretch>
        </p:blipFill>
        <p:spPr>
          <a:xfrm>
            <a:off x="6120000" y="756000"/>
            <a:ext cx="2361150" cy="2045934"/>
          </a:xfrm>
          <a:prstGeom prst="rect">
            <a:avLst/>
          </a:prstGeom>
        </p:spPr>
      </p:pic>
      <p:pic>
        <p:nvPicPr>
          <p:cNvPr id="7" name="Image 6" descr="V1_300m_vs_GDLAI.png"/>
          <p:cNvPicPr>
            <a:picLocks noChangeAspect="1"/>
          </p:cNvPicPr>
          <p:nvPr/>
        </p:nvPicPr>
        <p:blipFill>
          <a:blip r:embed="rId5" cstate="print"/>
          <a:srcRect l="8189" t="4535"/>
          <a:stretch>
            <a:fillRect/>
          </a:stretch>
        </p:blipFill>
        <p:spPr>
          <a:xfrm>
            <a:off x="2196000" y="2916000"/>
            <a:ext cx="2361150" cy="2045934"/>
          </a:xfrm>
          <a:prstGeom prst="rect">
            <a:avLst/>
          </a:prstGeom>
        </p:spPr>
      </p:pic>
      <p:sp>
        <p:nvSpPr>
          <p:cNvPr id="8" name="Espace réservé du contenu 1"/>
          <p:cNvSpPr txBox="1">
            <a:spLocks/>
          </p:cNvSpPr>
          <p:nvPr/>
        </p:nvSpPr>
        <p:spPr>
          <a:xfrm>
            <a:off x="1214548" y="3572674"/>
            <a:ext cx="850416" cy="43277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300m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4417" y="1409990"/>
            <a:ext cx="725281" cy="432770"/>
          </a:xfrm>
        </p:spPr>
        <p:txBody>
          <a:bodyPr/>
          <a:lstStyle/>
          <a:p>
            <a:pPr>
              <a:buNone/>
            </a:pPr>
            <a:r>
              <a:rPr lang="fr-FR" b="1" dirty="0"/>
              <a:t>1km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Comparison with GBOV </a:t>
            </a:r>
            <a:r>
              <a:rPr lang="en-GB" dirty="0" smtClean="0"/>
              <a:t>data - </a:t>
            </a:r>
            <a:r>
              <a:rPr lang="en-GB" dirty="0"/>
              <a:t>FAPAR</a:t>
            </a:r>
            <a:endParaRPr lang="fr-FR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1214548" y="3572674"/>
            <a:ext cx="850416" cy="43277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300m</a:t>
            </a:r>
          </a:p>
        </p:txBody>
      </p:sp>
      <p:pic>
        <p:nvPicPr>
          <p:cNvPr id="9" name="Imagen 7">
            <a:extLst>
              <a:ext uri="{FF2B5EF4-FFF2-40B4-BE49-F238E27FC236}">
                <a16:creationId xmlns:a16="http://schemas.microsoft.com/office/drawing/2014/main" xmlns="" id="{18854EA7-703D-48B0-9290-E70067689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9" t="4535"/>
          <a:stretch>
            <a:fillRect/>
          </a:stretch>
        </p:blipFill>
        <p:spPr>
          <a:xfrm>
            <a:off x="864000" y="756000"/>
            <a:ext cx="2361150" cy="2045934"/>
          </a:xfrm>
          <a:prstGeom prst="rect">
            <a:avLst/>
          </a:prstGeom>
        </p:spPr>
      </p:pic>
      <p:pic>
        <p:nvPicPr>
          <p:cNvPr id="10" name="Imagen 12">
            <a:extLst>
              <a:ext uri="{FF2B5EF4-FFF2-40B4-BE49-F238E27FC236}">
                <a16:creationId xmlns:a16="http://schemas.microsoft.com/office/drawing/2014/main" xmlns="" id="{A40E3CF6-37D7-4D61-891D-BD8273325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9" t="4535"/>
          <a:stretch>
            <a:fillRect/>
          </a:stretch>
        </p:blipFill>
        <p:spPr>
          <a:xfrm>
            <a:off x="3492000" y="756000"/>
            <a:ext cx="2361150" cy="2045934"/>
          </a:xfrm>
          <a:prstGeom prst="rect">
            <a:avLst/>
          </a:prstGeom>
        </p:spPr>
      </p:pic>
      <p:pic>
        <p:nvPicPr>
          <p:cNvPr id="11" name="Imagen 23">
            <a:extLst>
              <a:ext uri="{FF2B5EF4-FFF2-40B4-BE49-F238E27FC236}">
                <a16:creationId xmlns:a16="http://schemas.microsoft.com/office/drawing/2014/main" xmlns="" id="{D641129A-4BE0-4CCD-91D7-29960DE43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9" t="4535"/>
          <a:stretch>
            <a:fillRect/>
          </a:stretch>
        </p:blipFill>
        <p:spPr>
          <a:xfrm>
            <a:off x="6120000" y="756000"/>
            <a:ext cx="2361150" cy="2045934"/>
          </a:xfrm>
          <a:prstGeom prst="rect">
            <a:avLst/>
          </a:prstGeom>
        </p:spPr>
      </p:pic>
      <p:pic>
        <p:nvPicPr>
          <p:cNvPr id="12" name="Image 11" descr="V1_300m_vs_GDFAPAR.png"/>
          <p:cNvPicPr>
            <a:picLocks noChangeAspect="1"/>
          </p:cNvPicPr>
          <p:nvPr/>
        </p:nvPicPr>
        <p:blipFill>
          <a:blip r:embed="rId5" cstate="print"/>
          <a:srcRect l="8189" t="4535"/>
          <a:stretch>
            <a:fillRect/>
          </a:stretch>
        </p:blipFill>
        <p:spPr>
          <a:xfrm>
            <a:off x="2196000" y="2916000"/>
            <a:ext cx="2361150" cy="2045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CGLOPS </a:t>
            </a:r>
            <a:r>
              <a:rPr lang="fr-FR" dirty="0" err="1" smtClean="0"/>
              <a:t>Products</a:t>
            </a:r>
            <a:r>
              <a:rPr lang="fr-FR" dirty="0" smtClean="0"/>
              <a:t> in LPV </a:t>
            </a:r>
            <a:r>
              <a:rPr lang="fr-FR" dirty="0" err="1" smtClean="0"/>
              <a:t>topics</a:t>
            </a:r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904896" y="718304"/>
          <a:ext cx="7909320" cy="40348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76086"/>
                <a:gridCol w="1062318"/>
                <a:gridCol w="894229"/>
                <a:gridCol w="1519518"/>
                <a:gridCol w="884181"/>
                <a:gridCol w="1080028"/>
                <a:gridCol w="892960"/>
              </a:tblGrid>
              <a:tr h="429817"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chemeClr val="bg1"/>
                          </a:solidFill>
                        </a:rPr>
                        <a:t>Variable</a:t>
                      </a:r>
                      <a:endParaRPr lang="en-US" sz="12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 smtClean="0">
                          <a:solidFill>
                            <a:schemeClr val="bg1"/>
                          </a:solidFill>
                        </a:rPr>
                        <a:t>Temporal coverage</a:t>
                      </a:r>
                      <a:endParaRPr lang="en-US" sz="12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 smtClean="0">
                          <a:solidFill>
                            <a:schemeClr val="bg1"/>
                          </a:solidFill>
                        </a:rPr>
                        <a:t>Temporal resolution</a:t>
                      </a:r>
                      <a:endParaRPr lang="en-US" sz="12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 smtClean="0">
                          <a:solidFill>
                            <a:schemeClr val="bg1"/>
                          </a:solidFill>
                        </a:rPr>
                        <a:t>Spatial coverage</a:t>
                      </a:r>
                      <a:endParaRPr lang="en-US" sz="12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 smtClean="0">
                          <a:solidFill>
                            <a:schemeClr val="bg1"/>
                          </a:solidFill>
                        </a:rPr>
                        <a:t>Spatial resolution</a:t>
                      </a:r>
                      <a:endParaRPr lang="en-US" sz="12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 smtClean="0">
                          <a:solidFill>
                            <a:schemeClr val="bg1"/>
                          </a:solidFill>
                        </a:rPr>
                        <a:t>Sensor</a:t>
                      </a:r>
                      <a:endParaRPr lang="en-US" sz="12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 smtClean="0">
                          <a:solidFill>
                            <a:schemeClr val="bg1"/>
                          </a:solidFill>
                        </a:rPr>
                        <a:t>Timeliness</a:t>
                      </a:r>
                      <a:endParaRPr lang="en-US" sz="12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429817"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</a:rPr>
                        <a:t>LAI</a:t>
                      </a:r>
                      <a:r>
                        <a:rPr lang="en-US" sz="1200" b="1" baseline="0" noProof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</a:rPr>
                        <a:t>FAPAR </a:t>
                      </a:r>
                      <a:r>
                        <a:rPr lang="en-US" sz="1200" b="1" i="1" noProof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200" b="1" i="1" baseline="0" noProof="0" dirty="0" smtClean="0">
                          <a:solidFill>
                            <a:schemeClr val="tx1"/>
                          </a:solidFill>
                        </a:rPr>
                        <a:t>FCOVER)</a:t>
                      </a:r>
                      <a:endParaRPr lang="en-US" sz="1200" b="1" i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A8F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1999 - present</a:t>
                      </a:r>
                    </a:p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2014 - present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rgbClr val="A8F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10 days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A8F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Global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A8F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</a:p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300 m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A8F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SPOT/VGT</a:t>
                      </a:r>
                    </a:p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PROBA-V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rgbClr val="A8F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3 days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A8FAAA"/>
                    </a:solidFill>
                  </a:tcPr>
                </a:tc>
              </a:tr>
              <a:tr h="429817"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</a:rPr>
                        <a:t>Burnt Areas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C8FC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1999 - 2018</a:t>
                      </a:r>
                    </a:p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2014 - present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rgbClr val="C8FC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 day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C8FC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Global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C8FC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</a:p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300 m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C8FC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SPOT/VGT</a:t>
                      </a:r>
                    </a:p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PROBA-V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rgbClr val="C8FC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3 days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C8FCC9"/>
                    </a:solidFill>
                  </a:tcPr>
                </a:tc>
              </a:tr>
              <a:tr h="429817"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</a:rPr>
                        <a:t>NDVI</a:t>
                      </a:r>
                      <a:r>
                        <a:rPr lang="en-US" sz="1200" b="1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A8F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1999 - present</a:t>
                      </a:r>
                    </a:p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r>
                        <a:rPr lang="en-US" sz="1200" baseline="0" noProof="0" dirty="0" smtClean="0">
                          <a:solidFill>
                            <a:schemeClr val="tx1"/>
                          </a:solidFill>
                        </a:rPr>
                        <a:t> - </a:t>
                      </a:r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present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rgbClr val="A8F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10 days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A8F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Global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A8F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</a:p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300 m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A8F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SPOT/VGT</a:t>
                      </a:r>
                    </a:p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PROBA-V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rgbClr val="A8F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3 days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A8FAAA"/>
                    </a:solidFill>
                  </a:tcPr>
                </a:tc>
              </a:tr>
              <a:tr h="277860"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</a:rPr>
                        <a:t>Dynamic land</a:t>
                      </a:r>
                      <a:r>
                        <a:rPr lang="en-US" sz="1200" b="1" baseline="0" noProof="0" dirty="0" smtClean="0">
                          <a:solidFill>
                            <a:schemeClr val="tx1"/>
                          </a:solidFill>
                        </a:rPr>
                        <a:t> cover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C8FC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C8FC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 year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C8FC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Global</a:t>
                      </a:r>
                      <a:r>
                        <a:rPr lang="en-US" sz="120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C8FC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100m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C8FC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PROBA-V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C8FC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offline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C8FCC9"/>
                    </a:solidFill>
                  </a:tcPr>
                </a:tc>
              </a:tr>
              <a:tr h="429817"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</a:rPr>
                        <a:t>Snow Cover</a:t>
                      </a:r>
                      <a:r>
                        <a:rPr lang="en-US" sz="1200" b="1" baseline="0" noProof="0" dirty="0" smtClean="0">
                          <a:solidFill>
                            <a:schemeClr val="tx1"/>
                          </a:solidFill>
                        </a:rPr>
                        <a:t> Extent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2018 – present</a:t>
                      </a:r>
                    </a:p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2017 - present</a:t>
                      </a:r>
                    </a:p>
                  </a:txBody>
                  <a:tcPr marL="36000" marR="36000"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0779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 day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0779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Northern Hemisphere</a:t>
                      </a:r>
                    </a:p>
                    <a:p>
                      <a:pPr marL="0" marR="0" indent="0" algn="ctr" defTabSz="20779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Europe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 km</a:t>
                      </a:r>
                    </a:p>
                    <a:p>
                      <a:pPr algn="ctr"/>
                      <a:r>
                        <a:rPr lang="en-US" sz="1200" b="0" baseline="0" noProof="0" dirty="0" smtClean="0">
                          <a:solidFill>
                            <a:schemeClr val="tx1"/>
                          </a:solidFill>
                        </a:rPr>
                        <a:t>500 m</a:t>
                      </a:r>
                      <a:endParaRPr lang="en-US" sz="1200" b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VIIRS</a:t>
                      </a:r>
                    </a:p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MODIS</a:t>
                      </a:r>
                    </a:p>
                  </a:txBody>
                  <a:tcPr marL="36000" marR="36000"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0779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 day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9817"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</a:rPr>
                        <a:t>Surface </a:t>
                      </a:r>
                      <a:r>
                        <a:rPr lang="en-US" sz="1200" b="1" noProof="0" dirty="0" err="1" smtClean="0">
                          <a:solidFill>
                            <a:schemeClr val="tx1"/>
                          </a:solidFill>
                        </a:rPr>
                        <a:t>Albedo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1999 - present</a:t>
                      </a: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0779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10 days</a:t>
                      </a: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0779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Global</a:t>
                      </a: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SPOT/VGT</a:t>
                      </a:r>
                    </a:p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PROBA-V</a:t>
                      </a:r>
                    </a:p>
                  </a:txBody>
                  <a:tcPr marL="36000" marR="36000" marT="36000" marB="36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0779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3 days</a:t>
                      </a: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29817"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</a:rPr>
                        <a:t>Land Surface Temperature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2010- present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 hour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Global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5 km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Geostationary sensors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4 hours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9817"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</a:rPr>
                        <a:t>Soil Water Index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2007 – present</a:t>
                      </a:r>
                    </a:p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r>
                        <a:rPr lang="en-US" sz="1200" baseline="0" noProof="0" dirty="0" smtClean="0">
                          <a:solidFill>
                            <a:schemeClr val="tx1"/>
                          </a:solidFill>
                        </a:rPr>
                        <a:t> - present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200" baseline="0" noProof="0" dirty="0" smtClean="0">
                          <a:solidFill>
                            <a:schemeClr val="tx1"/>
                          </a:solidFill>
                        </a:rPr>
                        <a:t> day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Global</a:t>
                      </a:r>
                    </a:p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Europe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0.1°</a:t>
                      </a:r>
                    </a:p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ASCAT</a:t>
                      </a:r>
                    </a:p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S1 CSAR+ASCAT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2 days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6238">
                <a:tc>
                  <a:txBody>
                    <a:bodyPr/>
                    <a:lstStyle/>
                    <a:p>
                      <a:r>
                        <a:rPr lang="en-US" sz="1200" b="1" noProof="0" dirty="0" smtClean="0">
                          <a:solidFill>
                            <a:schemeClr val="tx1"/>
                          </a:solidFill>
                        </a:rPr>
                        <a:t>Surface Soil Moisture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2015 - present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 day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Europe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smtClean="0">
                          <a:solidFill>
                            <a:schemeClr val="tx1"/>
                          </a:solidFill>
                        </a:rPr>
                        <a:t>S1 CSAR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1 day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5636" y="3410638"/>
            <a:ext cx="8728364" cy="1732862"/>
          </a:xfrm>
        </p:spPr>
        <p:txBody>
          <a:bodyPr/>
          <a:lstStyle/>
          <a:p>
            <a:r>
              <a:rPr lang="en-GB" dirty="0" smtClean="0"/>
              <a:t>Thematic Validation:</a:t>
            </a:r>
          </a:p>
          <a:p>
            <a:pPr lvl="1"/>
            <a:r>
              <a:rPr lang="en-GB" dirty="0" smtClean="0"/>
              <a:t>Following as much as </a:t>
            </a:r>
            <a:r>
              <a:rPr lang="en-GB" dirty="0" smtClean="0"/>
              <a:t>possible, </a:t>
            </a:r>
            <a:r>
              <a:rPr lang="en-GB" dirty="0" smtClean="0"/>
              <a:t>when they exist, the CEOS LPV guidelines</a:t>
            </a:r>
          </a:p>
          <a:p>
            <a:pPr lvl="1"/>
            <a:r>
              <a:rPr lang="en-GB" dirty="0" smtClean="0"/>
              <a:t>Inter-comparison with existing satellite-derived products (e.g. </a:t>
            </a:r>
            <a:r>
              <a:rPr lang="en-GB" dirty="0" smtClean="0"/>
              <a:t>MODIS)</a:t>
            </a:r>
          </a:p>
          <a:p>
            <a:pPr lvl="1"/>
            <a:r>
              <a:rPr lang="en-GB" dirty="0" smtClean="0"/>
              <a:t>Comparison </a:t>
            </a:r>
            <a:r>
              <a:rPr lang="en-GB" dirty="0" smtClean="0"/>
              <a:t>against in-situ </a:t>
            </a:r>
            <a:r>
              <a:rPr lang="en-GB" dirty="0" smtClean="0"/>
              <a:t>data, yearly updates to reach LPV Stage 4</a:t>
            </a:r>
            <a:endParaRPr lang="en-GB" dirty="0" smtClean="0"/>
          </a:p>
          <a:p>
            <a:pPr lvl="1"/>
            <a:r>
              <a:rPr lang="en-GB" dirty="0" smtClean="0"/>
              <a:t>Per variable and across variables (using Land Data Assimilation System</a:t>
            </a:r>
            <a:r>
              <a:rPr lang="en-GB" dirty="0" smtClean="0"/>
              <a:t>)</a:t>
            </a:r>
          </a:p>
          <a:p>
            <a:pPr lvl="1">
              <a:buNone/>
            </a:pPr>
            <a:endParaRPr lang="en-GB" sz="1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Quality assessment approach</a:t>
            </a:r>
            <a:endParaRPr lang="en-GB" dirty="0"/>
          </a:p>
        </p:txBody>
      </p:sp>
      <p:grpSp>
        <p:nvGrpSpPr>
          <p:cNvPr id="23" name="Groupe 22"/>
          <p:cNvGrpSpPr>
            <a:grpSpLocks noChangeAspect="1"/>
          </p:cNvGrpSpPr>
          <p:nvPr/>
        </p:nvGrpSpPr>
        <p:grpSpPr>
          <a:xfrm>
            <a:off x="997230" y="704038"/>
            <a:ext cx="7443218" cy="2964520"/>
            <a:chOff x="699762" y="2118168"/>
            <a:chExt cx="7753350" cy="3088042"/>
          </a:xfrm>
        </p:grpSpPr>
        <p:sp>
          <p:nvSpPr>
            <p:cNvPr id="24" name="Flèche droite 23"/>
            <p:cNvSpPr/>
            <p:nvPr/>
          </p:nvSpPr>
          <p:spPr>
            <a:xfrm>
              <a:off x="699762" y="2472194"/>
              <a:ext cx="7753350" cy="1290181"/>
            </a:xfrm>
            <a:prstGeom prst="rightArrow">
              <a:avLst/>
            </a:prstGeom>
            <a:gradFill flip="none" rotWithShape="1">
              <a:gsLst>
                <a:gs pos="0">
                  <a:srgbClr val="FFFF00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5606" y="2749581"/>
              <a:ext cx="3600400" cy="64807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r>
                <a:rPr lang="en-GB" sz="1400" b="1" dirty="0" smtClean="0">
                  <a:solidFill>
                    <a:schemeClr val="tx1"/>
                  </a:solidFill>
                </a:rPr>
                <a:t>Development</a:t>
              </a:r>
            </a:p>
            <a:p>
              <a:endParaRPr lang="en-GB" sz="1200" dirty="0" smtClean="0">
                <a:solidFill>
                  <a:schemeClr val="tx1"/>
                </a:solidFill>
              </a:endParaRPr>
            </a:p>
            <a:p>
              <a:r>
                <a:rPr lang="en-GB" sz="1200" dirty="0" smtClean="0">
                  <a:solidFill>
                    <a:schemeClr val="tx1"/>
                  </a:solidFill>
                </a:rPr>
                <a:t>Algorithm       Processing chain         Thematic Validation         </a:t>
              </a:r>
              <a:endParaRPr lang="en-GB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Carré corné 25"/>
            <p:cNvSpPr/>
            <p:nvPr/>
          </p:nvSpPr>
          <p:spPr>
            <a:xfrm>
              <a:off x="2505205" y="4212000"/>
              <a:ext cx="701457" cy="303584"/>
            </a:xfrm>
            <a:prstGeom prst="foldedCorner">
              <a:avLst/>
            </a:prstGeom>
            <a:solidFill>
              <a:srgbClr val="FFFF9B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</a:rPr>
                <a:t>Beta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 flipV="1">
              <a:off x="2855934" y="3240000"/>
              <a:ext cx="0" cy="972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rré corné 27"/>
            <p:cNvSpPr/>
            <p:nvPr/>
          </p:nvSpPr>
          <p:spPr>
            <a:xfrm>
              <a:off x="3735756" y="4212000"/>
              <a:ext cx="1332000" cy="989774"/>
            </a:xfrm>
            <a:prstGeom prst="foldedCorner">
              <a:avLst/>
            </a:prstGeom>
            <a:solidFill>
              <a:srgbClr val="99FF99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r>
                <a:rPr lang="en-GB" sz="1400" b="1" dirty="0" smtClean="0">
                  <a:solidFill>
                    <a:schemeClr val="tx1"/>
                  </a:solidFill>
                </a:rPr>
                <a:t>Validated:</a:t>
              </a:r>
            </a:p>
            <a:p>
              <a:pPr marL="87313" lvl="1"/>
              <a:r>
                <a:rPr lang="en-GB" sz="1200" dirty="0" smtClean="0">
                  <a:solidFill>
                    <a:schemeClr val="tx1"/>
                  </a:solidFill>
                </a:rPr>
                <a:t>Completeness</a:t>
              </a:r>
            </a:p>
            <a:p>
              <a:pPr marL="87313" lvl="1"/>
              <a:r>
                <a:rPr lang="en-GB" sz="1200" dirty="0" err="1" smtClean="0">
                  <a:solidFill>
                    <a:schemeClr val="tx1"/>
                  </a:solidFill>
                </a:rPr>
                <a:t>Spatio</a:t>
              </a:r>
              <a:r>
                <a:rPr lang="en-GB" sz="1200" dirty="0" smtClean="0">
                  <a:solidFill>
                    <a:schemeClr val="tx1"/>
                  </a:solidFill>
                </a:rPr>
                <a:t>-temporal consistency</a:t>
              </a:r>
            </a:p>
            <a:p>
              <a:pPr marL="87313" lvl="1"/>
              <a:r>
                <a:rPr lang="en-GB" sz="1200" dirty="0" smtClean="0">
                  <a:solidFill>
                    <a:schemeClr val="tx1"/>
                  </a:solidFill>
                </a:rPr>
                <a:t>Accuracy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Connecteur droit 28"/>
            <p:cNvCxnSpPr/>
            <p:nvPr/>
          </p:nvCxnSpPr>
          <p:spPr>
            <a:xfrm flipV="1">
              <a:off x="4211748" y="3240000"/>
              <a:ext cx="0" cy="972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4559607" y="2749583"/>
              <a:ext cx="3006114" cy="576064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Operations - quality monitoring</a:t>
              </a:r>
            </a:p>
            <a:p>
              <a:endParaRPr lang="en-GB" sz="1200" dirty="0" smtClean="0">
                <a:solidFill>
                  <a:schemeClr val="bg1"/>
                </a:solidFill>
              </a:endParaRPr>
            </a:p>
            <a:p>
              <a:r>
                <a:rPr lang="en-GB" sz="1200" dirty="0" smtClean="0">
                  <a:solidFill>
                    <a:schemeClr val="bg1"/>
                  </a:solidFill>
                </a:rPr>
                <a:t>                  Continuously                              </a:t>
              </a:r>
              <a:r>
                <a:rPr lang="en-GB" sz="1200" b="1" dirty="0" smtClean="0">
                  <a:solidFill>
                    <a:schemeClr val="bg1"/>
                  </a:solidFill>
                </a:rPr>
                <a:t>yearly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Carré corné 30"/>
            <p:cNvSpPr/>
            <p:nvPr/>
          </p:nvSpPr>
          <p:spPr>
            <a:xfrm>
              <a:off x="6555286" y="4212000"/>
              <a:ext cx="1332000" cy="994210"/>
            </a:xfrm>
            <a:prstGeom prst="foldedCorner">
              <a:avLst/>
            </a:prstGeom>
            <a:solidFill>
              <a:srgbClr val="99FF99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r>
                <a:rPr lang="en-GB" sz="1400" b="1" dirty="0" smtClean="0">
                  <a:solidFill>
                    <a:schemeClr val="tx1"/>
                  </a:solidFill>
                </a:rPr>
                <a:t>Validated:</a:t>
              </a:r>
            </a:p>
            <a:p>
              <a:pPr marL="87313" lvl="1"/>
              <a:r>
                <a:rPr lang="en-GB" sz="1200" dirty="0" smtClean="0">
                  <a:solidFill>
                    <a:schemeClr val="tx1"/>
                  </a:solidFill>
                </a:rPr>
                <a:t>Stability</a:t>
              </a:r>
            </a:p>
            <a:p>
              <a:pPr marL="87313" lvl="1"/>
              <a:r>
                <a:rPr lang="en-GB" sz="1200" dirty="0" smtClean="0">
                  <a:solidFill>
                    <a:schemeClr val="tx1"/>
                  </a:solidFill>
                </a:rPr>
                <a:t>Impact assessment of specific events</a:t>
              </a:r>
            </a:p>
            <a:p>
              <a:pPr marL="87313" lvl="1"/>
              <a:r>
                <a:rPr lang="en-GB" sz="1200" dirty="0" smtClean="0">
                  <a:solidFill>
                    <a:schemeClr val="tx1"/>
                  </a:solidFill>
                </a:rPr>
                <a:t>Regional analysis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Connecteur droit 31"/>
            <p:cNvCxnSpPr/>
            <p:nvPr/>
          </p:nvCxnSpPr>
          <p:spPr>
            <a:xfrm flipV="1">
              <a:off x="7219169" y="3348000"/>
              <a:ext cx="0" cy="86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flipH="1">
              <a:off x="4343400" y="2436303"/>
              <a:ext cx="0" cy="39600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rré corné 33"/>
            <p:cNvSpPr/>
            <p:nvPr/>
          </p:nvSpPr>
          <p:spPr>
            <a:xfrm>
              <a:off x="4694850" y="3528000"/>
              <a:ext cx="2329713" cy="612000"/>
            </a:xfrm>
            <a:prstGeom prst="foldedCorner">
              <a:avLst/>
            </a:prstGeom>
            <a:solidFill>
              <a:srgbClr val="99FF99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r>
                <a:rPr lang="en-GB" sz="1400" b="1" dirty="0" smtClean="0">
                  <a:solidFill>
                    <a:schemeClr val="tx1"/>
                  </a:solidFill>
                </a:rPr>
                <a:t>Validated:</a:t>
              </a:r>
            </a:p>
            <a:p>
              <a:pPr marL="87313" lvl="1"/>
              <a:r>
                <a:rPr lang="en-GB" sz="1200" dirty="0" smtClean="0">
                  <a:solidFill>
                    <a:schemeClr val="tx1"/>
                  </a:solidFill>
                </a:rPr>
                <a:t>Routine visual check</a:t>
              </a:r>
            </a:p>
            <a:p>
              <a:pPr marL="87313" lvl="1"/>
              <a:r>
                <a:rPr lang="en-GB" sz="1200" dirty="0" smtClean="0">
                  <a:solidFill>
                    <a:schemeClr val="tx1"/>
                  </a:solidFill>
                </a:rPr>
                <a:t>Semi-automatic statistics &amp; graphs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Connecteur droit 34"/>
            <p:cNvCxnSpPr/>
            <p:nvPr/>
          </p:nvCxnSpPr>
          <p:spPr>
            <a:xfrm flipV="1">
              <a:off x="5573823" y="3348000"/>
              <a:ext cx="0" cy="18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à coins arrondis 35"/>
            <p:cNvSpPr/>
            <p:nvPr/>
          </p:nvSpPr>
          <p:spPr>
            <a:xfrm>
              <a:off x="3657598" y="2118168"/>
              <a:ext cx="1400537" cy="2893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External Review</a:t>
              </a:r>
              <a:endParaRPr lang="en-GB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37" name="Image 36" descr="LPV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8434" y="2764558"/>
            <a:ext cx="1057910" cy="9556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20545693">
            <a:off x="4358733" y="2405252"/>
            <a:ext cx="436016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https://land.copernicus.eu/global/documents/products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Neural network based approach</a:t>
            </a:r>
          </a:p>
          <a:p>
            <a:pPr marL="539750" lvl="2" indent="-179388"/>
            <a:r>
              <a:rPr lang="en-GB" sz="1100" dirty="0" smtClean="0"/>
              <a:t>Collection 1km V1 (based upon BRDF-corrected TOC)</a:t>
            </a:r>
          </a:p>
          <a:p>
            <a:pPr marL="539750" lvl="2" indent="-179388"/>
            <a:r>
              <a:rPr lang="en-GB" sz="1100" dirty="0" smtClean="0"/>
              <a:t>Collection 1km V2 (gap filling and NRT estimate)</a:t>
            </a:r>
          </a:p>
          <a:p>
            <a:pPr marL="539750" lvl="2" indent="-179388"/>
            <a:r>
              <a:rPr lang="en-GB" sz="1100" dirty="0" smtClean="0"/>
              <a:t>Collection 300m V1 (small gap filling and NRT estimate)</a:t>
            </a:r>
          </a:p>
          <a:p>
            <a:pPr marL="360363" lvl="1" indent="-180975"/>
            <a:r>
              <a:rPr lang="en-GB" sz="1200" dirty="0" smtClean="0"/>
              <a:t>In preparation</a:t>
            </a:r>
          </a:p>
          <a:p>
            <a:pPr marL="539750" lvl="2" indent="-179388"/>
            <a:r>
              <a:rPr lang="en-GB" sz="1100" dirty="0" smtClean="0"/>
              <a:t>Collection 1km V2.1: add no </a:t>
            </a:r>
            <a:r>
              <a:rPr lang="en-GB" sz="1100" dirty="0" err="1" smtClean="0"/>
              <a:t>climato</a:t>
            </a:r>
            <a:r>
              <a:rPr lang="en-GB" sz="1100" dirty="0" smtClean="0"/>
              <a:t> gap filling layer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  <a:endParaRPr lang="en-GB" sz="1100" dirty="0" smtClean="0"/>
          </a:p>
          <a:p>
            <a:pPr marL="360363" lvl="1" indent="-180975"/>
            <a:endParaRPr lang="en-GB" sz="1100" dirty="0" smtClean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LAI </a:t>
            </a:r>
            <a:endParaRPr lang="fr-FR" i="1" dirty="0"/>
          </a:p>
        </p:txBody>
      </p:sp>
      <p:pic>
        <p:nvPicPr>
          <p:cNvPr id="24" name="Imagen 4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8661"/>
          <a:stretch>
            <a:fillRect/>
          </a:stretch>
        </p:blipFill>
        <p:spPr bwMode="auto">
          <a:xfrm>
            <a:off x="504000" y="2448000"/>
            <a:ext cx="2923213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449"/>
          <a:stretch>
            <a:fillRect/>
          </a:stretch>
        </p:blipFill>
        <p:spPr bwMode="auto">
          <a:xfrm>
            <a:off x="3384000" y="2448000"/>
            <a:ext cx="2897994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0236"/>
          <a:stretch>
            <a:fillRect/>
          </a:stretch>
        </p:blipFill>
        <p:spPr bwMode="auto">
          <a:xfrm>
            <a:off x="6228000" y="2448000"/>
            <a:ext cx="2872750" cy="2667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Neural network based approach</a:t>
            </a:r>
          </a:p>
          <a:p>
            <a:pPr marL="539750" lvl="2" indent="-179388"/>
            <a:r>
              <a:rPr lang="en-GB" sz="1100" dirty="0" smtClean="0"/>
              <a:t>Collection 1km V1 (based upon BRDF-corrected TOC)</a:t>
            </a:r>
          </a:p>
          <a:p>
            <a:pPr marL="539750" lvl="2" indent="-179388"/>
            <a:r>
              <a:rPr lang="en-GB" sz="1100" dirty="0" smtClean="0"/>
              <a:t>Collection 1km V2 (gap filling and NRT estimate)</a:t>
            </a:r>
          </a:p>
          <a:p>
            <a:pPr marL="539750" lvl="2" indent="-179388"/>
            <a:r>
              <a:rPr lang="en-GB" sz="1100" dirty="0" smtClean="0"/>
              <a:t>Collection 300m V1 (small gap filling and NRT estimate)</a:t>
            </a:r>
          </a:p>
          <a:p>
            <a:pPr marL="360363" lvl="1" indent="-180975"/>
            <a:r>
              <a:rPr lang="en-GB" sz="1200" dirty="0" smtClean="0"/>
              <a:t>In preparation</a:t>
            </a:r>
          </a:p>
          <a:p>
            <a:pPr marL="539750" lvl="2" indent="-179388"/>
            <a:r>
              <a:rPr lang="en-GB" sz="1100" dirty="0" smtClean="0"/>
              <a:t>Collection 1km V2.1: add no </a:t>
            </a:r>
            <a:r>
              <a:rPr lang="en-GB" sz="1100" dirty="0" err="1" smtClean="0"/>
              <a:t>climato</a:t>
            </a:r>
            <a:r>
              <a:rPr lang="en-GB" sz="1100" dirty="0" smtClean="0"/>
              <a:t> gap filling layer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Accuracy </a:t>
            </a:r>
            <a:r>
              <a:rPr lang="en-GB" sz="1400" dirty="0" smtClean="0"/>
              <a:t>assessment using CEOS LPV DIRECT2.0</a:t>
            </a:r>
            <a:endParaRPr lang="en-GB" sz="1400" dirty="0" smtClean="0"/>
          </a:p>
          <a:p>
            <a:pPr marL="360363" lvl="1" indent="-180975"/>
            <a:r>
              <a:rPr lang="en-GB" sz="1100" dirty="0" smtClean="0"/>
              <a:t>LAI 1km V1: RMSD=0.85</a:t>
            </a:r>
          </a:p>
          <a:p>
            <a:pPr marL="360363" lvl="1" indent="-180975"/>
            <a:r>
              <a:rPr lang="en-GB" sz="1100" dirty="0" smtClean="0"/>
              <a:t>LAI 1km V2: RMSD=0.90</a:t>
            </a:r>
          </a:p>
          <a:p>
            <a:pPr marL="360363" lvl="1" indent="-180975"/>
            <a:r>
              <a:rPr lang="en-GB" sz="1100" dirty="0" smtClean="0"/>
              <a:t>LAI 300m: RMSD=1.03</a:t>
            </a:r>
          </a:p>
          <a:p>
            <a:pPr marL="360363" lvl="1" indent="-180975"/>
            <a:r>
              <a:rPr lang="en-GB" sz="1100" dirty="0" smtClean="0"/>
              <a:t>MODIS C6: RMSD=0.86                              </a:t>
            </a:r>
          </a:p>
          <a:p>
            <a:pPr marL="360363" lvl="1" indent="-180975"/>
            <a:endParaRPr lang="en-GB" sz="1100" dirty="0" smtClean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LAI </a:t>
            </a:r>
            <a:endParaRPr lang="fr-FR" i="1" dirty="0"/>
          </a:p>
        </p:txBody>
      </p:sp>
      <p:pic>
        <p:nvPicPr>
          <p:cNvPr id="20" name="Imagen 393" descr="\\POWEREDGE\ftproot\QA_GEOV3\DIRECT\GEOV3\GEOV3_LAI_vs_G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449"/>
          <a:stretch>
            <a:fillRect/>
          </a:stretch>
        </p:blipFill>
        <p:spPr bwMode="auto">
          <a:xfrm>
            <a:off x="4716737" y="2808000"/>
            <a:ext cx="2276996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3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449"/>
          <a:stretch>
            <a:fillRect/>
          </a:stretch>
        </p:blipFill>
        <p:spPr bwMode="auto">
          <a:xfrm>
            <a:off x="4716737" y="720000"/>
            <a:ext cx="2276996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3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449" r="1890"/>
          <a:stretch>
            <a:fillRect/>
          </a:stretch>
        </p:blipFill>
        <p:spPr bwMode="auto">
          <a:xfrm>
            <a:off x="6912737" y="720000"/>
            <a:ext cx="2229483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3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449" r="1890"/>
          <a:stretch>
            <a:fillRect/>
          </a:stretch>
        </p:blipFill>
        <p:spPr bwMode="auto">
          <a:xfrm>
            <a:off x="6912737" y="2808000"/>
            <a:ext cx="2229483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4509655" y="4871498"/>
            <a:ext cx="46343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i="1" dirty="0" err="1" smtClean="0"/>
              <a:t>Extracted</a:t>
            </a:r>
            <a:r>
              <a:rPr lang="fr-FR" sz="900" b="1" i="1" dirty="0" smtClean="0"/>
              <a:t> </a:t>
            </a:r>
            <a:r>
              <a:rPr lang="fr-FR" sz="900" b="1" i="1" dirty="0" err="1" smtClean="0"/>
              <a:t>from</a:t>
            </a:r>
            <a:r>
              <a:rPr lang="fr-FR" sz="900" b="1" i="1" dirty="0" smtClean="0"/>
              <a:t> validation reports </a:t>
            </a:r>
            <a:r>
              <a:rPr lang="fr-FR" sz="900" b="1" i="1" dirty="0" err="1" smtClean="0"/>
              <a:t>available</a:t>
            </a:r>
            <a:r>
              <a:rPr lang="fr-FR" sz="900" b="1" i="1" dirty="0" smtClean="0"/>
              <a:t> on http://land.copernicus.eu/global/products/lai</a:t>
            </a:r>
            <a:endParaRPr lang="fr-FR" sz="9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Neural network based approach</a:t>
            </a:r>
          </a:p>
          <a:p>
            <a:pPr marL="539750" lvl="2" indent="-179388"/>
            <a:r>
              <a:rPr lang="en-GB" sz="1100" dirty="0" smtClean="0"/>
              <a:t>Collection 1km V1 (based upon BRDF-corrected TOC)</a:t>
            </a:r>
          </a:p>
          <a:p>
            <a:pPr marL="539750" lvl="2" indent="-179388"/>
            <a:r>
              <a:rPr lang="en-GB" sz="1100" dirty="0" smtClean="0"/>
              <a:t>Collection 1km V2 (gap filling and NRT estimate)</a:t>
            </a:r>
          </a:p>
          <a:p>
            <a:pPr marL="539750" lvl="2" indent="-179388"/>
            <a:r>
              <a:rPr lang="en-GB" sz="1100" dirty="0" smtClean="0"/>
              <a:t>Collection 300m V1 (small gap filling and NRT estimate)</a:t>
            </a:r>
          </a:p>
          <a:p>
            <a:pPr marL="360363" lvl="1" indent="-180975"/>
            <a:r>
              <a:rPr lang="en-GB" sz="1200" dirty="0" smtClean="0"/>
              <a:t>In preparation</a:t>
            </a:r>
          </a:p>
          <a:p>
            <a:pPr marL="539750" lvl="2" indent="-179388"/>
            <a:r>
              <a:rPr lang="en-GB" sz="1100" dirty="0" smtClean="0"/>
              <a:t>Collection 1km V2.1: add no </a:t>
            </a:r>
            <a:r>
              <a:rPr lang="en-GB" sz="1100" dirty="0" err="1" smtClean="0"/>
              <a:t>climato</a:t>
            </a:r>
            <a:r>
              <a:rPr lang="en-GB" sz="1100" dirty="0" smtClean="0"/>
              <a:t> gap filling layer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Accuracy </a:t>
            </a:r>
            <a:r>
              <a:rPr lang="en-GB" sz="1400" dirty="0" smtClean="0"/>
              <a:t>assessment using CEOS LPV DIRECT2.0</a:t>
            </a:r>
            <a:endParaRPr lang="en-GB" sz="1400" dirty="0" smtClean="0"/>
          </a:p>
          <a:p>
            <a:pPr marL="360363" lvl="1" indent="-180975"/>
            <a:r>
              <a:rPr lang="en-GB" sz="1100" dirty="0" smtClean="0"/>
              <a:t>LAI 1km V1: RMSD=0.85</a:t>
            </a:r>
          </a:p>
          <a:p>
            <a:pPr marL="360363" lvl="1" indent="-180975"/>
            <a:r>
              <a:rPr lang="en-GB" sz="1100" dirty="0" smtClean="0"/>
              <a:t>LAI 1km V2: RMSD=0.90</a:t>
            </a:r>
          </a:p>
          <a:p>
            <a:pPr marL="360363" lvl="1" indent="-180975"/>
            <a:r>
              <a:rPr lang="en-GB" sz="1100" dirty="0" smtClean="0"/>
              <a:t>LAI 300m: RMSD=1.03</a:t>
            </a:r>
          </a:p>
          <a:p>
            <a:pPr marL="360363" lvl="1" indent="-180975"/>
            <a:r>
              <a:rPr lang="en-GB" sz="1100" dirty="0" smtClean="0"/>
              <a:t>MODIS C6: RMSD=0.86</a:t>
            </a:r>
          </a:p>
          <a:p>
            <a:pPr marL="180975" lvl="1" indent="-180975">
              <a:buFont typeface="Arial" pitchFamily="34" charset="0"/>
              <a:buChar char="•"/>
            </a:pPr>
            <a:r>
              <a:rPr lang="en-GB" sz="1400" dirty="0" smtClean="0"/>
              <a:t>Capture of specific events</a:t>
            </a:r>
          </a:p>
          <a:p>
            <a:pPr marL="360363" lvl="1" indent="-180975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LAI </a:t>
            </a:r>
            <a:endParaRPr lang="fr-FR" i="1" dirty="0"/>
          </a:p>
        </p:txBody>
      </p:sp>
      <p:pic>
        <p:nvPicPr>
          <p:cNvPr id="20" name="Imagen 393" descr="\\POWEREDGE\ftproot\QA_GEOV3\DIRECT\GEOV3\GEOV3_LAI_vs_G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449"/>
          <a:stretch>
            <a:fillRect/>
          </a:stretch>
        </p:blipFill>
        <p:spPr bwMode="auto">
          <a:xfrm>
            <a:off x="4716737" y="2807263"/>
            <a:ext cx="2276996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3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449"/>
          <a:stretch>
            <a:fillRect/>
          </a:stretch>
        </p:blipFill>
        <p:spPr bwMode="auto">
          <a:xfrm>
            <a:off x="4716737" y="720000"/>
            <a:ext cx="2276996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3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449" r="1890"/>
          <a:stretch>
            <a:fillRect/>
          </a:stretch>
        </p:blipFill>
        <p:spPr bwMode="auto">
          <a:xfrm>
            <a:off x="6912737" y="720000"/>
            <a:ext cx="2229483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3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449" r="1890"/>
          <a:stretch>
            <a:fillRect/>
          </a:stretch>
        </p:blipFill>
        <p:spPr bwMode="auto">
          <a:xfrm>
            <a:off x="6912737" y="2807263"/>
            <a:ext cx="2229483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2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3780" r="2362" b="67717"/>
          <a:stretch>
            <a:fillRect/>
          </a:stretch>
        </p:blipFill>
        <p:spPr>
          <a:xfrm>
            <a:off x="180000" y="3780000"/>
            <a:ext cx="4434127" cy="1089421"/>
          </a:xfrm>
          <a:prstGeom prst="rect">
            <a:avLst/>
          </a:prstGeom>
        </p:spPr>
      </p:pic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170128" y="4845436"/>
            <a:ext cx="4397188" cy="199400"/>
            <a:chOff x="1837766" y="4518202"/>
            <a:chExt cx="6427694" cy="397130"/>
          </a:xfrm>
        </p:grpSpPr>
        <p:sp>
          <p:nvSpPr>
            <p:cNvPr id="10" name="ZoneTexte 9"/>
            <p:cNvSpPr txBox="1"/>
            <p:nvPr/>
          </p:nvSpPr>
          <p:spPr>
            <a:xfrm>
              <a:off x="1837766" y="4518202"/>
              <a:ext cx="6427694" cy="39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        PROBA-V LAI V1             PROBA-V LAI V2            MCD15A2H C6                </a:t>
              </a:r>
              <a:r>
                <a:rPr lang="fr-FR" sz="1000" b="1" dirty="0" err="1" smtClean="0"/>
                <a:t>Fire</a:t>
              </a:r>
              <a:endParaRPr lang="fr-FR" sz="1000" b="1" dirty="0"/>
            </a:p>
          </p:txBody>
        </p:sp>
        <p:cxnSp>
          <p:nvCxnSpPr>
            <p:cNvPr id="11" name="Connecteur droit 10"/>
            <p:cNvCxnSpPr/>
            <p:nvPr/>
          </p:nvCxnSpPr>
          <p:spPr>
            <a:xfrm flipV="1">
              <a:off x="1912626" y="4776942"/>
              <a:ext cx="360000" cy="0"/>
            </a:xfrm>
            <a:prstGeom prst="line">
              <a:avLst/>
            </a:prstGeom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V="1">
              <a:off x="3705071" y="4776942"/>
              <a:ext cx="360000" cy="0"/>
            </a:xfrm>
            <a:prstGeom prst="line">
              <a:avLst/>
            </a:prstGeom>
            <a:ln w="15875">
              <a:solidFill>
                <a:srgbClr val="A14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5446137" y="4776942"/>
              <a:ext cx="360000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7183644" y="4787786"/>
              <a:ext cx="36000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ZoneTexte 14"/>
          <p:cNvSpPr txBox="1"/>
          <p:nvPr/>
        </p:nvSpPr>
        <p:spPr>
          <a:xfrm>
            <a:off x="4509655" y="4871498"/>
            <a:ext cx="46343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i="1" dirty="0" err="1" smtClean="0"/>
              <a:t>Extracted</a:t>
            </a:r>
            <a:r>
              <a:rPr lang="fr-FR" sz="900" b="1" i="1" dirty="0" smtClean="0"/>
              <a:t> </a:t>
            </a:r>
            <a:r>
              <a:rPr lang="fr-FR" sz="900" b="1" i="1" dirty="0" err="1" smtClean="0"/>
              <a:t>from</a:t>
            </a:r>
            <a:r>
              <a:rPr lang="fr-FR" sz="900" b="1" i="1" dirty="0" smtClean="0"/>
              <a:t> validation reports </a:t>
            </a:r>
            <a:r>
              <a:rPr lang="fr-FR" sz="900" b="1" i="1" dirty="0" err="1" smtClean="0"/>
              <a:t>available</a:t>
            </a:r>
            <a:r>
              <a:rPr lang="fr-FR" sz="900" b="1" i="1" dirty="0" smtClean="0"/>
              <a:t> on http://land.copernicus.eu/global/products/lai</a:t>
            </a:r>
            <a:endParaRPr lang="fr-FR" sz="9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Retrieval Methodology</a:t>
            </a:r>
          </a:p>
          <a:p>
            <a:pPr marL="360363" lvl="1" indent="-180975"/>
            <a:r>
              <a:rPr lang="en-GB" sz="1200" dirty="0" smtClean="0"/>
              <a:t>Neural network based approach</a:t>
            </a:r>
          </a:p>
          <a:p>
            <a:pPr marL="539750" lvl="2" indent="-179388"/>
            <a:r>
              <a:rPr lang="en-GB" sz="1100" dirty="0" smtClean="0"/>
              <a:t>Collection 1km V1 (based upon BRDF-corrected TOC)</a:t>
            </a:r>
          </a:p>
          <a:p>
            <a:pPr marL="539750" lvl="2" indent="-179388"/>
            <a:r>
              <a:rPr lang="en-GB" sz="1100" dirty="0" smtClean="0"/>
              <a:t>Collection 1km V2 (gap filling and NRT estimate)</a:t>
            </a:r>
          </a:p>
          <a:p>
            <a:pPr marL="539750" lvl="2" indent="-179388"/>
            <a:r>
              <a:rPr lang="en-GB" sz="1100" dirty="0" smtClean="0"/>
              <a:t>Collection 300m V1 (small gap filling and NRT estimate)</a:t>
            </a:r>
          </a:p>
          <a:p>
            <a:pPr marL="360363" lvl="1" indent="-180975"/>
            <a:r>
              <a:rPr lang="en-GB" sz="1200" dirty="0" smtClean="0"/>
              <a:t>In preparation</a:t>
            </a:r>
          </a:p>
          <a:p>
            <a:pPr marL="539750" lvl="2" indent="-179388"/>
            <a:r>
              <a:rPr lang="en-GB" sz="1100" dirty="0" smtClean="0"/>
              <a:t>Collection 1km V2.1: add no </a:t>
            </a:r>
            <a:r>
              <a:rPr lang="en-GB" sz="1100" dirty="0" err="1" smtClean="0"/>
              <a:t>climato</a:t>
            </a:r>
            <a:r>
              <a:rPr lang="en-GB" sz="1100" dirty="0" smtClean="0"/>
              <a:t> gap filling layer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en-GB" sz="1400" dirty="0" smtClean="0"/>
              <a:t>Inter-comparison with MODIS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FAPAR</a:t>
            </a:r>
            <a:endParaRPr lang="fr-FR" i="1" dirty="0"/>
          </a:p>
        </p:txBody>
      </p:sp>
      <p:pic>
        <p:nvPicPr>
          <p:cNvPr id="17" name="Imagen 4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468000" y="2448000"/>
            <a:ext cx="2897977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5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3348000" y="2448000"/>
            <a:ext cx="2897977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5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874" r="2362"/>
          <a:stretch>
            <a:fillRect/>
          </a:stretch>
        </p:blipFill>
        <p:spPr bwMode="auto">
          <a:xfrm>
            <a:off x="6228000" y="2448000"/>
            <a:ext cx="2872784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nd Ope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nd with background 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nd without background 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2892</Words>
  <Application>Microsoft Office PowerPoint</Application>
  <PresentationFormat>Affichage à l'écran (16:9)</PresentationFormat>
  <Paragraphs>596</Paragraphs>
  <Slides>36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36</vt:i4>
      </vt:variant>
    </vt:vector>
  </HeadingPairs>
  <TitlesOfParts>
    <vt:vector size="39" baseType="lpstr">
      <vt:lpstr>Land Opening</vt:lpstr>
      <vt:lpstr>Land with background image</vt:lpstr>
      <vt:lpstr>Land without background image</vt:lpstr>
      <vt:lpstr>Overview of CGLOPS product quality</vt:lpstr>
      <vt:lpstr>Copernicus Land Monitoring Service</vt:lpstr>
      <vt:lpstr>Global Land Operations - Portfolio</vt:lpstr>
      <vt:lpstr>CGLOPS Products in LPV topics </vt:lpstr>
      <vt:lpstr>Quality assessment approach</vt:lpstr>
      <vt:lpstr>LAI </vt:lpstr>
      <vt:lpstr>LAI </vt:lpstr>
      <vt:lpstr>LAI </vt:lpstr>
      <vt:lpstr>FAPAR</vt:lpstr>
      <vt:lpstr>FAPAR</vt:lpstr>
      <vt:lpstr>FAPAR</vt:lpstr>
      <vt:lpstr>Burnt Areas</vt:lpstr>
      <vt:lpstr>Burnt Areas</vt:lpstr>
      <vt:lpstr>NDVI</vt:lpstr>
      <vt:lpstr>NDVI</vt:lpstr>
      <vt:lpstr>Dynamic Land cover</vt:lpstr>
      <vt:lpstr>Snow Cover Extent</vt:lpstr>
      <vt:lpstr>Albedo</vt:lpstr>
      <vt:lpstr>Albedo</vt:lpstr>
      <vt:lpstr>Albedo</vt:lpstr>
      <vt:lpstr>Land Surface Temperature</vt:lpstr>
      <vt:lpstr>Land Surface Temperature</vt:lpstr>
      <vt:lpstr>Land Surface Temperature</vt:lpstr>
      <vt:lpstr>Soil Water Index and Surface Soil Moisture</vt:lpstr>
      <vt:lpstr>Soil Water Index and Surface Soil Moisture</vt:lpstr>
      <vt:lpstr>Soil Water Index and Surface Soil Moisture</vt:lpstr>
      <vt:lpstr>Recommendations</vt:lpstr>
      <vt:lpstr>Recommendations</vt:lpstr>
      <vt:lpstr>Indeed …</vt:lpstr>
      <vt:lpstr>But …</vt:lpstr>
      <vt:lpstr>And …</vt:lpstr>
      <vt:lpstr>Recommendations</vt:lpstr>
      <vt:lpstr>Recommendations</vt:lpstr>
      <vt:lpstr>Diapositive 34</vt:lpstr>
      <vt:lpstr>Comparison with GBOV data - LAI</vt:lpstr>
      <vt:lpstr>Comparison with GBOV data - FAPAR</vt:lpstr>
    </vt:vector>
  </TitlesOfParts>
  <Company>GCG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Roselyne</cp:lastModifiedBy>
  <cp:revision>361</cp:revision>
  <dcterms:created xsi:type="dcterms:W3CDTF">2016-08-05T07:21:09Z</dcterms:created>
  <dcterms:modified xsi:type="dcterms:W3CDTF">2019-05-13T19:11:32Z</dcterms:modified>
</cp:coreProperties>
</file>