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59"/>
  </p:notesMasterIdLst>
  <p:handoutMasterIdLst>
    <p:handoutMasterId r:id="rId60"/>
  </p:handoutMasterIdLst>
  <p:sldIdLst>
    <p:sldId id="256" r:id="rId5"/>
    <p:sldId id="258" r:id="rId6"/>
    <p:sldId id="263" r:id="rId7"/>
    <p:sldId id="632" r:id="rId8"/>
    <p:sldId id="635" r:id="rId9"/>
    <p:sldId id="636" r:id="rId10"/>
    <p:sldId id="634" r:id="rId11"/>
    <p:sldId id="594" r:id="rId12"/>
    <p:sldId id="595" r:id="rId13"/>
    <p:sldId id="599" r:id="rId14"/>
    <p:sldId id="602" r:id="rId15"/>
    <p:sldId id="600" r:id="rId16"/>
    <p:sldId id="591" r:id="rId17"/>
    <p:sldId id="283" r:id="rId18"/>
    <p:sldId id="272" r:id="rId19"/>
    <p:sldId id="281" r:id="rId20"/>
    <p:sldId id="277" r:id="rId21"/>
    <p:sldId id="603" r:id="rId22"/>
    <p:sldId id="295" r:id="rId23"/>
    <p:sldId id="293" r:id="rId24"/>
    <p:sldId id="294" r:id="rId25"/>
    <p:sldId id="297" r:id="rId26"/>
    <p:sldId id="567" r:id="rId27"/>
    <p:sldId id="633" r:id="rId28"/>
    <p:sldId id="604" r:id="rId29"/>
    <p:sldId id="606" r:id="rId30"/>
    <p:sldId id="607" r:id="rId31"/>
    <p:sldId id="612" r:id="rId32"/>
    <p:sldId id="614" r:id="rId33"/>
    <p:sldId id="631" r:id="rId34"/>
    <p:sldId id="273" r:id="rId35"/>
    <p:sldId id="274" r:id="rId36"/>
    <p:sldId id="616" r:id="rId37"/>
    <p:sldId id="637" r:id="rId38"/>
    <p:sldId id="423" r:id="rId39"/>
    <p:sldId id="459" r:id="rId40"/>
    <p:sldId id="460" r:id="rId41"/>
    <p:sldId id="589" r:id="rId42"/>
    <p:sldId id="424" r:id="rId43"/>
    <p:sldId id="617" r:id="rId44"/>
    <p:sldId id="618" r:id="rId45"/>
    <p:sldId id="425" r:id="rId46"/>
    <p:sldId id="620" r:id="rId47"/>
    <p:sldId id="619" r:id="rId48"/>
    <p:sldId id="638" r:id="rId49"/>
    <p:sldId id="276" r:id="rId50"/>
    <p:sldId id="639" r:id="rId51"/>
    <p:sldId id="287" r:id="rId52"/>
    <p:sldId id="290" r:id="rId53"/>
    <p:sldId id="291" r:id="rId54"/>
    <p:sldId id="260" r:id="rId55"/>
    <p:sldId id="630" r:id="rId56"/>
    <p:sldId id="629" r:id="rId57"/>
    <p:sldId id="627" r:id="rId58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1" autoAdjust="0"/>
    <p:restoredTop sz="94674"/>
  </p:normalViewPr>
  <p:slideViewPr>
    <p:cSldViewPr snapToGrid="0">
      <p:cViewPr varScale="1">
        <p:scale>
          <a:sx n="165" d="100"/>
          <a:sy n="165" d="100"/>
        </p:scale>
        <p:origin x="336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6/21/19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" y="0"/>
            <a:ext cx="9141942" cy="5142857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0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1856096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2EBF3F-4BC3-4677-A9FF-EE17F1480F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64" y="4643393"/>
            <a:ext cx="908733" cy="3743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38364A3-9259-4CB5-8ACE-E7A07EFD2E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640" y="4898976"/>
            <a:ext cx="1023457" cy="1426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41BA60-0738-499D-BC40-0DBD54F50C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5" y="4770971"/>
            <a:ext cx="993566" cy="256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FD9AF4-813F-4698-A1EF-5E14828C2E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500" y="4740493"/>
            <a:ext cx="1042330" cy="3169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A804AA-9A60-4EFB-B547-E5117FE773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896" y="4697632"/>
            <a:ext cx="1042330" cy="3596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BEC7D4-269F-482E-9905-7BF63D30A9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279" y="4365400"/>
            <a:ext cx="505968" cy="6644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105C318-1F11-476F-957E-C8FDFE1A46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64" y="4643200"/>
            <a:ext cx="908733" cy="3743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047ACA-D474-467C-911F-3CDDDA4AC9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5" y="4770778"/>
            <a:ext cx="993566" cy="2560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D5284BF-09EC-4034-A94D-0B216E47C5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500" y="4740300"/>
            <a:ext cx="1042330" cy="31696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25407FF-E2B2-48DE-AEB0-9525DE8BB8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279" y="4365207"/>
            <a:ext cx="505968" cy="664464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titre 2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542" y="1493005"/>
            <a:ext cx="8607939" cy="1672811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900114" y="1815705"/>
            <a:ext cx="7272337" cy="1026319"/>
          </a:xfrm>
        </p:spPr>
        <p:txBody>
          <a:bodyPr anchor="ctr" anchorCtr="0"/>
          <a:lstStyle>
            <a:lvl1pPr algn="ctr">
              <a:defRPr sz="225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4096003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389" y="843558"/>
            <a:ext cx="8785225" cy="3294459"/>
          </a:xfrm>
        </p:spPr>
        <p:txBody>
          <a:bodyPr/>
          <a:lstStyle>
            <a:lvl1pPr>
              <a:spcBef>
                <a:spcPts val="450"/>
              </a:spcBef>
              <a:spcAft>
                <a:spcPts val="0"/>
              </a:spcAft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1774146" y="177190"/>
            <a:ext cx="6911975" cy="43088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8368613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62000" y="1200150"/>
            <a:ext cx="8004048" cy="3429000"/>
          </a:xfrm>
        </p:spPr>
        <p:txBody>
          <a:bodyPr/>
          <a:lstStyle/>
          <a:p>
            <a:pPr lvl="0" eaLnBrk="1" latinLnBrk="0" hangingPunct="1"/>
            <a:r>
              <a:rPr lang="es-ES_tradnl"/>
              <a:t>Haga clic para modificar el estilo de texto del patrón</a:t>
            </a:r>
          </a:p>
          <a:p>
            <a:pPr lvl="1" eaLnBrk="1" latinLnBrk="0" hangingPunct="1"/>
            <a:r>
              <a:rPr lang="es-ES_tradnl"/>
              <a:t>Segundo nivel</a:t>
            </a:r>
          </a:p>
          <a:p>
            <a:pPr lvl="2" eaLnBrk="1" latinLnBrk="0" hangingPunct="1"/>
            <a:r>
              <a:rPr lang="es-ES_tradnl"/>
              <a:t>Tercer nivel</a:t>
            </a:r>
          </a:p>
          <a:p>
            <a:pPr lvl="3" eaLnBrk="1" latinLnBrk="0" hangingPunct="1"/>
            <a:r>
              <a:rPr lang="es-ES_tradnl"/>
              <a:t>Cuarto nivel</a:t>
            </a:r>
          </a:p>
          <a:p>
            <a:pPr lvl="4" eaLnBrk="1" latinLnBrk="0" hangingPunct="1"/>
            <a:r>
              <a:rPr lang="es-ES_tradnl"/>
              <a:t>Quinto nivel</a:t>
            </a:r>
            <a:endParaRPr kumimoji="0" lang="x-none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x-none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0DE24-2F97-DB46-A1CC-D9530F8479A7}" type="datetime1">
              <a:rPr lang="es-ES" smtClean="0"/>
              <a:t>21/6/19</a:t>
            </a:fld>
            <a:endParaRPr lang="x-none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4F9E6-8BD1-4849-86DE-3CD23B63DC4B}" type="slidenum">
              <a:rPr/>
              <a:pPr/>
              <a:t>‹#›</a:t>
            </a:fld>
            <a:endParaRPr lang="x-none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2416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" y="0"/>
            <a:ext cx="9141942" cy="5142857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6225053" y="4580702"/>
            <a:ext cx="277576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>
                <a:solidFill>
                  <a:schemeClr val="bg1"/>
                </a:solidFill>
              </a:rPr>
              <a:t>Lerebourg et al. | ESRIN | 10/10/2017 | Slide  </a:t>
            </a:r>
            <a:fld id="{74715171-953B-462A-B427-D01C79F554CB}" type="slidenum">
              <a:rPr lang="en-GB" sz="800" noProof="1" smtClean="0">
                <a:solidFill>
                  <a:schemeClr val="bg1"/>
                </a:solidFill>
              </a:rPr>
              <a:t>‹#›</a:t>
            </a:fld>
            <a:endParaRPr lang="en-GB" sz="800" noProof="1">
              <a:solidFill>
                <a:schemeClr val="bg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EF965D-AD7A-4F7C-8DD6-DEB10089946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375" y="204676"/>
            <a:ext cx="1453185" cy="5584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8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land.copernicus.eu/global/gbov/public/docs/products/GBOV-ATBD-LP3-LP4-LP5_v1.2-Vegetation.pdf" TargetMode="External"/><Relationship Id="rId7" Type="http://schemas.openxmlformats.org/officeDocument/2006/relationships/image" Target="../media/image46.png"/><Relationship Id="rId2" Type="http://schemas.openxmlformats.org/officeDocument/2006/relationships/hyperlink" Target="https://land.copernicus.eu/global/gbov/public/docs/products/GBOV-ATBD-RM4-RM6-RM7_v1.2-Vegetatio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.jpeg"/><Relationship Id="rId4" Type="http://schemas.openxmlformats.org/officeDocument/2006/relationships/image" Target="../media/image4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jpe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4.jpeg"/><Relationship Id="rId5" Type="http://schemas.openxmlformats.org/officeDocument/2006/relationships/image" Target="../media/image58.png"/><Relationship Id="rId10" Type="http://schemas.openxmlformats.org/officeDocument/2006/relationships/image" Target="../media/image8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hyperlink" Target="https://land.copernicus.eu/global/gbov/public/docs/products/GBOV-ATBD-RM10-RM11-LP6_v1.2_SoilMoisture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68.jpeg"/><Relationship Id="rId5" Type="http://schemas.openxmlformats.org/officeDocument/2006/relationships/image" Target="../media/image71.jpeg"/><Relationship Id="rId10" Type="http://schemas.openxmlformats.org/officeDocument/2006/relationships/image" Target="../media/image67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6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land.copernicus.eu/global/gbov/public/docs/products/GBOV-ATBD-LP7_v1.1-LST.pdf" TargetMode="External"/><Relationship Id="rId7" Type="http://schemas.openxmlformats.org/officeDocument/2006/relationships/image" Target="../media/image4.jpeg"/><Relationship Id="rId2" Type="http://schemas.openxmlformats.org/officeDocument/2006/relationships/hyperlink" Target="https://land.copernicus.eu/global/gbov/public/docs/products/GBOV-ATBD-RM2-RM8-RM9_v1.3-LS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land.copernicus.eu/global" TargetMode="External"/><Relationship Id="rId7" Type="http://schemas.openxmlformats.org/officeDocument/2006/relationships/image" Target="../media/image12.png"/><Relationship Id="rId2" Type="http://schemas.openxmlformats.org/officeDocument/2006/relationships/hyperlink" Target="https://land.copernicus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hyperlink" Target="https://gbov.acri.fr/" TargetMode="External"/><Relationship Id="rId10" Type="http://schemas.openxmlformats.org/officeDocument/2006/relationships/hyperlink" Target="https://twitter.com/CopernicusGBOV" TargetMode="External"/><Relationship Id="rId4" Type="http://schemas.openxmlformats.org/officeDocument/2006/relationships/hyperlink" Target="https://land.copernicus.eu/global/gbov" TargetMode="Externa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opernicusGBOV" TargetMode="External"/><Relationship Id="rId2" Type="http://schemas.openxmlformats.org/officeDocument/2006/relationships/hyperlink" Target="https://land.copernicus.eu/global/gbov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jpeg"/><Relationship Id="rId18" Type="http://schemas.openxmlformats.org/officeDocument/2006/relationships/image" Target="../media/image9.jpg"/><Relationship Id="rId3" Type="http://schemas.openxmlformats.org/officeDocument/2006/relationships/image" Target="../media/image174.jpeg"/><Relationship Id="rId21" Type="http://schemas.openxmlformats.org/officeDocument/2006/relationships/image" Target="../media/image30.jpe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17" Type="http://schemas.openxmlformats.org/officeDocument/2006/relationships/image" Target="../media/image8.png"/><Relationship Id="rId2" Type="http://schemas.openxmlformats.org/officeDocument/2006/relationships/image" Target="../media/image173.png"/><Relationship Id="rId16" Type="http://schemas.openxmlformats.org/officeDocument/2006/relationships/image" Target="../media/image7.png"/><Relationship Id="rId20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5" Type="http://schemas.openxmlformats.org/officeDocument/2006/relationships/image" Target="../media/image6.png"/><Relationship Id="rId10" Type="http://schemas.openxmlformats.org/officeDocument/2006/relationships/image" Target="../media/image180.png"/><Relationship Id="rId19" Type="http://schemas.openxmlformats.org/officeDocument/2006/relationships/image" Target="../media/image184.png"/><Relationship Id="rId4" Type="http://schemas.openxmlformats.org/officeDocument/2006/relationships/image" Target="../media/image24.gif"/><Relationship Id="rId9" Type="http://schemas.openxmlformats.org/officeDocument/2006/relationships/image" Target="../media/image179.gif"/><Relationship Id="rId14" Type="http://schemas.openxmlformats.org/officeDocument/2006/relationships/image" Target="../media/image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7.pn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openxmlformats.org/officeDocument/2006/relationships/hyperlink" Target="https://land.copernicus.eu/global/gbov/public/docs/products/GBOV-ATBD-RM1-LP1-LP2_v1.2-Energy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4.jpeg"/><Relationship Id="rId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916190" y="270282"/>
            <a:ext cx="667467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  <a:latin typeface="Verdana"/>
                <a:cs typeface="Verdana"/>
              </a:rPr>
              <a:t>GBOV (Ground-Based Observation for Validation): A Copernicus service for the validation of Land products</a:t>
            </a:r>
            <a:endParaRPr lang="en-GB" sz="2800" dirty="0">
              <a:solidFill>
                <a:schemeClr val="bg1">
                  <a:lumMod val="9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45805" y="2119781"/>
            <a:ext cx="4679486" cy="110799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nl-NL" sz="1100" dirty="0">
                <a:solidFill>
                  <a:schemeClr val="bg1"/>
                </a:solidFill>
              </a:rPr>
              <a:t>C. Lerebourg, G. </a:t>
            </a:r>
            <a:r>
              <a:rPr lang="nl-NL" sz="1100" dirty="0" err="1">
                <a:solidFill>
                  <a:schemeClr val="bg1"/>
                </a:solidFill>
              </a:rPr>
              <a:t>Bai</a:t>
            </a:r>
            <a:r>
              <a:rPr lang="nl-NL" sz="1100" dirty="0">
                <a:solidFill>
                  <a:schemeClr val="bg1"/>
                </a:solidFill>
              </a:rPr>
              <a:t>, E. Ronco, V. Bruniquel (ACRI-ST, France)</a:t>
            </a:r>
          </a:p>
          <a:p>
            <a:pPr>
              <a:spcBef>
                <a:spcPts val="0"/>
              </a:spcBef>
            </a:pPr>
            <a:r>
              <a:rPr lang="nl-NL" sz="1100" dirty="0">
                <a:solidFill>
                  <a:schemeClr val="bg1"/>
                </a:solidFill>
              </a:rPr>
              <a:t>J. Dash, L. Brown, H. Morris (U. of Southampton, UK)</a:t>
            </a:r>
          </a:p>
          <a:p>
            <a:pPr>
              <a:spcBef>
                <a:spcPts val="0"/>
              </a:spcBef>
            </a:pPr>
            <a:r>
              <a:rPr lang="nl-NL" sz="1100" dirty="0">
                <a:solidFill>
                  <a:schemeClr val="bg1"/>
                </a:solidFill>
              </a:rPr>
              <a:t>D. </a:t>
            </a:r>
            <a:r>
              <a:rPr lang="nl-NL" sz="1100" dirty="0" err="1">
                <a:solidFill>
                  <a:schemeClr val="bg1"/>
                </a:solidFill>
              </a:rPr>
              <a:t>Ghent</a:t>
            </a:r>
            <a:r>
              <a:rPr lang="nl-NL" sz="1100" dirty="0">
                <a:solidFill>
                  <a:schemeClr val="bg1"/>
                </a:solidFill>
              </a:rPr>
              <a:t>, E. Dodd (U. of Leicester)</a:t>
            </a:r>
          </a:p>
          <a:p>
            <a:pPr>
              <a:spcBef>
                <a:spcPts val="0"/>
              </a:spcBef>
            </a:pPr>
            <a:r>
              <a:rPr lang="nl-NL" sz="1100" dirty="0">
                <a:solidFill>
                  <a:schemeClr val="bg1"/>
                </a:solidFill>
              </a:rPr>
              <a:t>P. Muller, R. Song (U. College London)</a:t>
            </a:r>
          </a:p>
          <a:p>
            <a:pPr>
              <a:spcBef>
                <a:spcPts val="0"/>
              </a:spcBef>
            </a:pPr>
            <a:r>
              <a:rPr lang="nl-NL" sz="1100" dirty="0">
                <a:solidFill>
                  <a:schemeClr val="bg1"/>
                </a:solidFill>
              </a:rPr>
              <a:t>E. Lopez-</a:t>
            </a:r>
            <a:r>
              <a:rPr lang="nl-NL" sz="1100" dirty="0" err="1">
                <a:solidFill>
                  <a:schemeClr val="bg1"/>
                </a:solidFill>
              </a:rPr>
              <a:t>Baeza</a:t>
            </a:r>
            <a:r>
              <a:rPr lang="nl-NL" sz="1100" dirty="0">
                <a:solidFill>
                  <a:schemeClr val="bg1"/>
                </a:solidFill>
              </a:rPr>
              <a:t> (U. of Valencia)</a:t>
            </a:r>
          </a:p>
          <a:p>
            <a:pPr>
              <a:spcBef>
                <a:spcPts val="0"/>
              </a:spcBef>
            </a:pPr>
            <a:r>
              <a:rPr lang="nl-NL" sz="1100" dirty="0">
                <a:solidFill>
                  <a:schemeClr val="bg1"/>
                </a:solidFill>
              </a:rPr>
              <a:t>M. Clerici, N. </a:t>
            </a:r>
            <a:r>
              <a:rPr lang="nl-NL" sz="1100" dirty="0" err="1">
                <a:solidFill>
                  <a:schemeClr val="bg1"/>
                </a:solidFill>
              </a:rPr>
              <a:t>Gobron</a:t>
            </a:r>
            <a:r>
              <a:rPr lang="nl-NL" sz="1100" dirty="0">
                <a:solidFill>
                  <a:schemeClr val="bg1"/>
                </a:solidFill>
              </a:rPr>
              <a:t> (JRC, Italy)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019012" y="3261394"/>
            <a:ext cx="1031051" cy="26161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dirty="0">
                <a:solidFill>
                  <a:schemeClr val="bg1"/>
                </a:solidFill>
              </a:rPr>
              <a:t>09/05/2019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F8C9DA8-3DB4-4ED5-9166-BA8BB41DFB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637" y="1066309"/>
            <a:ext cx="3865061" cy="3325099"/>
          </a:xfrm>
          <a:prstGeom prst="rect">
            <a:avLst/>
          </a:prstGeom>
        </p:spPr>
      </p:pic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51232" y="1204167"/>
            <a:ext cx="2790362" cy="1881933"/>
          </a:xfrm>
        </p:spPr>
        <p:txBody>
          <a:bodyPr/>
          <a:lstStyle/>
          <a:p>
            <a:pPr marL="339329" lvl="1" indent="-339329"/>
            <a:r>
              <a:rPr lang="en-US" dirty="0">
                <a:sym typeface="Wingdings" panose="05000000000000000000" pitchFamily="2" charset="2"/>
              </a:rPr>
              <a:t>20 sites in total:</a:t>
            </a:r>
          </a:p>
          <a:p>
            <a:pPr marL="552450" lvl="2" indent="-339329"/>
            <a:r>
              <a:rPr lang="en-US" dirty="0">
                <a:sym typeface="Wingdings" panose="05000000000000000000" pitchFamily="2" charset="2"/>
              </a:rPr>
              <a:t>FLUXNET (10 sites)</a:t>
            </a:r>
          </a:p>
          <a:p>
            <a:pPr marL="552450" lvl="2" indent="-339329"/>
            <a:r>
              <a:rPr lang="en-US" dirty="0">
                <a:sym typeface="Wingdings" panose="05000000000000000000" pitchFamily="2" charset="2"/>
              </a:rPr>
              <a:t>SURFRAD (7 sites)</a:t>
            </a:r>
          </a:p>
          <a:p>
            <a:pPr marL="552450" lvl="2" indent="-339329"/>
            <a:r>
              <a:rPr lang="en-US" dirty="0">
                <a:sym typeface="Wingdings" panose="05000000000000000000" pitchFamily="2" charset="2"/>
              </a:rPr>
              <a:t>BSRN (3 sites)</a:t>
            </a:r>
          </a:p>
          <a:p>
            <a:pPr marL="339329" lvl="1" indent="-339329"/>
            <a:endParaRPr lang="en-US" dirty="0">
              <a:sym typeface="Wingdings" panose="05000000000000000000" pitchFamily="2" charset="2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14" y="4768312"/>
            <a:ext cx="945356" cy="3632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46FC382-CBAA-41B4-9AF3-2230E57F71A1}"/>
              </a:ext>
            </a:extLst>
          </p:cNvPr>
          <p:cNvSpPr txBox="1">
            <a:spLocks/>
          </p:cNvSpPr>
          <p:nvPr/>
        </p:nvSpPr>
        <p:spPr bwMode="auto">
          <a:xfrm>
            <a:off x="133045" y="124509"/>
            <a:ext cx="4753115" cy="50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altLang="en-US" sz="1800" kern="0" dirty="0">
                <a:solidFill>
                  <a:schemeClr val="bg1"/>
                </a:solidFill>
              </a:rPr>
              <a:t>GBOV short wave radiometry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EAC5F25-29B3-46D8-8924-55D7600E83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64" y="4643200"/>
            <a:ext cx="908733" cy="37439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71A6C5-C5B3-40F9-A49B-7E81C4D3D2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472" y="4655003"/>
            <a:ext cx="1042330" cy="31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1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e 54">
            <a:extLst>
              <a:ext uri="{FF2B5EF4-FFF2-40B4-BE49-F238E27FC236}">
                <a16:creationId xmlns:a16="http://schemas.microsoft.com/office/drawing/2014/main" id="{CE635B79-5824-413F-A61B-9CD8F7D5DD04}"/>
              </a:ext>
            </a:extLst>
          </p:cNvPr>
          <p:cNvGrpSpPr/>
          <p:nvPr/>
        </p:nvGrpSpPr>
        <p:grpSpPr>
          <a:xfrm>
            <a:off x="5967044" y="2635296"/>
            <a:ext cx="1771650" cy="1778794"/>
            <a:chOff x="6891555" y="1180044"/>
            <a:chExt cx="2362200" cy="237172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041F820-164E-432F-BE12-27730ED76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91555" y="1180044"/>
              <a:ext cx="2362200" cy="2371725"/>
            </a:xfrm>
            <a:prstGeom prst="rect">
              <a:avLst/>
            </a:prstGeom>
          </p:spPr>
        </p:pic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412074A8-4F30-4FF0-BB19-EAF5120701EB}"/>
                </a:ext>
              </a:extLst>
            </p:cNvPr>
            <p:cNvSpPr/>
            <p:nvPr/>
          </p:nvSpPr>
          <p:spPr bwMode="auto">
            <a:xfrm>
              <a:off x="7990036" y="1512722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23D38436-9654-44A7-A58D-E97AB37ED87D}"/>
                </a:ext>
              </a:extLst>
            </p:cNvPr>
            <p:cNvSpPr/>
            <p:nvPr/>
          </p:nvSpPr>
          <p:spPr bwMode="auto">
            <a:xfrm>
              <a:off x="7193822" y="1512722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40652D2A-B80D-49F5-A7BD-DEB7B8F345F5}"/>
                </a:ext>
              </a:extLst>
            </p:cNvPr>
            <p:cNvSpPr/>
            <p:nvPr/>
          </p:nvSpPr>
          <p:spPr bwMode="auto">
            <a:xfrm>
              <a:off x="8716021" y="1512722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E8CF789B-DB15-4990-BFA7-12E4ABB956E4}"/>
                </a:ext>
              </a:extLst>
            </p:cNvPr>
            <p:cNvSpPr/>
            <p:nvPr/>
          </p:nvSpPr>
          <p:spPr bwMode="auto">
            <a:xfrm>
              <a:off x="7193954" y="2297911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2B31FB7F-87C7-4E3A-B30F-0CAA895D12D3}"/>
                </a:ext>
              </a:extLst>
            </p:cNvPr>
            <p:cNvSpPr/>
            <p:nvPr/>
          </p:nvSpPr>
          <p:spPr bwMode="auto">
            <a:xfrm>
              <a:off x="7993398" y="2297911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41E365C2-5B89-4199-9A7B-5897025B07E8}"/>
                </a:ext>
              </a:extLst>
            </p:cNvPr>
            <p:cNvSpPr/>
            <p:nvPr/>
          </p:nvSpPr>
          <p:spPr bwMode="auto">
            <a:xfrm>
              <a:off x="8720921" y="2300282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AA46D2D8-033E-4F25-9EDA-2249E2D98569}"/>
                </a:ext>
              </a:extLst>
            </p:cNvPr>
            <p:cNvSpPr/>
            <p:nvPr/>
          </p:nvSpPr>
          <p:spPr bwMode="auto">
            <a:xfrm>
              <a:off x="7193954" y="3047760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id="{498C067B-DE34-44B2-AA1A-ADE03F6DD4BE}"/>
                </a:ext>
              </a:extLst>
            </p:cNvPr>
            <p:cNvSpPr/>
            <p:nvPr/>
          </p:nvSpPr>
          <p:spPr bwMode="auto">
            <a:xfrm>
              <a:off x="7993398" y="3053360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8529DC06-95D7-4A9B-80C0-C85041655BC3}"/>
                </a:ext>
              </a:extLst>
            </p:cNvPr>
            <p:cNvSpPr/>
            <p:nvPr/>
          </p:nvSpPr>
          <p:spPr bwMode="auto">
            <a:xfrm>
              <a:off x="8723989" y="3053360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2230" y="970595"/>
            <a:ext cx="6498431" cy="3235044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Reference Measurements</a:t>
            </a:r>
          </a:p>
          <a:p>
            <a:r>
              <a:rPr lang="en-GB" dirty="0">
                <a:solidFill>
                  <a:schemeClr val="tx1"/>
                </a:solidFill>
              </a:rPr>
              <a:t>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Land Products (1km)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286EA06-F96B-4637-A82C-348F53C5B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42" y="1315390"/>
            <a:ext cx="3529013" cy="407194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04FA8C2-070B-4F9E-8720-B9A664E41B5D}"/>
              </a:ext>
            </a:extLst>
          </p:cNvPr>
          <p:cNvCxnSpPr>
            <a:stCxn id="89" idx="1"/>
            <a:endCxn id="47" idx="2"/>
          </p:cNvCxnSpPr>
          <p:nvPr/>
        </p:nvCxnSpPr>
        <p:spPr bwMode="auto">
          <a:xfrm flipV="1">
            <a:off x="4837777" y="2944577"/>
            <a:ext cx="1355967" cy="9604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55E5794-5F44-4090-A82C-0F23D192AFF7}"/>
              </a:ext>
            </a:extLst>
          </p:cNvPr>
          <p:cNvCxnSpPr>
            <a:stCxn id="89" idx="1"/>
            <a:endCxn id="54" idx="2"/>
          </p:cNvCxnSpPr>
          <p:nvPr/>
        </p:nvCxnSpPr>
        <p:spPr bwMode="auto">
          <a:xfrm>
            <a:off x="4837777" y="3905017"/>
            <a:ext cx="2503593" cy="19503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9CA2819-D83E-46FC-928D-E5C9CC89D696}"/>
              </a:ext>
            </a:extLst>
          </p:cNvPr>
          <p:cNvCxnSpPr>
            <a:stCxn id="89" idx="1"/>
            <a:endCxn id="49" idx="1"/>
          </p:cNvCxnSpPr>
          <p:nvPr/>
        </p:nvCxnSpPr>
        <p:spPr bwMode="auto">
          <a:xfrm flipV="1">
            <a:off x="4837777" y="3491203"/>
            <a:ext cx="1374215" cy="41381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AF98A98-6FF1-4D71-88ED-1AAED754454F}"/>
              </a:ext>
            </a:extLst>
          </p:cNvPr>
          <p:cNvCxnSpPr>
            <a:stCxn id="89" idx="1"/>
            <a:endCxn id="52" idx="1"/>
          </p:cNvCxnSpPr>
          <p:nvPr/>
        </p:nvCxnSpPr>
        <p:spPr bwMode="auto">
          <a:xfrm>
            <a:off x="4837777" y="3905017"/>
            <a:ext cx="1374215" cy="14857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330C3E7-4C9C-4209-BCCA-9D102C6D7BA2}"/>
              </a:ext>
            </a:extLst>
          </p:cNvPr>
          <p:cNvCxnSpPr>
            <a:stCxn id="89" idx="1"/>
            <a:endCxn id="46" idx="2"/>
          </p:cNvCxnSpPr>
          <p:nvPr/>
        </p:nvCxnSpPr>
        <p:spPr bwMode="auto">
          <a:xfrm flipV="1">
            <a:off x="4837777" y="2944577"/>
            <a:ext cx="1953128" cy="96044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1EFBF9EA-F459-4FCB-AD33-FED32FA2162D}"/>
              </a:ext>
            </a:extLst>
          </p:cNvPr>
          <p:cNvCxnSpPr>
            <a:stCxn id="89" idx="1"/>
            <a:endCxn id="50" idx="1"/>
          </p:cNvCxnSpPr>
          <p:nvPr/>
        </p:nvCxnSpPr>
        <p:spPr bwMode="auto">
          <a:xfrm flipV="1">
            <a:off x="4837777" y="3491203"/>
            <a:ext cx="1973798" cy="41381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846E591-F8B0-44FD-9445-3997659E9F4E}"/>
              </a:ext>
            </a:extLst>
          </p:cNvPr>
          <p:cNvCxnSpPr>
            <a:stCxn id="89" idx="1"/>
            <a:endCxn id="53" idx="1"/>
          </p:cNvCxnSpPr>
          <p:nvPr/>
        </p:nvCxnSpPr>
        <p:spPr bwMode="auto">
          <a:xfrm>
            <a:off x="4837777" y="3905017"/>
            <a:ext cx="1973798" cy="15277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ACF8864-541B-48D4-9395-119D1E38A8A5}"/>
              </a:ext>
            </a:extLst>
          </p:cNvPr>
          <p:cNvCxnSpPr>
            <a:stCxn id="89" idx="1"/>
          </p:cNvCxnSpPr>
          <p:nvPr/>
        </p:nvCxnSpPr>
        <p:spPr bwMode="auto">
          <a:xfrm flipV="1">
            <a:off x="4837777" y="3289075"/>
            <a:ext cx="2327499" cy="61594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C75958A-087B-4168-A9CF-48828D387911}"/>
              </a:ext>
            </a:extLst>
          </p:cNvPr>
          <p:cNvCxnSpPr>
            <a:stCxn id="89" idx="1"/>
            <a:endCxn id="51" idx="2"/>
          </p:cNvCxnSpPr>
          <p:nvPr/>
        </p:nvCxnSpPr>
        <p:spPr bwMode="auto">
          <a:xfrm flipV="1">
            <a:off x="4837777" y="3535247"/>
            <a:ext cx="2501292" cy="36977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793EA1E5-8DE6-45D1-BC41-3D027DAE14E2}"/>
              </a:ext>
            </a:extLst>
          </p:cNvPr>
          <p:cNvCxnSpPr>
            <a:stCxn id="74" idx="2"/>
            <a:endCxn id="78" idx="1"/>
          </p:cNvCxnSpPr>
          <p:nvPr/>
        </p:nvCxnSpPr>
        <p:spPr bwMode="auto">
          <a:xfrm rot="10800000" flipH="1" flipV="1">
            <a:off x="796999" y="2635320"/>
            <a:ext cx="719137" cy="1272619"/>
          </a:xfrm>
          <a:prstGeom prst="bentConnector3">
            <a:avLst>
              <a:gd name="adj1" fmla="val -3178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7" name="Groupe 86">
            <a:extLst>
              <a:ext uri="{FF2B5EF4-FFF2-40B4-BE49-F238E27FC236}">
                <a16:creationId xmlns:a16="http://schemas.microsoft.com/office/drawing/2014/main" id="{87D4EF1A-F1BD-41BF-A06D-16BD30CDA775}"/>
              </a:ext>
            </a:extLst>
          </p:cNvPr>
          <p:cNvGrpSpPr/>
          <p:nvPr/>
        </p:nvGrpSpPr>
        <p:grpSpPr>
          <a:xfrm>
            <a:off x="797000" y="2360387"/>
            <a:ext cx="3793821" cy="928688"/>
            <a:chOff x="300414" y="2258892"/>
            <a:chExt cx="5058428" cy="12382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21AF158-6ECD-4F1C-9E81-29F3714D7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892" y="2258892"/>
              <a:ext cx="4933950" cy="1238250"/>
            </a:xfrm>
            <a:prstGeom prst="rect">
              <a:avLst/>
            </a:prstGeom>
          </p:spPr>
        </p:pic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676D1907-8245-451F-A310-10B5BE97884C}"/>
                </a:ext>
              </a:extLst>
            </p:cNvPr>
            <p:cNvSpPr/>
            <p:nvPr/>
          </p:nvSpPr>
          <p:spPr bwMode="auto">
            <a:xfrm>
              <a:off x="300414" y="2545775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4A0C0333-EC24-4E83-8A93-827B10263B80}"/>
                </a:ext>
              </a:extLst>
            </p:cNvPr>
            <p:cNvSpPr/>
            <p:nvPr/>
          </p:nvSpPr>
          <p:spPr bwMode="auto">
            <a:xfrm>
              <a:off x="4973572" y="2960129"/>
              <a:ext cx="165238" cy="15939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r" defTabSz="685800"/>
              <a:endParaRPr lang="fr-FR" sz="1575" b="1">
                <a:ln>
                  <a:solidFill>
                    <a:sysClr val="windowText" lastClr="000000"/>
                  </a:solidFill>
                </a:ln>
                <a:solidFill>
                  <a:srgbClr val="00468C"/>
                </a:solidFill>
                <a:latin typeface="Arial" charset="0"/>
              </a:endParaRPr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06895829-A16E-467F-99E9-88B7901CD0F1}"/>
              </a:ext>
            </a:extLst>
          </p:cNvPr>
          <p:cNvGrpSpPr/>
          <p:nvPr/>
        </p:nvGrpSpPr>
        <p:grpSpPr>
          <a:xfrm>
            <a:off x="1516137" y="3473696"/>
            <a:ext cx="3321640" cy="1527143"/>
            <a:chOff x="167291" y="3495089"/>
            <a:chExt cx="5335791" cy="2731780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B2D18781-A8E7-4D28-8D0F-A6479A509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876" y="3495089"/>
              <a:ext cx="4830503" cy="2731780"/>
            </a:xfrm>
            <a:prstGeom prst="rect">
              <a:avLst/>
            </a:prstGeom>
          </p:spPr>
        </p:pic>
        <p:sp>
          <p:nvSpPr>
            <p:cNvPr id="78" name="Accolade ouvrante 77">
              <a:extLst>
                <a:ext uri="{FF2B5EF4-FFF2-40B4-BE49-F238E27FC236}">
                  <a16:creationId xmlns:a16="http://schemas.microsoft.com/office/drawing/2014/main" id="{2A3D8391-AB96-4096-9823-A1A750C348F7}"/>
                </a:ext>
              </a:extLst>
            </p:cNvPr>
            <p:cNvSpPr/>
            <p:nvPr/>
          </p:nvSpPr>
          <p:spPr bwMode="auto">
            <a:xfrm>
              <a:off x="167291" y="3682767"/>
              <a:ext cx="116603" cy="1178212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Accolade fermante 88">
              <a:extLst>
                <a:ext uri="{FF2B5EF4-FFF2-40B4-BE49-F238E27FC236}">
                  <a16:creationId xmlns:a16="http://schemas.microsoft.com/office/drawing/2014/main" id="{D70A5BEF-12CD-4A3E-A577-1B66DC03DF92}"/>
                </a:ext>
              </a:extLst>
            </p:cNvPr>
            <p:cNvSpPr/>
            <p:nvPr/>
          </p:nvSpPr>
          <p:spPr bwMode="auto">
            <a:xfrm>
              <a:off x="5182303" y="3672308"/>
              <a:ext cx="320779" cy="1188671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6" name="Image 65">
            <a:extLst>
              <a:ext uri="{FF2B5EF4-FFF2-40B4-BE49-F238E27FC236}">
                <a16:creationId xmlns:a16="http://schemas.microsoft.com/office/drawing/2014/main" id="{7929C2DC-A697-4904-8A46-2C9AD15B93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23"/>
          <a:stretch/>
        </p:blipFill>
        <p:spPr>
          <a:xfrm>
            <a:off x="5951754" y="85358"/>
            <a:ext cx="1741763" cy="2098367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64CB8CD6-E23F-4F63-A6E5-8E371C7C91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458" y="977178"/>
            <a:ext cx="2433074" cy="161093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B0AE406-CB8D-4B38-BAA9-21ADC93FDAC2}"/>
              </a:ext>
            </a:extLst>
          </p:cNvPr>
          <p:cNvCxnSpPr/>
          <p:nvPr/>
        </p:nvCxnSpPr>
        <p:spPr bwMode="auto">
          <a:xfrm>
            <a:off x="5979928" y="2538756"/>
            <a:ext cx="1713589" cy="686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A1BBBAC-BEA5-469B-9503-666EA4620267}"/>
              </a:ext>
            </a:extLst>
          </p:cNvPr>
          <p:cNvSpPr txBox="1"/>
          <p:nvPr/>
        </p:nvSpPr>
        <p:spPr>
          <a:xfrm>
            <a:off x="6534458" y="2236852"/>
            <a:ext cx="84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3km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D8B86E75-2FDC-4B93-A612-B08AF90B38FF}"/>
              </a:ext>
            </a:extLst>
          </p:cNvPr>
          <p:cNvSpPr txBox="1">
            <a:spLocks/>
          </p:cNvSpPr>
          <p:nvPr/>
        </p:nvSpPr>
        <p:spPr bwMode="auto">
          <a:xfrm>
            <a:off x="22746" y="85358"/>
            <a:ext cx="4721232" cy="50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altLang="en-US" sz="1800" kern="0" dirty="0">
                <a:solidFill>
                  <a:schemeClr val="bg1"/>
                </a:solidFill>
              </a:rPr>
              <a:t>GBOV short wave radiometry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6D1E5414-4B5B-4D20-9DAF-AEA8C5F23479}"/>
              </a:ext>
            </a:extLst>
          </p:cNvPr>
          <p:cNvCxnSpPr>
            <a:stCxn id="82" idx="7"/>
            <a:endCxn id="66" idx="1"/>
          </p:cNvCxnSpPr>
          <p:nvPr/>
        </p:nvCxnSpPr>
        <p:spPr bwMode="auto">
          <a:xfrm flipV="1">
            <a:off x="4407649" y="1134542"/>
            <a:ext cx="1544105" cy="176928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9FFD7534-B241-40F2-904C-EFF9DD28CC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931" y="4724795"/>
            <a:ext cx="802840" cy="330770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EE6A40C3-F8A9-43AC-93D7-FAB16D4E8EA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975" y="4776380"/>
            <a:ext cx="966166" cy="2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5A969-5D65-4493-9039-BE7C832B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39" y="238970"/>
            <a:ext cx="6498431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Status</a:t>
            </a:r>
            <a:r>
              <a:rPr lang="fr-FR" dirty="0">
                <a:solidFill>
                  <a:schemeClr val="bg1"/>
                </a:solidFill>
              </a:rPr>
              <a:t> and plan for 2019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1FAEF-B28A-4D81-BFD9-91401C5CD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140" y="1411923"/>
            <a:ext cx="4392216" cy="262598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err="1"/>
              <a:t>Status</a:t>
            </a:r>
            <a:endParaRPr lang="fr-FR" dirty="0"/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fr-FR" dirty="0"/>
              <a:t>LP1 960 (</a:t>
            </a:r>
            <a:r>
              <a:rPr lang="fr-FR" dirty="0" err="1"/>
              <a:t>macropixels</a:t>
            </a:r>
            <a:r>
              <a:rPr lang="fr-FR" dirty="0"/>
              <a:t>)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fr-FR" dirty="0"/>
              <a:t>LP2 960 (</a:t>
            </a:r>
            <a:r>
              <a:rPr lang="fr-FR" dirty="0" err="1"/>
              <a:t>macropixels</a:t>
            </a:r>
            <a:r>
              <a:rPr lang="fr-FR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Plan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fr-FR" dirty="0"/>
              <a:t>Extension of the data base </a:t>
            </a:r>
            <a:br>
              <a:rPr lang="fr-FR" dirty="0"/>
            </a:br>
            <a:r>
              <a:rPr lang="fr-FR" dirty="0"/>
              <a:t>up to </a:t>
            </a:r>
            <a:r>
              <a:rPr lang="fr-FR" dirty="0" err="1"/>
              <a:t>December</a:t>
            </a:r>
            <a:r>
              <a:rPr lang="fr-FR" dirty="0"/>
              <a:t> 2018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0954F7B-CC5B-4BA6-8145-E02D10F5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697" y="1105596"/>
            <a:ext cx="3586163" cy="30575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01DD0A-5091-4227-97AE-E1742B5B2E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931" y="4724795"/>
            <a:ext cx="802840" cy="3307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A36667-7740-49E3-B2A8-A603992CF5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975" y="4776380"/>
            <a:ext cx="966166" cy="29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4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4F4A4-737A-418F-B506-2E255CEC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13" y="1021976"/>
            <a:ext cx="7470192" cy="1636302"/>
          </a:xfrm>
        </p:spPr>
        <p:txBody>
          <a:bodyPr/>
          <a:lstStyle/>
          <a:p>
            <a:r>
              <a:rPr lang="fr-FR" dirty="0" err="1"/>
              <a:t>Vegetation</a:t>
            </a:r>
            <a:r>
              <a:rPr lang="fr-FR" dirty="0"/>
              <a:t> </a:t>
            </a:r>
            <a:r>
              <a:rPr lang="fr-FR" dirty="0" err="1"/>
              <a:t>Products</a:t>
            </a:r>
            <a:br>
              <a:rPr lang="fr-FR" dirty="0"/>
            </a:br>
            <a:r>
              <a:rPr lang="fr-FR" dirty="0"/>
              <a:t>RM4,5,6,7 &amp; LP3,4,5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62B1FC-BD24-493A-8F73-9CC2629D3B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87" y="1740045"/>
            <a:ext cx="2016794" cy="268905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EA653ED-AEEA-444A-8B0E-4CF54B22E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059" y="2851996"/>
            <a:ext cx="1635185" cy="13833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219D6C-0CDF-45D3-9112-4E7DE95E1A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042" y="2480442"/>
            <a:ext cx="3184246" cy="21228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E53A9B-F650-4982-8F00-D3AF34A79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422" y="4697632"/>
            <a:ext cx="1042330" cy="35963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F9E185-C762-4E82-AF23-DC73D940B6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4682868"/>
            <a:ext cx="908733" cy="3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3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542445" y="173820"/>
            <a:ext cx="6026180" cy="430887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GBOV VEGETATION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00854" y="918069"/>
            <a:ext cx="9043146" cy="1227449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4 Reference Measurements (RMs) and 3 Land Products (LPs)</a:t>
            </a:r>
          </a:p>
          <a:p>
            <a:pPr lvl="1"/>
            <a:r>
              <a:rPr lang="en-US" dirty="0">
                <a:hlinkClick r:id="rId2"/>
              </a:rPr>
              <a:t>https://land.copernicus.eu/global/gbov/public/docs/products/GBOV-ATBD-RM4-RM6-RM7_v1.2-Vegetation.pdf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https://land.copernicus.eu/global/gbov/public/docs/products/GBOV-ATBD-LP3-LP4-LP5_v1.2-Vegetation.pdf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617537" y="4697632"/>
            <a:ext cx="233045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kern="1200" smtClean="0">
                <a:solidFill>
                  <a:srgbClr val="231F89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b="1" kern="1200">
                <a:solidFill>
                  <a:srgbClr val="00468C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altLang="fr-FR" dirty="0"/>
              <a:t> </a:t>
            </a:r>
            <a:fld id="{3F297387-088A-4E9F-B40E-A815C08CF23C}" type="slidenum">
              <a:rPr lang="en-GB" altLang="fr-FR" smtClean="0"/>
              <a:pPr>
                <a:spcBef>
                  <a:spcPct val="0"/>
                </a:spcBef>
                <a:buClrTx/>
                <a:buFontTx/>
                <a:buNone/>
                <a:defRPr/>
              </a:pPr>
              <a:t>14</a:t>
            </a:fld>
            <a:endParaRPr lang="en-GB" altLang="en-US" sz="900" dirty="0">
              <a:solidFill>
                <a:srgbClr val="231F89"/>
              </a:solidFill>
              <a:latin typeface="Arial" charset="0"/>
            </a:endParaRPr>
          </a:p>
        </p:txBody>
      </p:sp>
      <p:pic>
        <p:nvPicPr>
          <p:cNvPr id="6150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892" y="4791075"/>
            <a:ext cx="907256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310968"/>
              </p:ext>
            </p:extLst>
          </p:nvPr>
        </p:nvGraphicFramePr>
        <p:xfrm>
          <a:off x="3464487" y="2266584"/>
          <a:ext cx="2215026" cy="220945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215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Reference Measurements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 short wave radiation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RM-2 thermal radiation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RM-3 Atmospheric properties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RM-4 Transmission through canopy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RM-5 Soil BRF/BHR/DHR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RM-6 FIPAR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RM-7 LAI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RM-8 LES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RM-9 Surface Temperature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RM-10 Soil moisture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RM-11 </a:t>
                      </a:r>
                      <a:r>
                        <a:rPr lang="en-GB" sz="800" u="none" strike="noStrike" noProof="0" dirty="0" err="1">
                          <a:effectLst/>
                        </a:rPr>
                        <a:t>Meteo</a:t>
                      </a:r>
                      <a:r>
                        <a:rPr lang="en-GB" sz="800" u="none" strike="noStrike" noProof="0" dirty="0">
                          <a:effectLst/>
                        </a:rPr>
                        <a:t> properties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991659"/>
              </p:ext>
            </p:extLst>
          </p:nvPr>
        </p:nvGraphicFramePr>
        <p:xfrm>
          <a:off x="6733258" y="2072612"/>
          <a:ext cx="1420236" cy="163753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2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Land Products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LP-1 Surface Reflectance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LP-2 Surface Albedo)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LP-3 LAI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LP-4 FAPAR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LP-5 </a:t>
                      </a:r>
                      <a:r>
                        <a:rPr lang="en-GB" sz="800" u="none" strike="noStrike" kern="1200" noProof="0" dirty="0" err="1">
                          <a:effectLst/>
                        </a:rPr>
                        <a:t>Fcover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LP-6 Soil moisture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LP-7 LST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10" descr="C:\Users\lab1c17\AppData\Local\Microsoft\Windows\INetCache\Content.Word\osbs.png"/>
          <p:cNvPicPr preferRelativeResize="0"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867" y="2499767"/>
            <a:ext cx="1189586" cy="79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7" descr="C:\Users\lab1c17\AppData\Local\Microsoft\Windows\INetCache\Content.Word\jorn_image.png"/>
          <p:cNvPicPr preferRelativeResize="0"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766" y="3496971"/>
            <a:ext cx="1153115" cy="7698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necteur droit avec flèche 3"/>
          <p:cNvCxnSpPr>
            <a:stCxn id="9" idx="3"/>
            <a:endCxn id="11" idx="1"/>
          </p:cNvCxnSpPr>
          <p:nvPr/>
        </p:nvCxnSpPr>
        <p:spPr bwMode="auto">
          <a:xfrm>
            <a:off x="2314452" y="2897289"/>
            <a:ext cx="993134" cy="474019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avec flèche 13"/>
          <p:cNvCxnSpPr>
            <a:stCxn id="10" idx="3"/>
            <a:endCxn id="11" idx="1"/>
          </p:cNvCxnSpPr>
          <p:nvPr/>
        </p:nvCxnSpPr>
        <p:spPr bwMode="auto">
          <a:xfrm flipV="1">
            <a:off x="2309880" y="3371308"/>
            <a:ext cx="997706" cy="510604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Accolade ouvrante 10"/>
          <p:cNvSpPr/>
          <p:nvPr/>
        </p:nvSpPr>
        <p:spPr bwMode="auto">
          <a:xfrm>
            <a:off x="3307586" y="2947993"/>
            <a:ext cx="148691" cy="84662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>
            <a:stCxn id="29" idx="1"/>
          </p:cNvCxnSpPr>
          <p:nvPr/>
        </p:nvCxnSpPr>
        <p:spPr bwMode="auto">
          <a:xfrm flipV="1">
            <a:off x="5845406" y="2975720"/>
            <a:ext cx="601595" cy="389511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Accolade ouvrante 21"/>
          <p:cNvSpPr/>
          <p:nvPr/>
        </p:nvSpPr>
        <p:spPr bwMode="auto">
          <a:xfrm>
            <a:off x="6447001" y="2638978"/>
            <a:ext cx="148691" cy="673484"/>
          </a:xfrm>
          <a:prstGeom prst="leftBrace">
            <a:avLst>
              <a:gd name="adj1" fmla="val 8333"/>
              <a:gd name="adj2" fmla="val 4909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ccolade ouvrante 28"/>
          <p:cNvSpPr/>
          <p:nvPr/>
        </p:nvSpPr>
        <p:spPr bwMode="auto">
          <a:xfrm rot="10800000">
            <a:off x="5696715" y="2941917"/>
            <a:ext cx="148691" cy="84662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053027" y="2150663"/>
            <a:ext cx="99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DHP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457BB91B-AE1E-42B9-895D-7646255A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2590" y="2276391"/>
            <a:ext cx="877469" cy="34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Battelle">
            <a:extLst>
              <a:ext uri="{FF2B5EF4-FFF2-40B4-BE49-F238E27FC236}">
                <a16:creationId xmlns:a16="http://schemas.microsoft.com/office/drawing/2014/main" id="{33B9E7F7-56F5-4ED9-8415-68463A8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605" y="2667344"/>
            <a:ext cx="797141" cy="2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928D3A9-D28A-46B7-A7DB-6246118B20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422" y="4697632"/>
            <a:ext cx="1042330" cy="35963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5D1D0CF-0498-4A08-9946-38969A37D47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4682868"/>
            <a:ext cx="908733" cy="3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27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14" y="4768312"/>
            <a:ext cx="945356" cy="363282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003" y="1297888"/>
            <a:ext cx="6495302" cy="320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D61045-DF88-4E4E-BC14-1F72D4F44905}"/>
              </a:ext>
            </a:extLst>
          </p:cNvPr>
          <p:cNvSpPr txBox="1">
            <a:spLocks/>
          </p:cNvSpPr>
          <p:nvPr/>
        </p:nvSpPr>
        <p:spPr bwMode="auto">
          <a:xfrm>
            <a:off x="309066" y="158146"/>
            <a:ext cx="486132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altLang="en-US" sz="1800" kern="0" dirty="0">
                <a:solidFill>
                  <a:schemeClr val="bg1"/>
                </a:solidFill>
              </a:rPr>
              <a:t>GBOV VEGETATION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00922D-ED97-4D2E-86C2-23ACA14D4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02" y="894885"/>
            <a:ext cx="2503688" cy="1225433"/>
          </a:xfrm>
        </p:spPr>
        <p:txBody>
          <a:bodyPr/>
          <a:lstStyle/>
          <a:p>
            <a:pPr marL="339329" lvl="1" indent="-339329"/>
            <a:r>
              <a:rPr lang="en-US" dirty="0">
                <a:sym typeface="Wingdings" panose="05000000000000000000" pitchFamily="2" charset="2"/>
              </a:rPr>
              <a:t>20 NEON sites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51D2B90-54B6-4579-A05B-315EBCEEC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099" y="4668685"/>
            <a:ext cx="1042330" cy="3596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72A9B3A-20BB-4FDC-8BBF-9E87CDB959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977" y="4653921"/>
            <a:ext cx="908733" cy="3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91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989" y="2195654"/>
            <a:ext cx="3350419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BB09AF-099B-456F-89C1-9FD4AF800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422" y="4697632"/>
            <a:ext cx="1042330" cy="35963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340F1B-8262-4FE2-A515-191911773C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4682868"/>
            <a:ext cx="908733" cy="37439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1193" y="929932"/>
            <a:ext cx="7339957" cy="30995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Reference Measurements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Land Products</a:t>
            </a:r>
          </a:p>
          <a:p>
            <a:pPr marL="552450" lvl="2" indent="-339329">
              <a:buFont typeface="Arial" panose="020B0604020202020204" pitchFamily="34" charset="0"/>
              <a:buChar char="•"/>
            </a:pPr>
            <a:r>
              <a:rPr lang="en-GB" dirty="0"/>
              <a:t>including quality indicators and uncertainties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20"/>
          <a:stretch/>
        </p:blipFill>
        <p:spPr bwMode="auto">
          <a:xfrm>
            <a:off x="5789086" y="1529949"/>
            <a:ext cx="2552657" cy="185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306" y="1086373"/>
            <a:ext cx="3464719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18" r="17313" b="255"/>
          <a:stretch/>
        </p:blipFill>
        <p:spPr>
          <a:xfrm>
            <a:off x="1099044" y="3198259"/>
            <a:ext cx="1668983" cy="16325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621" y="3194094"/>
            <a:ext cx="1675052" cy="16367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21" r="10906"/>
          <a:stretch/>
        </p:blipFill>
        <p:spPr>
          <a:xfrm>
            <a:off x="6711380" y="3210163"/>
            <a:ext cx="2014917" cy="163676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89972" y="2802635"/>
            <a:ext cx="130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20m </a:t>
            </a:r>
            <a:r>
              <a:rPr lang="fr-FR" dirty="0" err="1"/>
              <a:t>res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050068" y="2802635"/>
            <a:ext cx="152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300m </a:t>
            </a:r>
            <a:r>
              <a:rPr lang="fr-FR" dirty="0" err="1"/>
              <a:t>res</a:t>
            </a:r>
            <a:endParaRPr lang="fr-FR" dirty="0"/>
          </a:p>
        </p:txBody>
      </p:sp>
      <p:cxnSp>
        <p:nvCxnSpPr>
          <p:cNvPr id="13" name="Connecteur droit avec flèche 12"/>
          <p:cNvCxnSpPr>
            <a:stCxn id="5" idx="3"/>
            <a:endCxn id="6" idx="1"/>
          </p:cNvCxnSpPr>
          <p:nvPr/>
        </p:nvCxnSpPr>
        <p:spPr bwMode="auto">
          <a:xfrm flipV="1">
            <a:off x="2768028" y="4012474"/>
            <a:ext cx="407594" cy="2083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ZoneTexte 14"/>
          <p:cNvSpPr txBox="1"/>
          <p:nvPr/>
        </p:nvSpPr>
        <p:spPr>
          <a:xfrm>
            <a:off x="6678330" y="2844054"/>
            <a:ext cx="237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300m </a:t>
            </a:r>
            <a:r>
              <a:rPr lang="fr-FR" dirty="0" err="1"/>
              <a:t>res</a:t>
            </a:r>
            <a:r>
              <a:rPr lang="fr-FR" dirty="0"/>
              <a:t> WGS84</a:t>
            </a:r>
          </a:p>
        </p:txBody>
      </p:sp>
      <p:cxnSp>
        <p:nvCxnSpPr>
          <p:cNvPr id="11" name="Connecteur droit avec flèche 10"/>
          <p:cNvCxnSpPr/>
          <p:nvPr/>
        </p:nvCxnSpPr>
        <p:spPr bwMode="auto">
          <a:xfrm>
            <a:off x="957611" y="3198259"/>
            <a:ext cx="0" cy="1515345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ZoneTexte 20"/>
          <p:cNvSpPr txBox="1"/>
          <p:nvPr/>
        </p:nvSpPr>
        <p:spPr>
          <a:xfrm rot="16200000">
            <a:off x="355668" y="3624951"/>
            <a:ext cx="87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3km</a:t>
            </a:r>
          </a:p>
        </p:txBody>
      </p:sp>
      <p:sp>
        <p:nvSpPr>
          <p:cNvPr id="22" name="Titre 2"/>
          <p:cNvSpPr txBox="1">
            <a:spLocks/>
          </p:cNvSpPr>
          <p:nvPr/>
        </p:nvSpPr>
        <p:spPr bwMode="auto">
          <a:xfrm>
            <a:off x="141193" y="195414"/>
            <a:ext cx="5170371" cy="46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altLang="en-US" sz="1800" dirty="0">
                <a:solidFill>
                  <a:schemeClr val="bg1"/>
                </a:solidFill>
              </a:rPr>
              <a:t>GBOV VEGETATION</a:t>
            </a:r>
            <a:endParaRPr lang="en-GB" sz="1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77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942" y="104662"/>
            <a:ext cx="6498431" cy="430887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Exemple of GBOV LAI time </a:t>
            </a:r>
            <a:r>
              <a:rPr lang="fr-FR" dirty="0" err="1">
                <a:solidFill>
                  <a:schemeClr val="bg1"/>
                </a:solidFill>
              </a:rPr>
              <a:t>series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14" y="1973159"/>
            <a:ext cx="2567546" cy="1080000"/>
          </a:xfr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6837" y="980053"/>
            <a:ext cx="1908553" cy="161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285" y="605073"/>
            <a:ext cx="1347326" cy="109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100653" y="894181"/>
            <a:ext cx="4534819" cy="58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B0BF27"/>
                </a:solidFill>
                <a:latin typeface="+mn-lt"/>
                <a:ea typeface="+mn-ea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B0BF27"/>
                </a:solidFill>
                <a:latin typeface="+mn-lt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B0BF27"/>
                </a:solidFill>
                <a:latin typeface="+mn-lt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B0BF27"/>
                </a:solidFill>
                <a:latin typeface="+mn-lt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B0BF27"/>
                </a:solidFill>
                <a:latin typeface="+mn-lt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r>
              <a:rPr lang="en-GB" sz="1200" kern="0" dirty="0"/>
              <a:t>Bartlett Experimental Forest</a:t>
            </a:r>
          </a:p>
          <a:p>
            <a:pPr lvl="1"/>
            <a:r>
              <a:rPr lang="en-GB" sz="1200" dirty="0"/>
              <a:t>IGBP : Mixed Forest </a:t>
            </a:r>
          </a:p>
          <a:p>
            <a:pPr lvl="1"/>
            <a:r>
              <a:rPr lang="en-GB" sz="1200" dirty="0"/>
              <a:t>Biome: Temperate broadleaf and mixed forests</a:t>
            </a:r>
          </a:p>
          <a:p>
            <a:pPr lvl="1"/>
            <a:r>
              <a:rPr lang="en-US" sz="1200" dirty="0" err="1"/>
              <a:t>LandCoverClass</a:t>
            </a:r>
            <a:r>
              <a:rPr lang="en-US" sz="1200" dirty="0"/>
              <a:t>: Tree cover, mixed leaf type</a:t>
            </a:r>
            <a:endParaRPr lang="en-GB" sz="1200" kern="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014" y="3928273"/>
            <a:ext cx="2567546" cy="1080000"/>
          </a:xfrm>
          <a:prstGeom prst="rect">
            <a:avLst/>
          </a:prstGeom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948" y="2821781"/>
            <a:ext cx="2030802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557" y="2717749"/>
            <a:ext cx="1895122" cy="1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u contenu 2"/>
          <p:cNvSpPr txBox="1">
            <a:spLocks/>
          </p:cNvSpPr>
          <p:nvPr/>
        </p:nvSpPr>
        <p:spPr bwMode="auto">
          <a:xfrm>
            <a:off x="117942" y="2973725"/>
            <a:ext cx="3704087" cy="77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B0BF27"/>
                </a:solidFill>
                <a:latin typeface="+mn-lt"/>
                <a:ea typeface="+mn-ea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B0BF27"/>
                </a:solidFill>
                <a:latin typeface="+mn-lt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B0BF27"/>
                </a:solidFill>
                <a:latin typeface="+mn-lt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B0BF27"/>
                </a:solidFill>
                <a:latin typeface="+mn-lt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B0BF27"/>
                </a:solidFill>
                <a:latin typeface="+mn-lt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r>
              <a:rPr lang="en-GB" sz="1200" kern="0" dirty="0"/>
              <a:t>Disney Wilderness Preserve</a:t>
            </a:r>
          </a:p>
          <a:p>
            <a:pPr lvl="1"/>
            <a:r>
              <a:rPr lang="en-GB" sz="1200" dirty="0"/>
              <a:t>IGBP : </a:t>
            </a:r>
            <a:r>
              <a:rPr lang="fr-FR" sz="1200" dirty="0"/>
              <a:t>Woody </a:t>
            </a:r>
            <a:r>
              <a:rPr lang="fr-FR" sz="1200" dirty="0" err="1"/>
              <a:t>Savanna</a:t>
            </a:r>
            <a:r>
              <a:rPr lang="fr-FR" sz="1200" dirty="0"/>
              <a:t> </a:t>
            </a:r>
            <a:endParaRPr lang="en-GB" sz="1200" dirty="0"/>
          </a:p>
          <a:p>
            <a:pPr lvl="1"/>
            <a:r>
              <a:rPr lang="en-GB" sz="1200" dirty="0"/>
              <a:t>Biome: Temperate conifer forests </a:t>
            </a:r>
          </a:p>
          <a:p>
            <a:pPr lvl="1"/>
            <a:r>
              <a:rPr lang="fr-FR" sz="1200" dirty="0" err="1"/>
              <a:t>LandCoverClass</a:t>
            </a:r>
            <a:r>
              <a:rPr lang="fr-FR" sz="1200" dirty="0"/>
              <a:t>: </a:t>
            </a:r>
            <a:r>
              <a:rPr lang="fr-FR" sz="1200" dirty="0" err="1"/>
              <a:t>Grassland</a:t>
            </a:r>
            <a:r>
              <a:rPr lang="fr-FR" sz="1200" dirty="0"/>
              <a:t> </a:t>
            </a:r>
            <a:endParaRPr lang="en-GB" sz="1200" kern="0" dirty="0"/>
          </a:p>
        </p:txBody>
      </p:sp>
      <p:pic>
        <p:nvPicPr>
          <p:cNvPr id="22535" name="Picture 7" descr="https://sciences.ucf.edu/biology/wp-content/uploads/sites/87/2011/09/disney_preserve_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2824" y="3543759"/>
            <a:ext cx="1883125" cy="125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https://pbs.twimg.com/media/BxcdcQvIYAA79uc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4385" y="1295098"/>
            <a:ext cx="957489" cy="127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C786BA-9E47-4830-9474-68B7C2CCC3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422" y="4697632"/>
            <a:ext cx="1042330" cy="35963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9078B1-A51B-47F7-B17A-B8860C587A6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4682868"/>
            <a:ext cx="908733" cy="3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5A969-5D65-4493-9039-BE7C832B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48" y="227677"/>
            <a:ext cx="5983391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Status</a:t>
            </a:r>
            <a:r>
              <a:rPr lang="fr-FR" dirty="0">
                <a:solidFill>
                  <a:schemeClr val="bg1"/>
                </a:solidFill>
              </a:rPr>
              <a:t> and plan for 2019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D10F75-40C1-4014-8526-A380BEE0E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98"/>
          <a:stretch/>
        </p:blipFill>
        <p:spPr>
          <a:xfrm>
            <a:off x="4773286" y="1616978"/>
            <a:ext cx="3436849" cy="2579416"/>
          </a:xfrm>
          <a:prstGeom prst="rect">
            <a:avLst/>
          </a:prstGeom>
        </p:spPr>
      </p:pic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360FA298-0106-4066-B18F-A4C35CBD6B1E}"/>
              </a:ext>
            </a:extLst>
          </p:cNvPr>
          <p:cNvSpPr txBox="1">
            <a:spLocks/>
          </p:cNvSpPr>
          <p:nvPr/>
        </p:nvSpPr>
        <p:spPr bwMode="auto">
          <a:xfrm>
            <a:off x="244348" y="1010489"/>
            <a:ext cx="6680613" cy="353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452438" indent="-452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900">
                <a:solidFill>
                  <a:srgbClr val="B0BF27"/>
                </a:solidFill>
                <a:latin typeface="+mn-lt"/>
                <a:ea typeface="+mn-ea"/>
                <a:cs typeface="+mn-cs"/>
              </a:defRPr>
            </a:lvl1pPr>
            <a:lvl2pPr marL="804863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>
                <a:solidFill>
                  <a:srgbClr val="B0BF27"/>
                </a:solidFill>
                <a:latin typeface="+mn-lt"/>
              </a:defRPr>
            </a:lvl2pPr>
            <a:lvl3pPr marL="108902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700">
                <a:solidFill>
                  <a:srgbClr val="B0BF27"/>
                </a:solidFill>
                <a:latin typeface="+mn-lt"/>
              </a:defRPr>
            </a:lvl3pPr>
            <a:lvl4pPr marL="13557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600">
                <a:solidFill>
                  <a:srgbClr val="B0BF27"/>
                </a:solidFill>
                <a:latin typeface="+mn-lt"/>
              </a:defRPr>
            </a:lvl4pPr>
            <a:lvl5pPr marL="1582738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31F89"/>
              </a:buClr>
              <a:buFont typeface="Wingdings" pitchFamily="2" charset="2"/>
              <a:buChar char="«"/>
              <a:defRPr sz="1500">
                <a:solidFill>
                  <a:srgbClr val="B0BF27"/>
                </a:solidFill>
                <a:latin typeface="+mn-lt"/>
              </a:defRPr>
            </a:lvl5pPr>
            <a:lvl6pPr marL="20399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6pPr>
            <a:lvl7pPr marL="24971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7pPr>
            <a:lvl8pPr marL="29543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8pPr>
            <a:lvl9pPr marL="3411538" indent="-225425" algn="l" rtl="0" fontAlgn="base">
              <a:spcBef>
                <a:spcPct val="20000"/>
              </a:spcBef>
              <a:spcAft>
                <a:spcPct val="0"/>
              </a:spcAft>
              <a:buClr>
                <a:srgbClr val="FFC901"/>
              </a:buClr>
              <a:buFont typeface="Wingdings" pitchFamily="2" charset="2"/>
              <a:buChar char="«"/>
              <a:defRPr sz="1500">
                <a:solidFill>
                  <a:srgbClr val="00468C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GB" sz="1425" kern="0" dirty="0">
                <a:solidFill>
                  <a:srgbClr val="FF0000"/>
                </a:solidFill>
              </a:rPr>
              <a:t>50673 DHP </a:t>
            </a:r>
            <a:r>
              <a:rPr lang="en-GB" sz="1425" dirty="0"/>
              <a:t>images</a:t>
            </a:r>
            <a:r>
              <a:rPr lang="en-GB" sz="1425" kern="0" dirty="0"/>
              <a:t> processed to generate 7755 RMs </a:t>
            </a:r>
            <a:r>
              <a:rPr lang="en-GB" sz="1350" kern="0" dirty="0"/>
              <a:t>(2585 each)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1425" kern="0" dirty="0"/>
              <a:t>RMs upscaled to generate </a:t>
            </a:r>
            <a:r>
              <a:rPr lang="en-GB" sz="1425" kern="0" dirty="0">
                <a:solidFill>
                  <a:srgbClr val="FF0000"/>
                </a:solidFill>
              </a:rPr>
              <a:t>2,232</a:t>
            </a:r>
            <a:r>
              <a:rPr lang="en-GB" sz="1425" kern="0" dirty="0"/>
              <a:t> LPs between 2013 and 2017</a:t>
            </a:r>
          </a:p>
          <a:p>
            <a:pPr lvl="1"/>
            <a:r>
              <a:rPr lang="en-GB" sz="1350" kern="0" dirty="0"/>
              <a:t>LP-3 (LAI)		</a:t>
            </a:r>
            <a:r>
              <a:rPr lang="en-GB" sz="1350" kern="0" dirty="0">
                <a:solidFill>
                  <a:srgbClr val="FF0000"/>
                </a:solidFill>
              </a:rPr>
              <a:t>744</a:t>
            </a:r>
            <a:br>
              <a:rPr lang="en-GB" sz="1350" kern="0" dirty="0"/>
            </a:br>
            <a:r>
              <a:rPr lang="en-GB" sz="1350" kern="0" dirty="0"/>
              <a:t>LP-4 (FAPAR)	</a:t>
            </a:r>
            <a:r>
              <a:rPr lang="en-GB" sz="1350" kern="0" dirty="0">
                <a:solidFill>
                  <a:srgbClr val="FF0000"/>
                </a:solidFill>
              </a:rPr>
              <a:t>744</a:t>
            </a:r>
            <a:r>
              <a:rPr lang="en-GB" sz="1350" kern="0" dirty="0"/>
              <a:t> </a:t>
            </a:r>
            <a:br>
              <a:rPr lang="en-GB" sz="1350" kern="0" dirty="0"/>
            </a:br>
            <a:r>
              <a:rPr lang="en-GB" sz="1350" kern="0" dirty="0"/>
              <a:t>LP-5 (FCOVER)	</a:t>
            </a:r>
            <a:r>
              <a:rPr lang="en-GB" sz="1350" kern="0" dirty="0">
                <a:solidFill>
                  <a:srgbClr val="FF0000"/>
                </a:solidFill>
              </a:rPr>
              <a:t>744</a:t>
            </a:r>
          </a:p>
          <a:p>
            <a:pPr lvl="1"/>
            <a:endParaRPr lang="en-GB" sz="1350" kern="0" dirty="0"/>
          </a:p>
          <a:p>
            <a:r>
              <a:rPr lang="en-GB" sz="1425" dirty="0"/>
              <a:t>In comparison, the existing CEOS LPV</a:t>
            </a:r>
            <a:br>
              <a:rPr lang="en-GB" sz="1425" dirty="0"/>
            </a:br>
            <a:r>
              <a:rPr lang="en-GB" sz="1425" dirty="0"/>
              <a:t>validation database for vegetation </a:t>
            </a:r>
            <a:br>
              <a:rPr lang="en-GB" sz="1425" dirty="0"/>
            </a:br>
            <a:r>
              <a:rPr lang="en-GB" sz="1425" dirty="0"/>
              <a:t>(</a:t>
            </a:r>
            <a:r>
              <a:rPr lang="en-GB" sz="1425" dirty="0">
                <a:solidFill>
                  <a:srgbClr val="FF0000"/>
                </a:solidFill>
              </a:rPr>
              <a:t>DIRECT 2.0</a:t>
            </a:r>
            <a:r>
              <a:rPr lang="en-GB" sz="1425" dirty="0"/>
              <a:t>) contains just </a:t>
            </a:r>
            <a:br>
              <a:rPr lang="en-GB" sz="1425" dirty="0"/>
            </a:br>
            <a:r>
              <a:rPr lang="en-GB" sz="1425" dirty="0">
                <a:solidFill>
                  <a:srgbClr val="FF0000"/>
                </a:solidFill>
              </a:rPr>
              <a:t>242 samples</a:t>
            </a:r>
          </a:p>
          <a:p>
            <a:pPr marL="0" indent="0">
              <a:buNone/>
            </a:pPr>
            <a:endParaRPr lang="en-GB" sz="1200" kern="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1425" kern="0" dirty="0"/>
              <a:t>Plan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25" kern="0" dirty="0"/>
              <a:t>Extension of the data base </a:t>
            </a:r>
            <a:br>
              <a:rPr lang="en-US" sz="1425" kern="0" dirty="0"/>
            </a:br>
            <a:r>
              <a:rPr lang="en-US" sz="1425" kern="0" dirty="0"/>
              <a:t>up to December 2018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425" kern="0" dirty="0"/>
              <a:t>Improvements of uncertainties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425" kern="0" dirty="0"/>
          </a:p>
          <a:p>
            <a:pPr>
              <a:buFont typeface="Wingdings" panose="05000000000000000000" pitchFamily="2" charset="2"/>
              <a:buChar char="v"/>
            </a:pPr>
            <a:endParaRPr lang="en-GB" sz="1425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5EF3EE-0BEB-4184-AF5E-F810F3338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422" y="4697632"/>
            <a:ext cx="1042330" cy="35963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4234C00-4C5E-4628-B011-495191C9B4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4682868"/>
            <a:ext cx="908733" cy="37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7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4F4A4-737A-418F-B506-2E255CEC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41" y="792291"/>
            <a:ext cx="8464923" cy="2143125"/>
          </a:xfrm>
        </p:spPr>
        <p:txBody>
          <a:bodyPr/>
          <a:lstStyle/>
          <a:p>
            <a:r>
              <a:rPr lang="fr-FR" dirty="0" err="1"/>
              <a:t>Soil</a:t>
            </a:r>
            <a:r>
              <a:rPr lang="fr-FR" dirty="0"/>
              <a:t> </a:t>
            </a:r>
            <a:r>
              <a:rPr lang="fr-FR" dirty="0" err="1"/>
              <a:t>Moisture</a:t>
            </a:r>
            <a:r>
              <a:rPr lang="fr-FR" dirty="0"/>
              <a:t> </a:t>
            </a:r>
            <a:r>
              <a:rPr lang="fr-FR" dirty="0" err="1"/>
              <a:t>products</a:t>
            </a:r>
            <a:br>
              <a:rPr lang="fr-FR" dirty="0"/>
            </a:br>
            <a:r>
              <a:rPr lang="fr-FR" dirty="0"/>
              <a:t>RM10,11 &amp; LP6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DC7541-B7FD-47AD-A729-436FBA1C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6304" y="214519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26F8E-1F96-44B7-ABB4-3FBCC7BC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220" y="1328072"/>
            <a:ext cx="1607344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A5F20-3A45-4933-8156-4165935BE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818" y="3264028"/>
            <a:ext cx="2085975" cy="123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1DD8C0-FAC2-422B-BD1A-28AC2E2D69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047" y="4752589"/>
            <a:ext cx="786763" cy="3241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250955-2C9C-4ED7-89C7-ED7D0247E4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34" y="4639234"/>
            <a:ext cx="333143" cy="4375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27D80E-BF17-4C02-8FE2-D8D17DFEB3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876" y="4730282"/>
            <a:ext cx="786763" cy="32414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E68F140-E92B-4B7F-A7BF-C58B02315A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63" y="4616927"/>
            <a:ext cx="333143" cy="4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46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312926" y="180091"/>
            <a:ext cx="3875834" cy="430887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GBOV’s objectives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363072" y="995082"/>
            <a:ext cx="8612840" cy="346261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GBOV</a:t>
            </a:r>
            <a:r>
              <a:rPr lang="en-US" dirty="0"/>
              <a:t> aims at facilitating the use of observations from operational ground-based monitoring networks and their comparison to Earth Observation products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Component 1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US" dirty="0"/>
              <a:t>Collection of multi-year ground-based observations of high relevance for the understanding of land surface processes from existing global networks.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Component 2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US" dirty="0"/>
              <a:t>Upgrade of existing sites with new instrumentation or establishing entirely new monitoring sites to close thematic or geographic gaps.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Component 3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US" dirty="0"/>
              <a:t>Implementation and maintenance of a database for the distribution of </a:t>
            </a:r>
            <a:r>
              <a:rPr lang="en-US" b="1" dirty="0"/>
              <a:t>Reference Measurements (RMs) </a:t>
            </a:r>
            <a:r>
              <a:rPr lang="en-US" dirty="0"/>
              <a:t>and the corresponding </a:t>
            </a:r>
            <a:r>
              <a:rPr lang="en-US" b="1" dirty="0"/>
              <a:t>Land Products (LPs  ; match-ups)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LP are derived to match CGLS products 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US" altLang="en-US" dirty="0"/>
              <a:t>LP only should be used for EO products validation</a:t>
            </a:r>
            <a:endParaRPr lang="en-GB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40672" y="191835"/>
            <a:ext cx="6498431" cy="430887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GBOV Soil Moisture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0575" y="966736"/>
            <a:ext cx="8976019" cy="3242194"/>
          </a:xfrm>
        </p:spPr>
        <p:txBody>
          <a:bodyPr/>
          <a:lstStyle/>
          <a:p>
            <a:r>
              <a:rPr lang="en-US" dirty="0"/>
              <a:t>2 Reference Measurements (RMs) + 1 Land Product (LP)</a:t>
            </a:r>
          </a:p>
          <a:p>
            <a:pPr lvl="1"/>
            <a:r>
              <a:rPr lang="en-US" dirty="0">
                <a:hlinkClick r:id="rId2"/>
              </a:rPr>
              <a:t>https://land.copernicus.eu/global/gbov/public/docs/products/GBOV-ATBD-RM10-RM11-LP6_v1.2_SoilMoisture.pdf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GB" altLang="en-US" dirty="0"/>
          </a:p>
          <a:p>
            <a:endParaRPr lang="en-GB" altLang="en-US" dirty="0"/>
          </a:p>
          <a:p>
            <a:endParaRPr lang="en-GB" altLang="en-US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329153"/>
              </p:ext>
            </p:extLst>
          </p:nvPr>
        </p:nvGraphicFramePr>
        <p:xfrm>
          <a:off x="3715057" y="2182396"/>
          <a:ext cx="2215026" cy="220945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215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Reference Measurements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 short wave radiation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RM-2 thermal radiation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RM-3 Atmospheric properties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RM-4 Transmission through canopy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RM-5 Soil BRF/BHR/DHR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RM-6 FIPAR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RM-7 LAI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RM-8 LES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RM-9 Surface Temperature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RM-10 Soil moisture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RM-11 </a:t>
                      </a:r>
                      <a:r>
                        <a:rPr lang="en-GB" sz="800" u="none" strike="noStrike" noProof="0" dirty="0" err="1">
                          <a:effectLst/>
                        </a:rPr>
                        <a:t>Meteo</a:t>
                      </a:r>
                      <a:r>
                        <a:rPr lang="en-GB" sz="800" u="none" strike="noStrike" noProof="0" dirty="0">
                          <a:effectLst/>
                        </a:rPr>
                        <a:t> properties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575080"/>
              </p:ext>
            </p:extLst>
          </p:nvPr>
        </p:nvGraphicFramePr>
        <p:xfrm>
          <a:off x="7205300" y="2161484"/>
          <a:ext cx="1420236" cy="163753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2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Land Products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LP-1 Surface Reflectance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LP-2 Surface Albedo)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LP-3 LAI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LP-4 FAPAR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LP-5 </a:t>
                      </a:r>
                      <a:r>
                        <a:rPr lang="en-GB" sz="800" u="none" strike="noStrike" kern="1200" noProof="0" dirty="0" err="1">
                          <a:effectLst/>
                        </a:rPr>
                        <a:t>Fcover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LP-6 Soil moisture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LP-7 LST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4" name="Connecteur droit avec flèche 3"/>
          <p:cNvCxnSpPr>
            <a:cxnSpLocks/>
            <a:stCxn id="27" idx="2"/>
            <a:endCxn id="11" idx="1"/>
          </p:cNvCxnSpPr>
          <p:nvPr/>
        </p:nvCxnSpPr>
        <p:spPr bwMode="auto">
          <a:xfrm>
            <a:off x="2106315" y="2625065"/>
            <a:ext cx="1460051" cy="156452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avec flèche 13"/>
          <p:cNvCxnSpPr>
            <a:cxnSpLocks/>
            <a:stCxn id="19" idx="0"/>
            <a:endCxn id="11" idx="1"/>
          </p:cNvCxnSpPr>
          <p:nvPr/>
        </p:nvCxnSpPr>
        <p:spPr bwMode="auto">
          <a:xfrm flipV="1">
            <a:off x="2379310" y="4189592"/>
            <a:ext cx="1187055" cy="578516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Accolade ouvrante 10"/>
          <p:cNvSpPr/>
          <p:nvPr/>
        </p:nvSpPr>
        <p:spPr bwMode="auto">
          <a:xfrm>
            <a:off x="3566366" y="4004218"/>
            <a:ext cx="148691" cy="370748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>
            <a:stCxn id="29" idx="1"/>
            <a:endCxn id="22" idx="1"/>
          </p:cNvCxnSpPr>
          <p:nvPr/>
        </p:nvCxnSpPr>
        <p:spPr bwMode="auto">
          <a:xfrm flipV="1">
            <a:off x="6108652" y="3472495"/>
            <a:ext cx="954009" cy="733972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Accolade ouvrante 21"/>
          <p:cNvSpPr/>
          <p:nvPr/>
        </p:nvSpPr>
        <p:spPr bwMode="auto">
          <a:xfrm>
            <a:off x="7062662" y="3381491"/>
            <a:ext cx="133823" cy="185348"/>
          </a:xfrm>
          <a:prstGeom prst="leftBrace">
            <a:avLst>
              <a:gd name="adj1" fmla="val 8333"/>
              <a:gd name="adj2" fmla="val 4909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ccolade ouvrante 28"/>
          <p:cNvSpPr/>
          <p:nvPr/>
        </p:nvSpPr>
        <p:spPr bwMode="auto">
          <a:xfrm rot="10800000">
            <a:off x="5959962" y="4021092"/>
            <a:ext cx="148691" cy="37075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ABB4E92-8500-48AC-9F6E-F4890A099E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896" y="4768108"/>
            <a:ext cx="1818828" cy="27224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0D38952-3B53-45D3-8CBD-A82DE377C1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659" y="3725054"/>
            <a:ext cx="511241" cy="51124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6FB8F15-161B-40D6-9E7A-727DACB346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779" y="4359006"/>
            <a:ext cx="982581" cy="32840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3916A6D-5B32-4343-BB38-7B29B61973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794" y="2272736"/>
            <a:ext cx="1241042" cy="352330"/>
          </a:xfrm>
          <a:prstGeom prst="rect">
            <a:avLst/>
          </a:prstGeom>
        </p:spPr>
      </p:pic>
      <p:pic>
        <p:nvPicPr>
          <p:cNvPr id="1026" name="Picture 2" descr="Résultat de recherche d'images pour &quot;USDA&quot;">
            <a:extLst>
              <a:ext uri="{FF2B5EF4-FFF2-40B4-BE49-F238E27FC236}">
                <a16:creationId xmlns:a16="http://schemas.microsoft.com/office/drawing/2014/main" id="{129EBC6D-A823-44DB-87C0-885832CE6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794" y="3255444"/>
            <a:ext cx="561425" cy="38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31494833-6160-4EF0-808F-85459B221F67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>
            <a:off x="2385768" y="2136614"/>
            <a:ext cx="1180598" cy="2052979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556074BA-D188-48F5-AC4B-7D98E64A9D23}"/>
              </a:ext>
            </a:extLst>
          </p:cNvPr>
          <p:cNvCxnSpPr>
            <a:cxnSpLocks/>
            <a:stCxn id="1026" idx="3"/>
            <a:endCxn id="11" idx="1"/>
          </p:cNvCxnSpPr>
          <p:nvPr/>
        </p:nvCxnSpPr>
        <p:spPr bwMode="auto">
          <a:xfrm>
            <a:off x="2047219" y="3448783"/>
            <a:ext cx="1519147" cy="74081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B2E62D81-38E3-4FA1-AE1F-E75EFFB2F7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659" y="1860299"/>
            <a:ext cx="1907526" cy="276315"/>
          </a:xfrm>
          <a:prstGeom prst="rect">
            <a:avLst/>
          </a:prstGeom>
        </p:spPr>
      </p:pic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3F098EE4-7A98-4476-A572-2A911FA2FC77}"/>
              </a:ext>
            </a:extLst>
          </p:cNvPr>
          <p:cNvCxnSpPr>
            <a:cxnSpLocks/>
            <a:stCxn id="24" idx="3"/>
            <a:endCxn id="11" idx="1"/>
          </p:cNvCxnSpPr>
          <p:nvPr/>
        </p:nvCxnSpPr>
        <p:spPr bwMode="auto">
          <a:xfrm>
            <a:off x="1973901" y="3980675"/>
            <a:ext cx="1592465" cy="208918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8" name="Picture 4" descr="Résultat de recherche d'images pour &quot;tereno&quot;">
            <a:extLst>
              <a:ext uri="{FF2B5EF4-FFF2-40B4-BE49-F238E27FC236}">
                <a16:creationId xmlns:a16="http://schemas.microsoft.com/office/drawing/2014/main" id="{242ACE18-223D-412A-A099-8A7792BB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5272" y="2804848"/>
            <a:ext cx="1025976" cy="27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0EEDD208-8A50-4E11-8551-6B61B148CFE9}"/>
              </a:ext>
            </a:extLst>
          </p:cNvPr>
          <p:cNvCxnSpPr>
            <a:cxnSpLocks/>
            <a:endCxn id="11" idx="1"/>
          </p:cNvCxnSpPr>
          <p:nvPr/>
        </p:nvCxnSpPr>
        <p:spPr bwMode="auto">
          <a:xfrm>
            <a:off x="2060626" y="3463993"/>
            <a:ext cx="1505739" cy="72560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0D3063EA-EE3D-4782-A6B3-968B1FCC757E}"/>
              </a:ext>
            </a:extLst>
          </p:cNvPr>
          <p:cNvCxnSpPr>
            <a:cxnSpLocks/>
            <a:stCxn id="26" idx="0"/>
            <a:endCxn id="11" idx="1"/>
          </p:cNvCxnSpPr>
          <p:nvPr/>
        </p:nvCxnSpPr>
        <p:spPr bwMode="auto">
          <a:xfrm flipV="1">
            <a:off x="1981069" y="4189593"/>
            <a:ext cx="1585296" cy="169414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2CBC0928-15F9-4F07-B27D-F5356DA96AA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876" y="4730282"/>
            <a:ext cx="786763" cy="32414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38E0F9F-58AB-4917-ACE1-FAA4A82B88A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63" y="4616927"/>
            <a:ext cx="333143" cy="4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5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16844" y="99605"/>
            <a:ext cx="6498431" cy="430887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Soil Moisture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14" y="4768312"/>
            <a:ext cx="945356" cy="363282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CD2C3AE-3B0F-497D-9051-EA07D767C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844" y="1005862"/>
            <a:ext cx="6498431" cy="3413780"/>
          </a:xfrm>
        </p:spPr>
        <p:txBody>
          <a:bodyPr/>
          <a:lstStyle/>
          <a:p>
            <a:r>
              <a:rPr lang="fr-FR" dirty="0"/>
              <a:t>10 sites over Europe, North America and </a:t>
            </a:r>
            <a:r>
              <a:rPr lang="fr-FR" dirty="0" err="1"/>
              <a:t>Australia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2B1F38-0C6E-4382-9AF3-F7A2E82580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948" y="1478851"/>
            <a:ext cx="4452366" cy="29407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68C3B4-78C4-4A92-B093-5863CF0D04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876" y="4730282"/>
            <a:ext cx="786763" cy="3241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8370E20-0C91-4978-B644-C43A609762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63" y="4616927"/>
            <a:ext cx="333143" cy="4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95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416844" y="141592"/>
            <a:ext cx="6498431" cy="430887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Soil Moisture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14" y="4768312"/>
            <a:ext cx="945356" cy="363282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CD2C3AE-3B0F-497D-9051-EA07D767C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844" y="1005862"/>
            <a:ext cx="6498431" cy="3413780"/>
          </a:xfrm>
        </p:spPr>
        <p:txBody>
          <a:bodyPr/>
          <a:lstStyle/>
          <a:p>
            <a:r>
              <a:rPr lang="en-GB" dirty="0"/>
              <a:t>Reference Measurements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Land Products</a:t>
            </a:r>
          </a:p>
          <a:p>
            <a:pPr lvl="1"/>
            <a:r>
              <a:rPr lang="en-GB" dirty="0"/>
              <a:t>3 SSM (recommended to use TDVI)</a:t>
            </a:r>
          </a:p>
          <a:p>
            <a:pPr lvl="1"/>
            <a:r>
              <a:rPr lang="en-GB" dirty="0"/>
              <a:t>8 SWI (1, 5, 10, 15, 20, 40, 60 &amp;100cm)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DB0BCF-7F32-4682-97F7-619CE423C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382" y="1287856"/>
            <a:ext cx="3457575" cy="101441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BD356BF-3A5F-48BB-8232-B3BD43F99A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189" y="1064928"/>
            <a:ext cx="2169444" cy="31615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719592-9C5C-4E77-B6F4-B6CDF9B17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960" y="3404524"/>
            <a:ext cx="6072188" cy="10787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F57046F-A331-40E4-B465-918DD5C191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876" y="4730282"/>
            <a:ext cx="786763" cy="3241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1C5E11-D26D-4550-98A1-C459CB6AEE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63" y="4616927"/>
            <a:ext cx="333143" cy="4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73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EA004CE4-F966-274D-A272-5CD2EBDC1424}"/>
              </a:ext>
            </a:extLst>
          </p:cNvPr>
          <p:cNvSpPr/>
          <p:nvPr/>
        </p:nvSpPr>
        <p:spPr>
          <a:xfrm>
            <a:off x="1191264" y="3830638"/>
            <a:ext cx="672345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indent="-257175" algn="ctr">
              <a:spcBef>
                <a:spcPts val="450"/>
              </a:spcBef>
              <a:spcAft>
                <a:spcPts val="0"/>
              </a:spcAft>
            </a:pPr>
            <a:r>
              <a:rPr lang="en-GB" sz="1200" dirty="0">
                <a:solidFill>
                  <a:srgbClr val="00759E"/>
                </a:solidFill>
                <a:latin typeface="Ebrima" pitchFamily="2" charset="0"/>
              </a:rPr>
              <a:t>Comparison of the three proposed methods over the Valencia Anchor Station (2014)</a:t>
            </a:r>
            <a:endParaRPr lang="es-ES" sz="1200" dirty="0">
              <a:solidFill>
                <a:srgbClr val="00759E"/>
              </a:solidFill>
              <a:latin typeface="Ebrima" pitchFamily="2" charset="0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813ABC8-AF60-43E1-B1BE-3A28EEB3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76" y="217531"/>
            <a:ext cx="6911975" cy="430887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Exemple of SSM time </a:t>
            </a:r>
            <a:r>
              <a:rPr lang="fr-FR" dirty="0" err="1">
                <a:solidFill>
                  <a:schemeClr val="bg1"/>
                </a:solidFill>
              </a:rPr>
              <a:t>series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8" name="Imagen 3">
            <a:extLst>
              <a:ext uri="{FF2B5EF4-FFF2-40B4-BE49-F238E27FC236}">
                <a16:creationId xmlns:a16="http://schemas.microsoft.com/office/drawing/2014/main" id="{41C6F473-026D-4C1F-9A8E-B6233C3AE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693" y="1174363"/>
            <a:ext cx="4856888" cy="23668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10A9FD2-9084-475B-BF3F-8EDD8D3AC6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876" y="4730282"/>
            <a:ext cx="786763" cy="3241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1731B93-5006-4FDA-85DC-F091F9E9BF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63" y="4616927"/>
            <a:ext cx="333143" cy="4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4515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5A969-5D65-4493-9039-BE7C832B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267" y="187262"/>
            <a:ext cx="5983391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Status</a:t>
            </a:r>
            <a:r>
              <a:rPr lang="fr-FR" dirty="0">
                <a:solidFill>
                  <a:schemeClr val="bg1"/>
                </a:solidFill>
              </a:rPr>
              <a:t> and plan for 2019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1FAEF-B28A-4D81-BFD9-91401C5CD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86504"/>
            <a:ext cx="4450975" cy="279382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 err="1"/>
              <a:t>Status</a:t>
            </a:r>
            <a:endParaRPr lang="fr-FR" dirty="0"/>
          </a:p>
          <a:p>
            <a:pPr marL="981450" lvl="1" indent="-171450">
              <a:buFont typeface="Arial" panose="020B0604020202020204" pitchFamily="34" charset="0"/>
              <a:buChar char="•"/>
            </a:pPr>
            <a:r>
              <a:rPr lang="en-GB" dirty="0"/>
              <a:t>LP6 480 matchups</a:t>
            </a:r>
            <a:endParaRPr lang="en-GB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Plan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fr-FR" dirty="0"/>
              <a:t>Extension of the data base </a:t>
            </a:r>
            <a:br>
              <a:rPr lang="fr-FR" dirty="0"/>
            </a:br>
            <a:r>
              <a:rPr lang="fr-FR" dirty="0"/>
              <a:t>up to </a:t>
            </a:r>
            <a:r>
              <a:rPr lang="fr-FR" dirty="0" err="1"/>
              <a:t>December</a:t>
            </a:r>
            <a:r>
              <a:rPr lang="fr-FR" dirty="0"/>
              <a:t> 2018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dirty="0"/>
              <a:t>2 new sites</a:t>
            </a:r>
          </a:p>
          <a:p>
            <a:pPr marL="1693350" lvl="2" indent="-285750">
              <a:buFont typeface="Arial" panose="020B0604020202020204" pitchFamily="34" charset="0"/>
              <a:buChar char="•"/>
            </a:pPr>
            <a:r>
              <a:rPr lang="en-GB" dirty="0" err="1"/>
              <a:t>Tumbarumba</a:t>
            </a:r>
            <a:endParaRPr lang="en-GB" dirty="0"/>
          </a:p>
          <a:p>
            <a:pPr marL="1693350" lvl="2" indent="-285750">
              <a:buFont typeface="Arial" panose="020B0604020202020204" pitchFamily="34" charset="0"/>
              <a:buChar char="•"/>
            </a:pPr>
            <a:r>
              <a:rPr lang="en-GB" dirty="0" err="1"/>
              <a:t>Hainich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5F2E00-BCA6-4724-82CD-A5107A93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306" y="1355895"/>
            <a:ext cx="3535750" cy="16716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A02701-CA89-447C-AB94-CD6DE329AF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876" y="4730282"/>
            <a:ext cx="786763" cy="3241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2C5DBC-3F5A-4845-99F7-B53EC90818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663" y="4616927"/>
            <a:ext cx="333143" cy="43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8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4F4A4-737A-418F-B506-2E255CEC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35" y="1111414"/>
            <a:ext cx="7982159" cy="1853662"/>
          </a:xfrm>
        </p:spPr>
        <p:txBody>
          <a:bodyPr/>
          <a:lstStyle/>
          <a:p>
            <a:r>
              <a:rPr lang="fr-FR" dirty="0"/>
              <a:t>Long </a:t>
            </a:r>
            <a:r>
              <a:rPr lang="fr-FR" dirty="0" err="1"/>
              <a:t>wave</a:t>
            </a:r>
            <a:r>
              <a:rPr lang="fr-FR" dirty="0"/>
              <a:t> </a:t>
            </a:r>
            <a:r>
              <a:rPr lang="fr-FR" dirty="0" err="1"/>
              <a:t>products</a:t>
            </a:r>
            <a:r>
              <a:rPr lang="fr-FR" dirty="0"/>
              <a:t>  </a:t>
            </a:r>
            <a:br>
              <a:rPr lang="fr-FR" dirty="0"/>
            </a:br>
            <a:r>
              <a:rPr lang="fr-FR" dirty="0"/>
              <a:t>RM2,8,9 &amp; LP7</a:t>
            </a:r>
          </a:p>
        </p:txBody>
      </p:sp>
      <p:pic>
        <p:nvPicPr>
          <p:cNvPr id="5" name="Picture 2" descr="Résultat de recherche d'images pour &quot;heitronics KT15.85&quot;">
            <a:extLst>
              <a:ext uri="{FF2B5EF4-FFF2-40B4-BE49-F238E27FC236}">
                <a16:creationId xmlns:a16="http://schemas.microsoft.com/office/drawing/2014/main" id="{77F870BD-E6B4-434C-AE0C-6F760080C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0785" y="2380319"/>
            <a:ext cx="3609533" cy="170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E53E58-4009-40E5-A51B-752D09241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115" y="2842018"/>
            <a:ext cx="24003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7A1FEC-C3E8-4CA9-BE2C-F9558B6813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714" y="4712012"/>
            <a:ext cx="908733" cy="3743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840385-1F1D-4303-90A4-0E178FB5C7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872" y="4830399"/>
            <a:ext cx="993566" cy="2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0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8963" y="1050172"/>
            <a:ext cx="8814184" cy="1386592"/>
          </a:xfrm>
        </p:spPr>
        <p:txBody>
          <a:bodyPr/>
          <a:lstStyle/>
          <a:p>
            <a:r>
              <a:rPr lang="en-US" dirty="0"/>
              <a:t>3 Reference Measurements (RMs) and 1 Land Product (LP)</a:t>
            </a:r>
          </a:p>
          <a:p>
            <a:pPr lvl="1"/>
            <a:r>
              <a:rPr lang="en-US" dirty="0">
                <a:hlinkClick r:id="rId2"/>
              </a:rPr>
              <a:t>https://land.copernicus.eu/global/gbov/public/docs/products/GBOV-ATBD-RM2-RM8-RM9_v1.3-LST.pdf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https://land.copernicus.eu/global/gbov/public/docs/products/GBOV-ATBD-LP7_v1.1-LST.pdf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indent="0"/>
            <a:endParaRPr lang="en-US" dirty="0"/>
          </a:p>
          <a:p>
            <a:endParaRPr lang="en-GB" altLang="en-US" dirty="0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95129" y="168621"/>
            <a:ext cx="6498431" cy="430887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GBOV Land Surface Temperature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188738"/>
              </p:ext>
            </p:extLst>
          </p:nvPr>
        </p:nvGraphicFramePr>
        <p:xfrm>
          <a:off x="3991053" y="2501684"/>
          <a:ext cx="2223919" cy="222447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223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Reference Measurements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RM-1 short wave radiation</a:t>
                      </a: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RM-2 thermal radiation</a:t>
                      </a: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noProof="0" dirty="0">
                          <a:effectLst/>
                        </a:rPr>
                        <a:t>RM-3 Atmospheric properties</a:t>
                      </a:r>
                      <a:endParaRPr lang="en-GB" sz="800" b="1" i="1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RM-4 Transmission through canopy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RM-5 Soil BRF/BHR/DHR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RM-6 FIPAR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RM-7 LAI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RM-8 LSE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140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RM-9 Surface Temperature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RM-10 Soil moisture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RM-11 </a:t>
                      </a:r>
                      <a:r>
                        <a:rPr lang="en-GB" sz="800" u="none" strike="noStrike" noProof="0" dirty="0" err="1">
                          <a:effectLst/>
                        </a:rPr>
                        <a:t>Meteo</a:t>
                      </a:r>
                      <a:r>
                        <a:rPr lang="en-GB" sz="800" u="none" strike="noStrike" noProof="0" dirty="0">
                          <a:effectLst/>
                        </a:rPr>
                        <a:t> properties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500050"/>
              </p:ext>
            </p:extLst>
          </p:nvPr>
        </p:nvGraphicFramePr>
        <p:xfrm>
          <a:off x="7003498" y="2225109"/>
          <a:ext cx="1420236" cy="163753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2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Land Products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LP-1 Surface Reflectance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LP-2 Surface Albedo)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LP-3 LAI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LP-4 FAPAR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LP-5 </a:t>
                      </a:r>
                      <a:r>
                        <a:rPr lang="en-GB" sz="800" u="none" strike="noStrike" kern="1200" noProof="0" dirty="0" err="1">
                          <a:effectLst/>
                        </a:rPr>
                        <a:t>Fcover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LP-6 Soil moisture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LP-7 LST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B0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0" name="Connecteur droit avec flèche 19"/>
          <p:cNvCxnSpPr>
            <a:stCxn id="56" idx="1"/>
            <a:endCxn id="22" idx="1"/>
          </p:cNvCxnSpPr>
          <p:nvPr/>
        </p:nvCxnSpPr>
        <p:spPr bwMode="auto">
          <a:xfrm>
            <a:off x="6571966" y="3583248"/>
            <a:ext cx="282842" cy="200799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Accolade ouvrante 21"/>
          <p:cNvSpPr/>
          <p:nvPr/>
        </p:nvSpPr>
        <p:spPr bwMode="auto">
          <a:xfrm>
            <a:off x="6854808" y="3682193"/>
            <a:ext cx="148691" cy="207446"/>
          </a:xfrm>
          <a:prstGeom prst="leftBrace">
            <a:avLst>
              <a:gd name="adj1" fmla="val 8333"/>
              <a:gd name="adj2" fmla="val 4909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714" y="3057402"/>
            <a:ext cx="556517" cy="55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7302" y="4290516"/>
            <a:ext cx="1430079" cy="35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1754841" y="3652618"/>
            <a:ext cx="130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SurfRad</a:t>
            </a:r>
            <a:endParaRPr lang="fr-FR" dirty="0"/>
          </a:p>
        </p:txBody>
      </p:sp>
      <p:cxnSp>
        <p:nvCxnSpPr>
          <p:cNvPr id="34" name="Connecteur droit avec flèche 33"/>
          <p:cNvCxnSpPr>
            <a:cxnSpLocks/>
            <a:stCxn id="1028" idx="3"/>
            <a:endCxn id="21" idx="1"/>
          </p:cNvCxnSpPr>
          <p:nvPr/>
        </p:nvCxnSpPr>
        <p:spPr bwMode="auto">
          <a:xfrm>
            <a:off x="1088231" y="3335661"/>
            <a:ext cx="666610" cy="501623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AutoShape 8" descr="Résultat de recherche d'images pour &quot;ARM climate research facility&quot;"/>
          <p:cNvSpPr>
            <a:spLocks noChangeAspect="1" noChangeArrowheads="1"/>
          </p:cNvSpPr>
          <p:nvPr/>
        </p:nvSpPr>
        <p:spPr bwMode="auto">
          <a:xfrm>
            <a:off x="97393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972" y="2793453"/>
            <a:ext cx="731318" cy="23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Connecteur droit avec flèche 39"/>
          <p:cNvCxnSpPr>
            <a:stCxn id="1028" idx="3"/>
            <a:endCxn id="1033" idx="1"/>
          </p:cNvCxnSpPr>
          <p:nvPr/>
        </p:nvCxnSpPr>
        <p:spPr bwMode="auto">
          <a:xfrm flipV="1">
            <a:off x="1088231" y="2908636"/>
            <a:ext cx="1048741" cy="427025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Connecteur droit avec flèche 65"/>
          <p:cNvCxnSpPr>
            <a:cxnSpLocks/>
            <a:stCxn id="21" idx="3"/>
            <a:endCxn id="52" idx="1"/>
          </p:cNvCxnSpPr>
          <p:nvPr/>
        </p:nvCxnSpPr>
        <p:spPr bwMode="auto">
          <a:xfrm flipV="1">
            <a:off x="3061540" y="3585759"/>
            <a:ext cx="282843" cy="251525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Connecteur droit avec flèche 68"/>
          <p:cNvCxnSpPr>
            <a:stCxn id="1033" idx="3"/>
            <a:endCxn id="52" idx="1"/>
          </p:cNvCxnSpPr>
          <p:nvPr/>
        </p:nvCxnSpPr>
        <p:spPr bwMode="auto">
          <a:xfrm>
            <a:off x="2868290" y="2908636"/>
            <a:ext cx="476093" cy="677123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Connecteur droit avec flèche 72"/>
          <p:cNvCxnSpPr>
            <a:stCxn id="1029" idx="3"/>
            <a:endCxn id="52" idx="1"/>
          </p:cNvCxnSpPr>
          <p:nvPr/>
        </p:nvCxnSpPr>
        <p:spPr bwMode="auto">
          <a:xfrm flipV="1">
            <a:off x="2867381" y="3585759"/>
            <a:ext cx="477002" cy="88133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CBCF190-E256-4CC3-A1C6-C9E1450977E5}"/>
              </a:ext>
            </a:extLst>
          </p:cNvPr>
          <p:cNvGrpSpPr/>
          <p:nvPr/>
        </p:nvGrpSpPr>
        <p:grpSpPr>
          <a:xfrm>
            <a:off x="3344383" y="2869686"/>
            <a:ext cx="3227583" cy="1484926"/>
            <a:chOff x="3206004" y="3596548"/>
            <a:chExt cx="4303444" cy="1979901"/>
          </a:xfrm>
        </p:grpSpPr>
        <p:sp>
          <p:nvSpPr>
            <p:cNvPr id="52" name="Accolade ouvrante 51">
              <a:extLst>
                <a:ext uri="{FF2B5EF4-FFF2-40B4-BE49-F238E27FC236}">
                  <a16:creationId xmlns:a16="http://schemas.microsoft.com/office/drawing/2014/main" id="{7802478B-90F8-421B-8824-98A397E7CB4F}"/>
                </a:ext>
              </a:extLst>
            </p:cNvPr>
            <p:cNvSpPr/>
            <p:nvPr/>
          </p:nvSpPr>
          <p:spPr bwMode="auto">
            <a:xfrm>
              <a:off x="3206004" y="3765702"/>
              <a:ext cx="402195" cy="1571218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Accolade ouvrante 10"/>
            <p:cNvSpPr/>
            <p:nvPr/>
          </p:nvSpPr>
          <p:spPr bwMode="auto">
            <a:xfrm>
              <a:off x="3560210" y="3634953"/>
              <a:ext cx="461586" cy="261497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Accolade ouvrante 28"/>
            <p:cNvSpPr/>
            <p:nvPr/>
          </p:nvSpPr>
          <p:spPr bwMode="auto">
            <a:xfrm rot="10800000">
              <a:off x="6988643" y="3596548"/>
              <a:ext cx="128071" cy="299902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Accolade ouvrante 50">
              <a:extLst>
                <a:ext uri="{FF2B5EF4-FFF2-40B4-BE49-F238E27FC236}">
                  <a16:creationId xmlns:a16="http://schemas.microsoft.com/office/drawing/2014/main" id="{785F60F4-856D-4079-9F40-2467DD873460}"/>
                </a:ext>
              </a:extLst>
            </p:cNvPr>
            <p:cNvSpPr/>
            <p:nvPr/>
          </p:nvSpPr>
          <p:spPr bwMode="auto">
            <a:xfrm>
              <a:off x="3605043" y="5100507"/>
              <a:ext cx="402195" cy="452872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Accolade ouvrante 54">
              <a:extLst>
                <a:ext uri="{FF2B5EF4-FFF2-40B4-BE49-F238E27FC236}">
                  <a16:creationId xmlns:a16="http://schemas.microsoft.com/office/drawing/2014/main" id="{388360CC-C295-49C6-806F-28DD0F10415A}"/>
                </a:ext>
              </a:extLst>
            </p:cNvPr>
            <p:cNvSpPr/>
            <p:nvPr/>
          </p:nvSpPr>
          <p:spPr bwMode="auto">
            <a:xfrm rot="10800000">
              <a:off x="6988642" y="5100507"/>
              <a:ext cx="128071" cy="475942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Accolade ouvrante 55">
              <a:extLst>
                <a:ext uri="{FF2B5EF4-FFF2-40B4-BE49-F238E27FC236}">
                  <a16:creationId xmlns:a16="http://schemas.microsoft.com/office/drawing/2014/main" id="{F537DBCA-14E0-4570-9C7C-B6C1B90D970B}"/>
                </a:ext>
              </a:extLst>
            </p:cNvPr>
            <p:cNvSpPr/>
            <p:nvPr/>
          </p:nvSpPr>
          <p:spPr bwMode="auto">
            <a:xfrm rot="10800000">
              <a:off x="7107253" y="3762355"/>
              <a:ext cx="402195" cy="1571218"/>
            </a:xfrm>
            <a:prstGeom prst="lef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896F60C8-BC01-47B5-ADD8-2FA5100050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714" y="4712012"/>
            <a:ext cx="908733" cy="37439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E13F128-C7E3-450B-AB53-33091C9255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872" y="4830399"/>
            <a:ext cx="993566" cy="2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52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14" y="4768312"/>
            <a:ext cx="945356" cy="36328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9AE4BB-A321-4F8C-9835-735077E00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557" y="1194219"/>
            <a:ext cx="6409976" cy="326454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5D45630-A5D7-40C9-853B-A613C155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83" y="179891"/>
            <a:ext cx="6498431" cy="430887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GBOV Land Surface Temperature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AD8690-5589-43C7-8775-12C7C3BC5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02" y="894885"/>
            <a:ext cx="2503688" cy="1225433"/>
          </a:xfrm>
        </p:spPr>
        <p:txBody>
          <a:bodyPr/>
          <a:lstStyle/>
          <a:p>
            <a:pPr marL="339329" lvl="1" indent="-339329"/>
            <a:r>
              <a:rPr lang="en-US" dirty="0">
                <a:sym typeface="Wingdings" panose="05000000000000000000" pitchFamily="2" charset="2"/>
              </a:rPr>
              <a:t>13 sites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8F9704-FA7A-45D6-9B89-30D4C1595B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714" y="4712012"/>
            <a:ext cx="908733" cy="37439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07EB29-96C0-4F52-B390-EBC8E4D19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872" y="4830399"/>
            <a:ext cx="993566" cy="2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52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6359" y="921189"/>
            <a:ext cx="7244791" cy="294139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Reference Measurements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Land Products (5km)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dirty="0"/>
              <a:t>1 daily 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dirty="0"/>
              <a:t>1 night time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dirty="0"/>
              <a:t>Including uncertainties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E70079B-6088-4CA8-8040-82538E68B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26" y="341102"/>
            <a:ext cx="2651447" cy="294139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ACE3BC-3BDF-465B-9C39-55F285708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2" y="1280921"/>
            <a:ext cx="3500438" cy="4500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99DABA-6934-4FAE-9849-E6D53C69A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781" y="2258632"/>
            <a:ext cx="3314700" cy="6143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43A268-32B7-4A85-B4B0-09B8B5922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26" y="3598012"/>
            <a:ext cx="6839953" cy="9895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C5BEEBE-5409-47AC-BAA8-BF4383919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59" y="270507"/>
            <a:ext cx="4593344" cy="430887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Land Surface Temperature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B2B73FC-91E8-4AE7-913F-B45B769CF8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714" y="4712012"/>
            <a:ext cx="908733" cy="3743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DB223E-BACA-4D68-A240-B6BF6F1E39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872" y="4830399"/>
            <a:ext cx="993566" cy="2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66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21FAEF-B28A-4D81-BFD9-91401C5CD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134" y="996476"/>
            <a:ext cx="7446154" cy="1399371"/>
          </a:xfrm>
        </p:spPr>
        <p:txBody>
          <a:bodyPr>
            <a:normAutofit fontScale="77500" lnSpcReduction="20000"/>
          </a:bodyPr>
          <a:lstStyle/>
          <a:p>
            <a:r>
              <a:rPr lang="fr-FR" dirty="0" err="1"/>
              <a:t>Status</a:t>
            </a:r>
            <a:endParaRPr lang="fr-FR" dirty="0"/>
          </a:p>
          <a:p>
            <a:pPr lvl="1"/>
            <a:r>
              <a:rPr lang="en-GB" dirty="0"/>
              <a:t>614 daily matchups</a:t>
            </a:r>
          </a:p>
          <a:p>
            <a:pPr lvl="1"/>
            <a:r>
              <a:rPr lang="en-GB" dirty="0"/>
              <a:t>614 night time matchups</a:t>
            </a:r>
          </a:p>
          <a:p>
            <a:r>
              <a:rPr lang="en-GB" dirty="0"/>
              <a:t>Plan</a:t>
            </a:r>
            <a:endParaRPr lang="fr-FR" dirty="0"/>
          </a:p>
          <a:p>
            <a:pPr lvl="1"/>
            <a:r>
              <a:rPr lang="fr-FR" dirty="0"/>
              <a:t>Extension of the data base up to </a:t>
            </a:r>
            <a:r>
              <a:rPr lang="fr-FR" dirty="0" err="1"/>
              <a:t>December</a:t>
            </a:r>
            <a:r>
              <a:rPr lang="fr-FR" dirty="0"/>
              <a:t> 2018</a:t>
            </a:r>
          </a:p>
          <a:p>
            <a:pPr lvl="1"/>
            <a:r>
              <a:rPr lang="fr-FR" dirty="0"/>
              <a:t>2 new sites: </a:t>
            </a:r>
            <a:r>
              <a:rPr lang="fr-FR" dirty="0" err="1"/>
              <a:t>Manhatan</a:t>
            </a:r>
            <a:r>
              <a:rPr lang="fr-FR" dirty="0"/>
              <a:t>, </a:t>
            </a:r>
            <a:r>
              <a:rPr lang="fr-FR" dirty="0" err="1"/>
              <a:t>Gobabeb</a:t>
            </a:r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C5E08D-8D68-4C27-938A-0EC6DCDA1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20" y="2481647"/>
            <a:ext cx="3278482" cy="24767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CD062E-B152-4A02-AF19-3F2C1C2BB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417" y="1008518"/>
            <a:ext cx="3409449" cy="17364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6CF747-64B0-46AB-B974-B9DE4A7455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317" y="2170977"/>
            <a:ext cx="222173" cy="3015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C11A44-42D1-4684-ABC0-9CAA3C259067}"/>
              </a:ext>
            </a:extLst>
          </p:cNvPr>
          <p:cNvSpPr txBox="1">
            <a:spLocks/>
          </p:cNvSpPr>
          <p:nvPr/>
        </p:nvSpPr>
        <p:spPr bwMode="auto">
          <a:xfrm>
            <a:off x="290223" y="202432"/>
            <a:ext cx="4570536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fr-FR" sz="1800" dirty="0" err="1">
                <a:solidFill>
                  <a:schemeClr val="bg1"/>
                </a:solidFill>
              </a:rPr>
              <a:t>Status</a:t>
            </a:r>
            <a:r>
              <a:rPr lang="fr-FR" sz="1800" dirty="0">
                <a:solidFill>
                  <a:schemeClr val="bg1"/>
                </a:solidFill>
              </a:rPr>
              <a:t> and plan for 2019 </a:t>
            </a:r>
            <a:endParaRPr lang="en-GB" altLang="en-US" sz="1800" kern="0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9FEDF16-D360-4F12-B193-4C75CD9A3B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3159" y="1513273"/>
            <a:ext cx="222173" cy="30152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4A6072-0239-47DE-87A3-02297C20AB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714" y="4712012"/>
            <a:ext cx="908733" cy="3743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45803C-7BB3-49EC-A34B-AAA30BC0B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872" y="4830399"/>
            <a:ext cx="993566" cy="25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55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96464" y="1027951"/>
            <a:ext cx="7643204" cy="34474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Land Monitoring Service </a:t>
            </a:r>
          </a:p>
          <a:p>
            <a:pPr marL="477440" lvl="2"/>
            <a:r>
              <a:rPr lang="en-US" altLang="en-US" dirty="0">
                <a:hlinkClick r:id="rId2"/>
              </a:rPr>
              <a:t>https://land.copernicus.eu</a:t>
            </a:r>
            <a:r>
              <a:rPr lang="en-US" alt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GBOV is attached to the GLOBAL </a:t>
            </a:r>
            <a:br>
              <a:rPr lang="en-US" altLang="en-US" dirty="0"/>
            </a:br>
            <a:r>
              <a:rPr lang="en-US" altLang="en-US" dirty="0"/>
              <a:t>land monitoring service</a:t>
            </a:r>
          </a:p>
          <a:p>
            <a:pPr marL="477440" lvl="2"/>
            <a:r>
              <a:rPr lang="en-US" altLang="en-US" dirty="0">
                <a:hlinkClick r:id="rId3"/>
              </a:rPr>
              <a:t>https://land.copernicus.eu/global</a:t>
            </a:r>
            <a:r>
              <a:rPr lang="en-US" alt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And is accessible under the “</a:t>
            </a:r>
            <a:r>
              <a:rPr lang="en-US" altLang="en-US" dirty="0" err="1"/>
              <a:t>Groundbased</a:t>
            </a:r>
            <a:r>
              <a:rPr lang="en-US" altLang="en-US" dirty="0"/>
              <a:t>” tab </a:t>
            </a:r>
          </a:p>
          <a:p>
            <a:pPr marL="763190" lvl="2" indent="-285750">
              <a:buFont typeface="Arial" panose="020B0604020202020204" pitchFamily="34" charset="0"/>
              <a:buChar char="•"/>
            </a:pPr>
            <a:r>
              <a:rPr lang="en-US" altLang="en-US" dirty="0">
                <a:hlinkClick r:id="rId4"/>
              </a:rPr>
              <a:t>https://land.copernicus.eu/global/gbov</a:t>
            </a:r>
            <a:r>
              <a:rPr lang="en-US" altLang="en-US" dirty="0"/>
              <a:t> </a:t>
            </a:r>
          </a:p>
          <a:p>
            <a:pPr marL="763190" lvl="2" indent="-285750">
              <a:buFont typeface="Arial" panose="020B0604020202020204" pitchFamily="34" charset="0"/>
              <a:buChar char="•"/>
            </a:pPr>
            <a:r>
              <a:rPr lang="en-US" altLang="en-US" dirty="0">
                <a:hlinkClick r:id="rId5"/>
              </a:rPr>
              <a:t>https://gbov.acri.fr</a:t>
            </a:r>
            <a:r>
              <a:rPr lang="en-US" altLang="en-US" dirty="0"/>
              <a:t>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854" y="1655674"/>
            <a:ext cx="2660050" cy="15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71883" y="119573"/>
            <a:ext cx="6498431" cy="769441"/>
          </a:xfrm>
        </p:spPr>
        <p:txBody>
          <a:bodyPr/>
          <a:lstStyle/>
          <a:p>
            <a:r>
              <a:rPr lang="en-US" b="0" i="1" dirty="0">
                <a:solidFill>
                  <a:schemeClr val="bg1"/>
                </a:solidFill>
              </a:rPr>
              <a:t>Ground-Based Observations for Validation (GBOV)</a:t>
            </a: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14" y="4768312"/>
            <a:ext cx="945356" cy="36328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734" y="722486"/>
            <a:ext cx="2597891" cy="128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/>
          <p:cNvCxnSpPr>
            <a:endCxn id="17410" idx="1"/>
          </p:cNvCxnSpPr>
          <p:nvPr/>
        </p:nvCxnSpPr>
        <p:spPr bwMode="auto">
          <a:xfrm>
            <a:off x="3330498" y="1260253"/>
            <a:ext cx="1002236" cy="10612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eur droit avec flèche 9"/>
          <p:cNvCxnSpPr/>
          <p:nvPr/>
        </p:nvCxnSpPr>
        <p:spPr bwMode="auto">
          <a:xfrm>
            <a:off x="4795024" y="1655674"/>
            <a:ext cx="3267313" cy="132931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 bwMode="auto">
          <a:xfrm>
            <a:off x="3214210" y="1693000"/>
            <a:ext cx="951732" cy="3693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800"/>
            <a:endParaRPr lang="fr-FR" sz="1575" b="1">
              <a:solidFill>
                <a:srgbClr val="00468C"/>
              </a:solidFill>
              <a:latin typeface="Arial" charset="0"/>
            </a:endParaRPr>
          </a:p>
        </p:txBody>
      </p:sp>
      <p:cxnSp>
        <p:nvCxnSpPr>
          <p:cNvPr id="19" name="Connecteur droit avec flèche 18"/>
          <p:cNvCxnSpPr>
            <a:stCxn id="9" idx="3"/>
          </p:cNvCxnSpPr>
          <p:nvPr/>
        </p:nvCxnSpPr>
        <p:spPr bwMode="auto">
          <a:xfrm flipV="1">
            <a:off x="4165942" y="1573710"/>
            <a:ext cx="406058" cy="30395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3562775" y="2669320"/>
            <a:ext cx="1596524" cy="3693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r" defTabSz="685800"/>
            <a:endParaRPr lang="fr-FR" sz="1575" b="1">
              <a:solidFill>
                <a:srgbClr val="00468C"/>
              </a:solidFill>
              <a:latin typeface="Arial" charset="0"/>
            </a:endParaRPr>
          </a:p>
        </p:txBody>
      </p:sp>
      <p:cxnSp>
        <p:nvCxnSpPr>
          <p:cNvPr id="24" name="Connecteur droit avec flèche 23"/>
          <p:cNvCxnSpPr>
            <a:endCxn id="18437" idx="3"/>
          </p:cNvCxnSpPr>
          <p:nvPr/>
        </p:nvCxnSpPr>
        <p:spPr bwMode="auto">
          <a:xfrm flipH="1">
            <a:off x="8102704" y="3063208"/>
            <a:ext cx="321904" cy="74924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764" y="3203888"/>
            <a:ext cx="2450940" cy="121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2202441" y="3930882"/>
            <a:ext cx="2369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dirty="0">
                <a:hlinkClick r:id="rId10"/>
              </a:rPr>
              <a:t>@</a:t>
            </a:r>
            <a:r>
              <a:rPr lang="fr-FR" b="0" dirty="0" err="1">
                <a:hlinkClick r:id="rId10"/>
              </a:rPr>
              <a:t>CopernicusGBOV</a:t>
            </a:r>
            <a:endParaRPr lang="fr-FR" dirty="0"/>
          </a:p>
        </p:txBody>
      </p:sp>
      <p:sp>
        <p:nvSpPr>
          <p:cNvPr id="46" name="AutoShape 7" descr="Résultat de recherche d'images pour &quot;twitter&quot;"/>
          <p:cNvSpPr>
            <a:spLocks noChangeAspect="1" noChangeArrowheads="1"/>
          </p:cNvSpPr>
          <p:nvPr/>
        </p:nvSpPr>
        <p:spPr bwMode="auto">
          <a:xfrm>
            <a:off x="982266" y="-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7" name="AutoShape 9" descr="Résultat de recherche d'images pour &quot;twitter&quot;"/>
          <p:cNvSpPr>
            <a:spLocks noChangeAspect="1" noChangeArrowheads="1"/>
          </p:cNvSpPr>
          <p:nvPr/>
        </p:nvSpPr>
        <p:spPr bwMode="auto">
          <a:xfrm>
            <a:off x="1096566" y="-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8" name="AutoShape 11" descr="Résultat de recherche d'images pour &quot;twitter&quot;"/>
          <p:cNvSpPr>
            <a:spLocks noChangeAspect="1" noChangeArrowheads="1"/>
          </p:cNvSpPr>
          <p:nvPr/>
        </p:nvSpPr>
        <p:spPr bwMode="auto">
          <a:xfrm>
            <a:off x="1210866" y="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9" name="AutoShape 13" descr="Résultat de recherche d'images pour &quot;twitter&quot;"/>
          <p:cNvSpPr>
            <a:spLocks noChangeAspect="1" noChangeArrowheads="1"/>
          </p:cNvSpPr>
          <p:nvPr/>
        </p:nvSpPr>
        <p:spPr bwMode="auto">
          <a:xfrm>
            <a:off x="1325166" y="2226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8447" name="Picture 15" descr="Résultat de recherche d'images pour &quot;twitter&quot;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9273" y="3920580"/>
            <a:ext cx="478870" cy="3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65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EB9315-DEA3-4858-97EB-0DD6A0DCDE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/>
            <a:r>
              <a:rPr lang="fr-FR" dirty="0"/>
              <a:t>Component 2</a:t>
            </a:r>
          </a:p>
          <a:p>
            <a:pPr indent="0"/>
            <a:r>
              <a:rPr lang="fr-FR" dirty="0"/>
              <a:t>Installation of new instrumentation on </a:t>
            </a:r>
            <a:r>
              <a:rPr lang="fr-FR" dirty="0" err="1"/>
              <a:t>existing</a:t>
            </a:r>
            <a:r>
              <a:rPr lang="fr-FR" dirty="0"/>
              <a:t> sites</a:t>
            </a:r>
          </a:p>
        </p:txBody>
      </p:sp>
    </p:spTree>
    <p:extLst>
      <p:ext uri="{BB962C8B-B14F-4D97-AF65-F5344CB8AC3E}">
        <p14:creationId xmlns:p14="http://schemas.microsoft.com/office/powerpoint/2010/main" val="256320978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04714" y="172627"/>
            <a:ext cx="6062036" cy="429524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Status</a:t>
            </a:r>
            <a:r>
              <a:rPr lang="fr-FR" dirty="0">
                <a:solidFill>
                  <a:schemeClr val="bg1"/>
                </a:solidFill>
              </a:rPr>
              <a:t> and plan for 2019 - 2020</a:t>
            </a:r>
            <a:endParaRPr lang="en-GB" altLang="en-US" dirty="0">
              <a:solidFill>
                <a:schemeClr val="bg1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931468" y="960669"/>
            <a:ext cx="6793833" cy="3096815"/>
          </a:xfrm>
        </p:spPr>
        <p:txBody>
          <a:bodyPr/>
          <a:lstStyle/>
          <a:p>
            <a:pPr marL="339329" lvl="1" indent="-339329"/>
            <a:r>
              <a:rPr lang="en-US" dirty="0"/>
              <a:t>Upgrade of existing sites with new instrumentation</a:t>
            </a:r>
          </a:p>
          <a:p>
            <a:pPr marL="552450" lvl="2" indent="-339329"/>
            <a:r>
              <a:rPr lang="en-US" altLang="en-US" dirty="0"/>
              <a:t>Reduce geographical gap (Europe and Australia)</a:t>
            </a:r>
          </a:p>
          <a:p>
            <a:pPr marL="339329" lvl="1" indent="-339329"/>
            <a:r>
              <a:rPr lang="en-GB" altLang="en-US" dirty="0"/>
              <a:t>3 new vegetation sites</a:t>
            </a:r>
          </a:p>
          <a:p>
            <a:pPr marL="552450" lvl="2" indent="-339329"/>
            <a:r>
              <a:rPr lang="en-GB" altLang="en-US" dirty="0" err="1"/>
              <a:t>Hainich</a:t>
            </a:r>
            <a:r>
              <a:rPr lang="en-GB" altLang="en-US" dirty="0"/>
              <a:t> national park - </a:t>
            </a:r>
            <a:r>
              <a:rPr lang="en-GB" sz="1350" dirty="0"/>
              <a:t>Broadleaved Deciduous (</a:t>
            </a:r>
            <a:r>
              <a:rPr lang="en-GB" sz="1350" dirty="0">
                <a:solidFill>
                  <a:srgbClr val="FF0000"/>
                </a:solidFill>
              </a:rPr>
              <a:t>CEOS LPV supersite</a:t>
            </a:r>
            <a:r>
              <a:rPr lang="en-GB" sz="1350" dirty="0"/>
              <a:t>)</a:t>
            </a:r>
            <a:endParaRPr lang="en-GB" altLang="en-US" dirty="0"/>
          </a:p>
          <a:p>
            <a:pPr marL="552450" lvl="2" indent="-339329"/>
            <a:r>
              <a:rPr lang="en-GB" altLang="en-US" dirty="0"/>
              <a:t>Valencia Anchor station </a:t>
            </a:r>
            <a:r>
              <a:rPr lang="en-GB" altLang="en-US" sz="1350" dirty="0"/>
              <a:t>- Mediterranean crop </a:t>
            </a:r>
          </a:p>
          <a:p>
            <a:pPr marL="552450" lvl="2" indent="-339329"/>
            <a:r>
              <a:rPr lang="en-GB" altLang="en-US" dirty="0" err="1"/>
              <a:t>Tumbarumba</a:t>
            </a:r>
            <a:r>
              <a:rPr lang="en-GB" altLang="en-US" dirty="0"/>
              <a:t> - </a:t>
            </a:r>
            <a:r>
              <a:rPr lang="en-US" altLang="en-US" sz="1350" dirty="0"/>
              <a:t>Broadleaved Evergreen (</a:t>
            </a:r>
            <a:r>
              <a:rPr lang="en-US" altLang="en-US" sz="1350" dirty="0">
                <a:solidFill>
                  <a:srgbClr val="FF0000"/>
                </a:solidFill>
              </a:rPr>
              <a:t>CEOS LPV supersite</a:t>
            </a:r>
            <a:r>
              <a:rPr lang="en-US" altLang="en-US" sz="1350" dirty="0"/>
              <a:t>)</a:t>
            </a:r>
          </a:p>
          <a:p>
            <a:pPr marL="552450" lvl="2" indent="-339329"/>
            <a:endParaRPr lang="en-GB" alt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314" y="4768312"/>
            <a:ext cx="945356" cy="36328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426" y="3021779"/>
            <a:ext cx="1115561" cy="1487415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700" y="975533"/>
            <a:ext cx="1353601" cy="902931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209" y="3237055"/>
            <a:ext cx="1585293" cy="1056862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225095B-852E-4B63-87E2-459DFA07DF8F}"/>
              </a:ext>
            </a:extLst>
          </p:cNvPr>
          <p:cNvGrpSpPr/>
          <p:nvPr/>
        </p:nvGrpSpPr>
        <p:grpSpPr>
          <a:xfrm>
            <a:off x="5623619" y="3095028"/>
            <a:ext cx="2849762" cy="1414166"/>
            <a:chOff x="5236184" y="3354146"/>
            <a:chExt cx="2849762" cy="1414166"/>
          </a:xfrm>
        </p:grpSpPr>
        <p:grpSp>
          <p:nvGrpSpPr>
            <p:cNvPr id="3" name="Groupe 2"/>
            <p:cNvGrpSpPr>
              <a:grpSpLocks noChangeAspect="1"/>
            </p:cNvGrpSpPr>
            <p:nvPr/>
          </p:nvGrpSpPr>
          <p:grpSpPr>
            <a:xfrm>
              <a:off x="5236184" y="3354146"/>
              <a:ext cx="2849762" cy="1414166"/>
              <a:chOff x="1340411" y="3300767"/>
              <a:chExt cx="5590614" cy="2762740"/>
            </a:xfrm>
          </p:grpSpPr>
          <p:pic>
            <p:nvPicPr>
              <p:cNvPr id="20482" name="Picture 2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0411" y="3300767"/>
                <a:ext cx="5590614" cy="2762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46593" y="3859789"/>
                <a:ext cx="261266" cy="354576"/>
              </a:xfrm>
              <a:prstGeom prst="rect">
                <a:avLst/>
              </a:prstGeom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8105" y="3682501"/>
                <a:ext cx="261266" cy="354576"/>
              </a:xfrm>
              <a:prstGeom prst="rect">
                <a:avLst/>
              </a:prstGeom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15587" y="5202713"/>
                <a:ext cx="261266" cy="354576"/>
              </a:xfrm>
              <a:prstGeom prst="rect">
                <a:avLst/>
              </a:prstGeom>
            </p:spPr>
          </p:pic>
        </p:grp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D92EC4D-D9B9-4A64-BD09-B39D4A75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2232" y="4177350"/>
              <a:ext cx="133178" cy="180741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1E0A221-CF05-4EDB-8383-679F3A346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6455" y="3515854"/>
              <a:ext cx="133178" cy="180741"/>
            </a:xfrm>
            <a:prstGeom prst="rect">
              <a:avLst/>
            </a:prstGeom>
          </p:spPr>
        </p:pic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146C526F-340C-49D8-8448-07EB71BD3C1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000" y="2434932"/>
            <a:ext cx="176210" cy="23914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0E68E4D-0EE9-4B1E-9C78-3BBE0E4C6A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97" y="2742924"/>
            <a:ext cx="176210" cy="239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19AE536-568C-4D0E-9A34-69FE623424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98" y="2750295"/>
            <a:ext cx="188921" cy="2574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289417E-A6B9-4C57-A3F5-86920648BA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302" y="2434932"/>
            <a:ext cx="176210" cy="2401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219A195-9DFE-4162-B7F1-D4ACF59F22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07" y="2076414"/>
            <a:ext cx="176210" cy="2401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6E610EF-8A8B-4D1C-A6DE-17E46A86AA5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37" y="2076411"/>
            <a:ext cx="189589" cy="24014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4249727-4055-4763-B36A-DD9E914960A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31" y="2706871"/>
            <a:ext cx="189589" cy="24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5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7184" y="1092425"/>
            <a:ext cx="6866661" cy="3658169"/>
          </a:xfrm>
        </p:spPr>
        <p:txBody>
          <a:bodyPr/>
          <a:lstStyle/>
          <a:p>
            <a:pPr marL="342900" lvl="1"/>
            <a:r>
              <a:rPr lang="en-GB" sz="1800" b="1" dirty="0"/>
              <a:t>Reference Measurements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/>
              <a:t>Continuous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25" dirty="0"/>
              <a:t>PAR network (all sites) Apogee SI121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500" dirty="0"/>
              <a:t>Automated Hemispherical camera (on </a:t>
            </a:r>
            <a:r>
              <a:rPr lang="en-GB" sz="1500" dirty="0" err="1"/>
              <a:t>Hainich</a:t>
            </a:r>
            <a:r>
              <a:rPr lang="en-GB" sz="1500" dirty="0"/>
              <a:t> site)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/>
              <a:t>Field visits (all sites, at least 12 times during year)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500" dirty="0"/>
              <a:t>LAI (</a:t>
            </a:r>
            <a:r>
              <a:rPr lang="en-GB" sz="1500" dirty="0" err="1"/>
              <a:t>LiCor</a:t>
            </a:r>
            <a:r>
              <a:rPr lang="en-GB" sz="1500" dirty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500" dirty="0"/>
              <a:t>Digital Hemispherical Photographs </a:t>
            </a:r>
          </a:p>
          <a:p>
            <a:pPr indent="0"/>
            <a:endParaRPr lang="en-GB" sz="1500" dirty="0"/>
          </a:p>
          <a:p>
            <a:endParaRPr lang="fr-FR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26141" y="268612"/>
            <a:ext cx="4161865" cy="34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chemeClr val="bg1"/>
                </a:solidFill>
              </a:rPr>
              <a:t>GBOV Vegetation</a:t>
            </a:r>
            <a:endParaRPr lang="en-GB" altLang="en-US" sz="1800" kern="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56" y="3352761"/>
            <a:ext cx="1620180" cy="1350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554" y="3416582"/>
            <a:ext cx="1593056" cy="1335881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628" y="3456226"/>
            <a:ext cx="1330873" cy="112236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080" y="2921509"/>
            <a:ext cx="1635185" cy="13833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52BD5E-45F2-4836-AAC1-9C49BD2DE995}"/>
              </a:ext>
            </a:extLst>
          </p:cNvPr>
          <p:cNvSpPr txBox="1"/>
          <p:nvPr/>
        </p:nvSpPr>
        <p:spPr>
          <a:xfrm rot="1518430">
            <a:off x="6271916" y="1537410"/>
            <a:ext cx="2783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Unique Setup!</a:t>
            </a:r>
          </a:p>
        </p:txBody>
      </p:sp>
    </p:spTree>
    <p:extLst>
      <p:ext uri="{BB962C8B-B14F-4D97-AF65-F5344CB8AC3E}">
        <p14:creationId xmlns:p14="http://schemas.microsoft.com/office/powerpoint/2010/main" val="610455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44621E6D-B0D5-4B1E-BD49-950B25A3F7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8550" y="922950"/>
            <a:ext cx="1892229" cy="254871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20254" y="849523"/>
            <a:ext cx="6866661" cy="2505819"/>
          </a:xfrm>
        </p:spPr>
        <p:txBody>
          <a:bodyPr/>
          <a:lstStyle/>
          <a:p>
            <a:pPr marL="342900" lvl="1"/>
            <a:r>
              <a:rPr lang="en-GB" sz="1800" b="1" dirty="0"/>
              <a:t>Reference Measurements</a:t>
            </a:r>
            <a:endParaRPr lang="en-GB" sz="15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/>
              <a:t>Continuous LST on </a:t>
            </a:r>
            <a:r>
              <a:rPr lang="en-GB" sz="1500" dirty="0" err="1"/>
              <a:t>Tumbarumba</a:t>
            </a:r>
            <a:r>
              <a:rPr lang="en-GB" sz="1500" dirty="0"/>
              <a:t> and </a:t>
            </a:r>
            <a:r>
              <a:rPr lang="en-GB" sz="1500" dirty="0" err="1"/>
              <a:t>Hainich</a:t>
            </a:r>
            <a:endParaRPr lang="en-GB" sz="15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25" dirty="0" err="1"/>
              <a:t>LW_in</a:t>
            </a:r>
            <a:r>
              <a:rPr lang="en-GB" sz="1425" dirty="0"/>
              <a:t> (Apogee SI121) and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25" dirty="0" err="1"/>
              <a:t>LW_out</a:t>
            </a:r>
            <a:r>
              <a:rPr lang="en-GB" sz="1425" dirty="0"/>
              <a:t> (</a:t>
            </a:r>
            <a:r>
              <a:rPr lang="en-GB" sz="1425" dirty="0" err="1"/>
              <a:t>Heitronics</a:t>
            </a:r>
            <a:r>
              <a:rPr lang="en-GB" sz="1425" dirty="0"/>
              <a:t> KT15.85)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/>
              <a:t>Field visit (at least 12 times during year)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425" dirty="0"/>
              <a:t>LSE &amp; LST </a:t>
            </a:r>
            <a:r>
              <a:rPr lang="en-GB" sz="1425" dirty="0" err="1"/>
              <a:t>Cimel</a:t>
            </a:r>
            <a:r>
              <a:rPr lang="en-GB" sz="1425" dirty="0"/>
              <a:t> 312</a:t>
            </a:r>
          </a:p>
          <a:p>
            <a:pPr indent="0"/>
            <a:endParaRPr lang="en-GB" sz="1500" dirty="0"/>
          </a:p>
          <a:p>
            <a:endParaRPr lang="fr-FR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27183" y="216039"/>
            <a:ext cx="2976423" cy="34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altLang="en-US" sz="1800" kern="0" dirty="0">
                <a:solidFill>
                  <a:schemeClr val="bg1"/>
                </a:solidFill>
              </a:rPr>
              <a:t>GBOV LST</a:t>
            </a:r>
          </a:p>
        </p:txBody>
      </p:sp>
      <p:pic>
        <p:nvPicPr>
          <p:cNvPr id="12" name="Picture 4" descr="https://www.cimel.fr/wp-content/uploads/2012/01/CE312-radiom%C3%A8tre-IR-malette-transport.jpg">
            <a:extLst>
              <a:ext uri="{FF2B5EF4-FFF2-40B4-BE49-F238E27FC236}">
                <a16:creationId xmlns:a16="http://schemas.microsoft.com/office/drawing/2014/main" id="{51CE07E2-59C1-407E-A145-1636DC4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574" y="3041067"/>
            <a:ext cx="2649666" cy="176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F14D2DAD-9D85-4EBB-AC9C-1AA203123B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335" y="2844640"/>
            <a:ext cx="1332425" cy="1794695"/>
          </a:xfrm>
          <a:prstGeom prst="rect">
            <a:avLst/>
          </a:prstGeom>
        </p:spPr>
      </p:pic>
      <p:pic>
        <p:nvPicPr>
          <p:cNvPr id="15" name="Picture 2" descr="https://www.heitronics.com/fileadmin/_processed_/csm_KT15IIP1500_02_5132dd3637.jpg">
            <a:extLst>
              <a:ext uri="{FF2B5EF4-FFF2-40B4-BE49-F238E27FC236}">
                <a16:creationId xmlns:a16="http://schemas.microsoft.com/office/drawing/2014/main" id="{F28A5470-81F8-4136-88E5-E2108EDBB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9556" y="2655254"/>
            <a:ext cx="2000250" cy="14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IF-121 Fast Response, Narrow Field of View Infrared Radiometer">
            <a:extLst>
              <a:ext uri="{FF2B5EF4-FFF2-40B4-BE49-F238E27FC236}">
                <a16:creationId xmlns:a16="http://schemas.microsoft.com/office/drawing/2014/main" id="{BC682377-6F97-49E0-BD79-A2C55EBE0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656" y="3319579"/>
            <a:ext cx="1550078" cy="15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36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938AB0-B4CC-4BF8-9705-FC40E777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86" y="177463"/>
            <a:ext cx="3437474" cy="430887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GBOV </a:t>
            </a:r>
            <a:r>
              <a:rPr lang="fr-FR" dirty="0" err="1">
                <a:solidFill>
                  <a:schemeClr val="bg1"/>
                </a:solidFill>
              </a:rPr>
              <a:t>aerosol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8D1E534-7780-4CA1-943F-8324D6946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785" y="1023343"/>
            <a:ext cx="6498431" cy="3096815"/>
          </a:xfrm>
        </p:spPr>
        <p:txBody>
          <a:bodyPr/>
          <a:lstStyle/>
          <a:p>
            <a:pPr marL="342900" lvl="1"/>
            <a:r>
              <a:rPr lang="en-GB" sz="1800" b="1" dirty="0"/>
              <a:t>Reference Measurements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500" dirty="0"/>
              <a:t>Continuous on </a:t>
            </a:r>
            <a:r>
              <a:rPr lang="en-GB" sz="1500" dirty="0" err="1"/>
              <a:t>Hainich</a:t>
            </a:r>
            <a:r>
              <a:rPr lang="en-GB" sz="1500" dirty="0"/>
              <a:t> and </a:t>
            </a:r>
            <a:r>
              <a:rPr lang="en-GB" sz="1500" dirty="0" err="1"/>
              <a:t>Tumbarumba</a:t>
            </a:r>
            <a:endParaRPr lang="en-GB" sz="15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GB" sz="1500" dirty="0"/>
              <a:t>AOT + VSF (</a:t>
            </a:r>
            <a:r>
              <a:rPr lang="en-GB" sz="1500" dirty="0" err="1"/>
              <a:t>Cimel</a:t>
            </a:r>
            <a:r>
              <a:rPr lang="en-GB" sz="1500" dirty="0"/>
              <a:t> 318 ; to be attached to AERONET)</a:t>
            </a:r>
          </a:p>
          <a:p>
            <a:pPr indent="0"/>
            <a:endParaRPr lang="en-GB" sz="1500" dirty="0"/>
          </a:p>
          <a:p>
            <a:endParaRPr lang="fr-FR" dirty="0"/>
          </a:p>
        </p:txBody>
      </p:sp>
      <p:pic>
        <p:nvPicPr>
          <p:cNvPr id="6" name="Picture 8" descr=" A close view of the Sun-photometer (#253).">
            <a:extLst>
              <a:ext uri="{FF2B5EF4-FFF2-40B4-BE49-F238E27FC236}">
                <a16:creationId xmlns:a16="http://schemas.microsoft.com/office/drawing/2014/main" id="{36B98CA4-4DD0-4F57-A369-1787E895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6985" y="2215749"/>
            <a:ext cx="2401097" cy="183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Another view of the sunphotometer.">
            <a:extLst>
              <a:ext uri="{FF2B5EF4-FFF2-40B4-BE49-F238E27FC236}">
                <a16:creationId xmlns:a16="http://schemas.microsoft.com/office/drawing/2014/main" id="{88800515-A7C8-4B98-BE07-6ED48227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807" y="2287293"/>
            <a:ext cx="2213983" cy="169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488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08580" y="974911"/>
            <a:ext cx="6472154" cy="379009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PI Ernesto Lopez </a:t>
            </a:r>
            <a:r>
              <a:rPr lang="en-GB" dirty="0" err="1"/>
              <a:t>Baeza</a:t>
            </a:r>
            <a:r>
              <a:rPr lang="en-GB" dirty="0"/>
              <a:t> (UVEG)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Long term monitored site (IGBP: crop land ; wine yard)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Infrastructure </a:t>
            </a:r>
          </a:p>
          <a:p>
            <a:pPr lvl="1"/>
            <a:r>
              <a:rPr lang="en-GB" dirty="0"/>
              <a:t>15m height tower + small radiometry tower + Eddy </a:t>
            </a:r>
            <a:r>
              <a:rPr lang="en-GB" dirty="0" err="1"/>
              <a:t>convariance</a:t>
            </a:r>
            <a:r>
              <a:rPr lang="en-GB" dirty="0"/>
              <a:t> station (New)</a:t>
            </a:r>
          </a:p>
          <a:p>
            <a:pPr lvl="1"/>
            <a:r>
              <a:rPr lang="en-GB" dirty="0"/>
              <a:t>Internet connection for communication to be improved</a:t>
            </a:r>
          </a:p>
          <a:p>
            <a:pPr lvl="1"/>
            <a:r>
              <a:rPr lang="en-GB" dirty="0"/>
              <a:t>Powered through solar panels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Field trips are routinely performed by UVEG</a:t>
            </a:r>
          </a:p>
          <a:p>
            <a:pPr lvl="1"/>
            <a:r>
              <a:rPr lang="en-GB" dirty="0"/>
              <a:t>Once a month during winter</a:t>
            </a:r>
          </a:p>
          <a:p>
            <a:pPr lvl="1"/>
            <a:r>
              <a:rPr lang="en-GB" dirty="0"/>
              <a:t>Every two weeks during the growing season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Operational infrastructure used in GBOV includes</a:t>
            </a:r>
          </a:p>
          <a:p>
            <a:pPr lvl="1"/>
            <a:r>
              <a:rPr lang="en-GB" dirty="0" err="1"/>
              <a:t>Meteo</a:t>
            </a:r>
            <a:r>
              <a:rPr lang="en-GB" dirty="0"/>
              <a:t> and Soil moisture data</a:t>
            </a:r>
          </a:p>
          <a:p>
            <a:pPr indent="0"/>
            <a:endParaRPr lang="en-GB" dirty="0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5595F80F-00B9-DA43-A8E3-122D10FBAB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157" y="2340529"/>
            <a:ext cx="1784849" cy="1984445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23732" y="196665"/>
            <a:ext cx="5615980" cy="43088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Valencia Anchor station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262" y="258779"/>
            <a:ext cx="331664" cy="34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0465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2D28E0-4C8E-034D-955D-8D3AD55E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659" y="789552"/>
            <a:ext cx="6293387" cy="3564396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2095B3F1-CC7E-5047-B540-C9488B5B34C4}"/>
              </a:ext>
            </a:extLst>
          </p:cNvPr>
          <p:cNvGrpSpPr/>
          <p:nvPr/>
        </p:nvGrpSpPr>
        <p:grpSpPr>
          <a:xfrm>
            <a:off x="1601671" y="114477"/>
            <a:ext cx="6185375" cy="4239471"/>
            <a:chOff x="611560" y="152636"/>
            <a:chExt cx="8247167" cy="5652628"/>
          </a:xfrm>
        </p:grpSpPr>
        <p:pic>
          <p:nvPicPr>
            <p:cNvPr id="6" name="0 Imagen">
              <a:extLst>
                <a:ext uri="{FF2B5EF4-FFF2-40B4-BE49-F238E27FC236}">
                  <a16:creationId xmlns:a16="http://schemas.microsoft.com/office/drawing/2014/main" id="{EAB6A02D-78F7-6147-9244-00E55802D41F}"/>
                </a:ext>
              </a:extLst>
            </p:cNvPr>
            <p:cNvPicPr/>
            <p:nvPr/>
          </p:nvPicPr>
          <p:blipFill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4457" y="152636"/>
              <a:ext cx="1784270" cy="1368152"/>
            </a:xfrm>
            <a:prstGeom prst="rect">
              <a:avLst/>
            </a:prstGeom>
          </p:spPr>
        </p:pic>
        <p:cxnSp>
          <p:nvCxnSpPr>
            <p:cNvPr id="3" name="Conector recto de flecha 2">
              <a:extLst>
                <a:ext uri="{FF2B5EF4-FFF2-40B4-BE49-F238E27FC236}">
                  <a16:creationId xmlns:a16="http://schemas.microsoft.com/office/drawing/2014/main" id="{49867540-B6F4-8143-8F7B-E7B984D1334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1560" y="260648"/>
              <a:ext cx="7560840" cy="7920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3E54076E-8AC1-C547-99AB-1A95175D9A4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08304" y="1079624"/>
              <a:ext cx="1440160" cy="472564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Titre 2">
            <a:extLst>
              <a:ext uri="{FF2B5EF4-FFF2-40B4-BE49-F238E27FC236}">
                <a16:creationId xmlns:a16="http://schemas.microsoft.com/office/drawing/2014/main" id="{B76F96A0-370B-4A80-A8AF-5AD694565D6C}"/>
              </a:ext>
            </a:extLst>
          </p:cNvPr>
          <p:cNvSpPr txBox="1">
            <a:spLocks/>
          </p:cNvSpPr>
          <p:nvPr/>
        </p:nvSpPr>
        <p:spPr>
          <a:xfrm>
            <a:off x="382538" y="217115"/>
            <a:ext cx="3557450" cy="469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sz="1800" kern="0" dirty="0">
                <a:solidFill>
                  <a:schemeClr val="bg1"/>
                </a:solidFill>
              </a:rPr>
              <a:t>Valencia Anchor</a:t>
            </a:r>
          </a:p>
        </p:txBody>
      </p:sp>
    </p:spTree>
    <p:extLst>
      <p:ext uri="{BB962C8B-B14F-4D97-AF65-F5344CB8AC3E}">
        <p14:creationId xmlns:p14="http://schemas.microsoft.com/office/powerpoint/2010/main" val="16704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AC2A3B-9DCB-E34E-9F62-CA2451EC14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634" y="627534"/>
            <a:ext cx="3240000" cy="432000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0607E890-D08E-454C-AB98-85DD74D72D63}"/>
              </a:ext>
            </a:extLst>
          </p:cNvPr>
          <p:cNvGrpSpPr/>
          <p:nvPr/>
        </p:nvGrpSpPr>
        <p:grpSpPr>
          <a:xfrm>
            <a:off x="3120285" y="627535"/>
            <a:ext cx="4705221" cy="4338008"/>
            <a:chOff x="2636379" y="836714"/>
            <a:chExt cx="6273628" cy="578401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59E5C01-AB4E-4B42-A6D7-501DA2C37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848999" y="1559715"/>
              <a:ext cx="5784010" cy="4338007"/>
            </a:xfrm>
            <a:prstGeom prst="rect">
              <a:avLst/>
            </a:prstGeom>
          </p:spPr>
        </p:pic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26D876AA-DAC2-2443-96F6-8AD53FD8545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36379" y="2885813"/>
              <a:ext cx="3551200" cy="1727506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Titre 2">
            <a:extLst>
              <a:ext uri="{FF2B5EF4-FFF2-40B4-BE49-F238E27FC236}">
                <a16:creationId xmlns:a16="http://schemas.microsoft.com/office/drawing/2014/main" id="{44A09169-DBD2-4445-922B-E7D5D3EAD55B}"/>
              </a:ext>
            </a:extLst>
          </p:cNvPr>
          <p:cNvSpPr txBox="1">
            <a:spLocks/>
          </p:cNvSpPr>
          <p:nvPr/>
        </p:nvSpPr>
        <p:spPr>
          <a:xfrm>
            <a:off x="449773" y="189005"/>
            <a:ext cx="4263421" cy="469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GB" sz="1800" kern="0" dirty="0">
                <a:solidFill>
                  <a:schemeClr val="bg1"/>
                </a:solidFill>
              </a:rPr>
              <a:t>Valencia Anchor</a:t>
            </a:r>
          </a:p>
        </p:txBody>
      </p:sp>
    </p:spTree>
    <p:extLst>
      <p:ext uri="{BB962C8B-B14F-4D97-AF65-F5344CB8AC3E}">
        <p14:creationId xmlns:p14="http://schemas.microsoft.com/office/powerpoint/2010/main" val="61461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Agrupar 16"/>
          <p:cNvGrpSpPr/>
          <p:nvPr/>
        </p:nvGrpSpPr>
        <p:grpSpPr>
          <a:xfrm>
            <a:off x="1918861" y="789552"/>
            <a:ext cx="5817920" cy="3888432"/>
            <a:chOff x="0" y="0"/>
            <a:chExt cx="5975919" cy="3903345"/>
          </a:xfrm>
        </p:grpSpPr>
        <p:grpSp>
          <p:nvGrpSpPr>
            <p:cNvPr id="18" name="Agrupar 17"/>
            <p:cNvGrpSpPr/>
            <p:nvPr/>
          </p:nvGrpSpPr>
          <p:grpSpPr>
            <a:xfrm>
              <a:off x="0" y="0"/>
              <a:ext cx="5859202" cy="3903345"/>
              <a:chOff x="0" y="0"/>
              <a:chExt cx="5859202" cy="3903345"/>
            </a:xfrm>
          </p:grpSpPr>
          <p:pic>
            <p:nvPicPr>
              <p:cNvPr id="22" name="Imagen 21" descr="../Pictures/Fotos%20biblioteca.photoslibrary/resources/proxies/derivatives/3f/00/3fd1/UNADJUSTEDNONRAW_thumb_3fd1.jp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0"/>
                <a:ext cx="1870075" cy="388175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3" name="Imagen 22" descr="../Pictures/Fotos%20biblioteca.photoslibrary/resources/proxies/derivatives/3f/00/3fcd/UNADJUSTEDNONRAW_thumb_3fcd.jp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008909" y="0"/>
                <a:ext cx="1842135" cy="390334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4" name="Imagen 23" descr="../Pictures/Fotos%20biblioteca.photoslibrary/resources/proxies/derivatives/3f/00/3fcb/UNADJUSTEDNONRAW_thumb_3fcb.jp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031672" y="0"/>
                <a:ext cx="1827530" cy="388683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9" name="Cuadro de texto 91"/>
            <p:cNvSpPr txBox="1"/>
            <p:nvPr/>
          </p:nvSpPr>
          <p:spPr>
            <a:xfrm>
              <a:off x="395547" y="110836"/>
              <a:ext cx="1598871" cy="34036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>
                  <a:solidFill>
                    <a:srgbClr val="FFFFFF"/>
                  </a:solidFill>
                  <a:ea typeface="Calibri" charset="0"/>
                  <a:cs typeface="Times New Roman" charset="0"/>
                </a:rPr>
                <a:t>10/03/17  VINE 1</a:t>
              </a:r>
              <a:endParaRPr lang="es-ES_tradnl" sz="900" dirty="0">
                <a:ea typeface="Calibri" charset="0"/>
                <a:cs typeface="Times New Roman" charset="0"/>
              </a:endParaRPr>
            </a:p>
          </p:txBody>
        </p:sp>
        <p:sp>
          <p:nvSpPr>
            <p:cNvPr id="20" name="Cuadro de texto 97"/>
            <p:cNvSpPr txBox="1"/>
            <p:nvPr/>
          </p:nvSpPr>
          <p:spPr>
            <a:xfrm>
              <a:off x="2389966" y="110836"/>
              <a:ext cx="1557944" cy="34036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 dirty="0">
                  <a:solidFill>
                    <a:srgbClr val="FFFFFF"/>
                  </a:solidFill>
                  <a:ea typeface="Calibri" charset="0"/>
                  <a:cs typeface="Times New Roman" charset="0"/>
                </a:rPr>
                <a:t>10/03/17  VINE 2</a:t>
              </a:r>
              <a:endParaRPr lang="es-ES_tradnl" sz="900" dirty="0">
                <a:ea typeface="Calibri" charset="0"/>
                <a:cs typeface="Times New Roman" charset="0"/>
              </a:endParaRPr>
            </a:p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 dirty="0">
                  <a:solidFill>
                    <a:srgbClr val="FFFFFF"/>
                  </a:solidFill>
                  <a:ea typeface="Calibri" charset="0"/>
                  <a:cs typeface="Times New Roman" charset="0"/>
                </a:rPr>
                <a:t> </a:t>
              </a:r>
              <a:endParaRPr lang="es-ES_tradnl" sz="900" dirty="0">
                <a:ea typeface="Calibri" charset="0"/>
                <a:cs typeface="Times New Roman" charset="0"/>
              </a:endParaRPr>
            </a:p>
          </p:txBody>
        </p:sp>
        <p:sp>
          <p:nvSpPr>
            <p:cNvPr id="21" name="Cuadro de texto 100"/>
            <p:cNvSpPr txBox="1"/>
            <p:nvPr/>
          </p:nvSpPr>
          <p:spPr>
            <a:xfrm>
              <a:off x="4306503" y="110836"/>
              <a:ext cx="1669416" cy="34036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 dirty="0">
                  <a:solidFill>
                    <a:srgbClr val="FFFFFF"/>
                  </a:solidFill>
                  <a:ea typeface="Calibri" charset="0"/>
                  <a:cs typeface="Times New Roman" charset="0"/>
                </a:rPr>
                <a:t>10/03/17  VINE 3</a:t>
              </a:r>
              <a:endParaRPr lang="es-ES_tradnl" sz="900" dirty="0">
                <a:ea typeface="Calibri" charset="0"/>
                <a:cs typeface="Times New Roman" charset="0"/>
              </a:endParaRPr>
            </a:p>
          </p:txBody>
        </p:sp>
      </p:grpSp>
      <p:grpSp>
        <p:nvGrpSpPr>
          <p:cNvPr id="25" name="Agrupar 24"/>
          <p:cNvGrpSpPr/>
          <p:nvPr/>
        </p:nvGrpSpPr>
        <p:grpSpPr>
          <a:xfrm>
            <a:off x="1918861" y="789552"/>
            <a:ext cx="5817920" cy="3888432"/>
            <a:chOff x="0" y="0"/>
            <a:chExt cx="5766601" cy="3330575"/>
          </a:xfrm>
        </p:grpSpPr>
        <p:pic>
          <p:nvPicPr>
            <p:cNvPr id="26" name="Imagen 25" descr="../Pictures/Fotos%20biblioteca.photoslibrary/resources/proxies/derivatives/47/00/47ee/UNADJUSTEDNONRAW_thumb_47ee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34"/>
            <a:stretch/>
          </p:blipFill>
          <p:spPr bwMode="auto">
            <a:xfrm>
              <a:off x="3880022" y="0"/>
              <a:ext cx="1831340" cy="33286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Imagen 26" descr="../Pictures/Fotos%20biblioteca.photoslibrary/resources/proxies/derivatives/47/00/47eb/UNADJUSTEDNONRAW_thumb_47eb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40011" y="0"/>
              <a:ext cx="1821180" cy="33204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Imagen 27" descr="../Pictures/Fotos%20biblioteca.photoslibrary/resources/proxies/derivatives/47/00/47e8/UNADJUSTEDNONRAW_thumb_47e8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0"/>
              <a:ext cx="1857375" cy="33305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Cuadro de texto 106"/>
            <p:cNvSpPr txBox="1"/>
            <p:nvPr/>
          </p:nvSpPr>
          <p:spPr>
            <a:xfrm>
              <a:off x="4395676" y="0"/>
              <a:ext cx="1370925" cy="34036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>
                  <a:solidFill>
                    <a:srgbClr val="FFFFFF"/>
                  </a:solidFill>
                  <a:ea typeface="Calibri" charset="0"/>
                  <a:cs typeface="Times New Roman" charset="0"/>
                </a:rPr>
                <a:t>27/07/17  VINE 3</a:t>
              </a:r>
              <a:endParaRPr lang="es-ES_tradnl" sz="900" dirty="0">
                <a:ea typeface="Calibri" charset="0"/>
                <a:cs typeface="Times New Roman" charset="0"/>
              </a:endParaRPr>
            </a:p>
          </p:txBody>
        </p:sp>
        <p:sp>
          <p:nvSpPr>
            <p:cNvPr id="30" name="Cuadro de texto 107"/>
            <p:cNvSpPr txBox="1"/>
            <p:nvPr/>
          </p:nvSpPr>
          <p:spPr>
            <a:xfrm>
              <a:off x="2425786" y="0"/>
              <a:ext cx="1370925" cy="34036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>
                  <a:solidFill>
                    <a:srgbClr val="FFFFFF"/>
                  </a:solidFill>
                  <a:ea typeface="Calibri" charset="0"/>
                  <a:cs typeface="Times New Roman" charset="0"/>
                </a:rPr>
                <a:t>27/07/17  VINE 2</a:t>
              </a:r>
              <a:endParaRPr lang="es-ES_tradnl" sz="900" dirty="0">
                <a:ea typeface="Calibri" charset="0"/>
                <a:cs typeface="Times New Roman" charset="0"/>
              </a:endParaRPr>
            </a:p>
          </p:txBody>
        </p:sp>
        <p:sp>
          <p:nvSpPr>
            <p:cNvPr id="31" name="Cuadro de texto 109"/>
            <p:cNvSpPr txBox="1"/>
            <p:nvPr/>
          </p:nvSpPr>
          <p:spPr>
            <a:xfrm>
              <a:off x="568411" y="0"/>
              <a:ext cx="1370925" cy="34036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>
                  <a:solidFill>
                    <a:srgbClr val="FFFFFF"/>
                  </a:solidFill>
                  <a:ea typeface="Calibri" charset="0"/>
                  <a:cs typeface="Times New Roman" charset="0"/>
                </a:rPr>
                <a:t>27/07/17  VINE 1</a:t>
              </a:r>
              <a:endParaRPr lang="es-ES_tradnl" sz="900" dirty="0">
                <a:ea typeface="Calibri" charset="0"/>
                <a:cs typeface="Times New Roman" charset="0"/>
              </a:endParaRPr>
            </a:p>
          </p:txBody>
        </p:sp>
      </p:grpSp>
      <p:grpSp>
        <p:nvGrpSpPr>
          <p:cNvPr id="39" name="Agrupar 38"/>
          <p:cNvGrpSpPr/>
          <p:nvPr/>
        </p:nvGrpSpPr>
        <p:grpSpPr>
          <a:xfrm>
            <a:off x="1918860" y="775330"/>
            <a:ext cx="6138612" cy="3881147"/>
            <a:chOff x="1034480" y="1033772"/>
            <a:chExt cx="8184816" cy="5174863"/>
          </a:xfrm>
        </p:grpSpPr>
        <p:grpSp>
          <p:nvGrpSpPr>
            <p:cNvPr id="35" name="Agrupar 34"/>
            <p:cNvGrpSpPr/>
            <p:nvPr/>
          </p:nvGrpSpPr>
          <p:grpSpPr>
            <a:xfrm>
              <a:off x="1034480" y="1033772"/>
              <a:ext cx="7800852" cy="5174863"/>
              <a:chOff x="1013716" y="1033772"/>
              <a:chExt cx="7800852" cy="5174863"/>
            </a:xfrm>
          </p:grpSpPr>
          <p:pic>
            <p:nvPicPr>
              <p:cNvPr id="32" name="Imagen 31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22279" y="1033772"/>
                <a:ext cx="2592289" cy="5174863"/>
              </a:xfrm>
              <a:prstGeom prst="rect">
                <a:avLst/>
              </a:prstGeom>
            </p:spPr>
          </p:pic>
          <p:pic>
            <p:nvPicPr>
              <p:cNvPr id="33" name="Imagen 32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37431" y="1033772"/>
                <a:ext cx="2474594" cy="5174863"/>
              </a:xfrm>
              <a:prstGeom prst="rect">
                <a:avLst/>
              </a:prstGeom>
            </p:spPr>
          </p:pic>
          <p:pic>
            <p:nvPicPr>
              <p:cNvPr id="34" name="Imagen 33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13716" y="1052736"/>
                <a:ext cx="2520211" cy="5155899"/>
              </a:xfrm>
              <a:prstGeom prst="rect">
                <a:avLst/>
              </a:prstGeom>
            </p:spPr>
          </p:pic>
        </p:grpSp>
        <p:sp>
          <p:nvSpPr>
            <p:cNvPr id="36" name="Cuadro de texto 109"/>
            <p:cNvSpPr txBox="1"/>
            <p:nvPr/>
          </p:nvSpPr>
          <p:spPr>
            <a:xfrm>
              <a:off x="1980324" y="1122208"/>
              <a:ext cx="1844167" cy="5298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>
                  <a:solidFill>
                    <a:srgbClr val="FF0000"/>
                  </a:solidFill>
                  <a:ea typeface="Calibri" charset="0"/>
                  <a:cs typeface="Times New Roman" charset="0"/>
                </a:rPr>
                <a:t>10/05/18  VINE 1</a:t>
              </a:r>
              <a:endParaRPr lang="es-ES_tradnl" sz="900" dirty="0">
                <a:solidFill>
                  <a:srgbClr val="FF0000"/>
                </a:solidFill>
                <a:ea typeface="Calibri" charset="0"/>
                <a:cs typeface="Times New Roman" charset="0"/>
              </a:endParaRPr>
            </a:p>
          </p:txBody>
        </p:sp>
        <p:sp>
          <p:nvSpPr>
            <p:cNvPr id="37" name="Cuadro de texto 109"/>
            <p:cNvSpPr txBox="1"/>
            <p:nvPr/>
          </p:nvSpPr>
          <p:spPr>
            <a:xfrm>
              <a:off x="4620515" y="1122208"/>
              <a:ext cx="1844167" cy="5298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 dirty="0">
                  <a:solidFill>
                    <a:srgbClr val="FF0000"/>
                  </a:solidFill>
                  <a:ea typeface="Calibri" charset="0"/>
                  <a:cs typeface="Times New Roman" charset="0"/>
                </a:rPr>
                <a:t>10/05/18  VINE 2</a:t>
              </a:r>
              <a:endParaRPr lang="es-ES_tradnl" sz="900" dirty="0">
                <a:solidFill>
                  <a:srgbClr val="FF0000"/>
                </a:solidFill>
                <a:ea typeface="Calibri" charset="0"/>
                <a:cs typeface="Times New Roman" charset="0"/>
              </a:endParaRPr>
            </a:p>
          </p:txBody>
        </p:sp>
        <p:sp>
          <p:nvSpPr>
            <p:cNvPr id="38" name="Cuadro de texto 109"/>
            <p:cNvSpPr txBox="1"/>
            <p:nvPr/>
          </p:nvSpPr>
          <p:spPr>
            <a:xfrm>
              <a:off x="7375129" y="1122208"/>
              <a:ext cx="1844167" cy="5298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 dirty="0">
                  <a:solidFill>
                    <a:srgbClr val="FF0000"/>
                  </a:solidFill>
                  <a:ea typeface="Calibri" charset="0"/>
                  <a:cs typeface="Times New Roman" charset="0"/>
                </a:rPr>
                <a:t>10/05/18  VINE 3</a:t>
              </a:r>
              <a:endParaRPr lang="es-ES_tradnl" sz="900" dirty="0">
                <a:solidFill>
                  <a:srgbClr val="FF0000"/>
                </a:solidFill>
                <a:ea typeface="Calibri" charset="0"/>
                <a:cs typeface="Times New Roman" charset="0"/>
              </a:endParaRPr>
            </a:p>
          </p:txBody>
        </p:sp>
      </p:grpSp>
      <p:grpSp>
        <p:nvGrpSpPr>
          <p:cNvPr id="43" name="Agrupar 42"/>
          <p:cNvGrpSpPr/>
          <p:nvPr/>
        </p:nvGrpSpPr>
        <p:grpSpPr>
          <a:xfrm>
            <a:off x="363248" y="-1614239"/>
            <a:ext cx="2063444" cy="5706527"/>
            <a:chOff x="5027456" y="223263"/>
            <a:chExt cx="2751259" cy="7608703"/>
          </a:xfrm>
        </p:grpSpPr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456" y="4163622"/>
              <a:ext cx="2751259" cy="3668344"/>
            </a:xfrm>
            <a:prstGeom prst="rect">
              <a:avLst/>
            </a:prstGeom>
          </p:spPr>
        </p:pic>
        <p:sp>
          <p:nvSpPr>
            <p:cNvPr id="42" name="Cuadro de texto 109"/>
            <p:cNvSpPr txBox="1"/>
            <p:nvPr/>
          </p:nvSpPr>
          <p:spPr>
            <a:xfrm>
              <a:off x="5148065" y="223263"/>
              <a:ext cx="2017062" cy="52982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15000"/>
                </a:lnSpc>
                <a:spcAft>
                  <a:spcPts val="450"/>
                </a:spcAft>
              </a:pPr>
              <a:r>
                <a:rPr lang="es-ES" sz="900">
                  <a:solidFill>
                    <a:schemeClr val="bg1"/>
                  </a:solidFill>
                  <a:ea typeface="Calibri" charset="0"/>
                  <a:cs typeface="Times New Roman" charset="0"/>
                </a:rPr>
                <a:t>28/03/18  FRUIT TREE</a:t>
              </a:r>
            </a:p>
          </p:txBody>
        </p:sp>
      </p:grpSp>
      <p:sp>
        <p:nvSpPr>
          <p:cNvPr id="46" name="Titre 2">
            <a:extLst>
              <a:ext uri="{FF2B5EF4-FFF2-40B4-BE49-F238E27FC236}">
                <a16:creationId xmlns:a16="http://schemas.microsoft.com/office/drawing/2014/main" id="{6E470006-8C08-48AD-981C-91E79EB3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87" y="190874"/>
            <a:ext cx="3506551" cy="43088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Valencia Anchor</a:t>
            </a:r>
          </a:p>
        </p:txBody>
      </p:sp>
    </p:spTree>
    <p:extLst>
      <p:ext uri="{BB962C8B-B14F-4D97-AF65-F5344CB8AC3E}">
        <p14:creationId xmlns:p14="http://schemas.microsoft.com/office/powerpoint/2010/main" val="34977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09070" y="1091529"/>
            <a:ext cx="6102772" cy="291632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PI William </a:t>
            </a:r>
            <a:r>
              <a:rPr lang="en-GB" dirty="0" err="1"/>
              <a:t>Woodgates</a:t>
            </a:r>
            <a:r>
              <a:rPr lang="en-GB" dirty="0"/>
              <a:t> (CSIRO)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Long term monitored site (IGBP: </a:t>
            </a:r>
            <a:r>
              <a:rPr lang="fr-FR" dirty="0"/>
              <a:t> </a:t>
            </a:r>
            <a:r>
              <a:rPr lang="fr-FR" dirty="0" err="1"/>
              <a:t>Evergreen</a:t>
            </a:r>
            <a:r>
              <a:rPr lang="fr-FR" dirty="0"/>
              <a:t> </a:t>
            </a:r>
            <a:r>
              <a:rPr lang="fr-FR" dirty="0" err="1"/>
              <a:t>Broadleaf</a:t>
            </a:r>
            <a:r>
              <a:rPr lang="en-GB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Infrastructure</a:t>
            </a:r>
          </a:p>
          <a:p>
            <a:pPr lvl="1"/>
            <a:r>
              <a:rPr lang="en-GB" dirty="0"/>
              <a:t>70m height tower with two platforms</a:t>
            </a:r>
          </a:p>
          <a:p>
            <a:pPr lvl="1"/>
            <a:r>
              <a:rPr lang="en-GB" dirty="0"/>
              <a:t>40m height canopy</a:t>
            </a:r>
          </a:p>
          <a:p>
            <a:pPr lvl="1"/>
            <a:r>
              <a:rPr lang="en-GB" dirty="0"/>
              <a:t>Internet connection  on top of the tower </a:t>
            </a:r>
            <a:r>
              <a:rPr lang="en-GB" dirty="0">
                <a:sym typeface="Wingdings" panose="05000000000000000000" pitchFamily="2" charset="2"/>
              </a:rPr>
              <a:t> data transfer facilitated</a:t>
            </a:r>
            <a:endParaRPr lang="en-GB" dirty="0"/>
          </a:p>
          <a:p>
            <a:pPr lvl="1"/>
            <a:r>
              <a:rPr lang="en-GB" dirty="0"/>
              <a:t>Power through diesel generator and batteries </a:t>
            </a:r>
            <a:r>
              <a:rPr lang="en-GB" dirty="0">
                <a:sym typeface="Wingdings" panose="05000000000000000000" pitchFamily="2" charset="2"/>
              </a:rPr>
              <a:t> no power limitation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Regular field trips are routinely performed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CEOS super site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Operational infrastructure used in GBOV includes</a:t>
            </a:r>
          </a:p>
          <a:p>
            <a:pPr lvl="1"/>
            <a:r>
              <a:rPr lang="en-GB" dirty="0"/>
              <a:t>TOC-R and Albedo</a:t>
            </a:r>
          </a:p>
          <a:p>
            <a:pPr lvl="1"/>
            <a:r>
              <a:rPr lang="en-GB" dirty="0"/>
              <a:t>Soil Moisture in 2019</a:t>
            </a:r>
          </a:p>
        </p:txBody>
      </p:sp>
      <p:pic>
        <p:nvPicPr>
          <p:cNvPr id="9222" name="Picture 6" descr="http://www.ozflux.org.au/monitoringsites/tumbarumba/images/tumba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2689" y="2807388"/>
            <a:ext cx="1428750" cy="19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09070" y="178737"/>
            <a:ext cx="4994336" cy="430887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Tumbarumba</a:t>
            </a:r>
            <a:r>
              <a:rPr lang="en-GB" dirty="0">
                <a:solidFill>
                  <a:schemeClr val="bg1"/>
                </a:solidFill>
              </a:rPr>
              <a:t> station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064" y="914506"/>
            <a:ext cx="2143125" cy="1421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http://www.ozflux.org.au/monitoringsites/tumbarumba/images/tumba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3468" y="2272266"/>
            <a:ext cx="1428750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6645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E1E57FE-92D2-464B-B29C-68809E20A0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/>
            <a:r>
              <a:rPr lang="fr-FR" dirty="0"/>
              <a:t>Component 1</a:t>
            </a:r>
          </a:p>
          <a:p>
            <a:pPr indent="0"/>
            <a:r>
              <a:rPr lang="fr-FR" dirty="0"/>
              <a:t>Collection of </a:t>
            </a:r>
            <a:r>
              <a:rPr lang="fr-FR" dirty="0" err="1"/>
              <a:t>ground</a:t>
            </a:r>
            <a:r>
              <a:rPr lang="fr-FR" dirty="0"/>
              <a:t> data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existing</a:t>
            </a:r>
            <a:r>
              <a:rPr lang="fr-FR" dirty="0"/>
              <a:t> sites</a:t>
            </a:r>
          </a:p>
        </p:txBody>
      </p:sp>
    </p:spTree>
    <p:extLst>
      <p:ext uri="{BB962C8B-B14F-4D97-AF65-F5344CB8AC3E}">
        <p14:creationId xmlns:p14="http://schemas.microsoft.com/office/powerpoint/2010/main" val="85790284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B2438F3-518E-442F-803B-7CBA3F91D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58" y="129258"/>
            <a:ext cx="6911975" cy="430887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Tumbarumba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B6B7852-3536-4584-8B2E-CD1EE7ED01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239" y="642133"/>
            <a:ext cx="1760075" cy="41895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D8D508-E746-4D98-94A3-AA3C6111C1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4911" y="606579"/>
            <a:ext cx="1236184" cy="394892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C9C312-EFE5-4853-92FB-092AB9FEC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30006" y="908287"/>
            <a:ext cx="2152817" cy="178126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6354545-3350-4AC2-9101-36144066C6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443" y="2168795"/>
            <a:ext cx="1790030" cy="238670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6F77510-15EA-4AE3-A621-54D86C38B60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18176" y="1174968"/>
            <a:ext cx="2386706" cy="179003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D40D9C-5018-4909-A4F2-F30434EB4B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68" b="-15407"/>
          <a:stretch/>
        </p:blipFill>
        <p:spPr>
          <a:xfrm>
            <a:off x="4540474" y="3013299"/>
            <a:ext cx="3412993" cy="201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3502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B2438F3-518E-442F-803B-7CBA3F91D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Tumbarumba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871ED5-4719-4517-AC3C-A5E9F43511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1" y="736409"/>
            <a:ext cx="3456383" cy="19442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795754-6CDB-4C9A-A053-719A49DD8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50" y="2789501"/>
            <a:ext cx="3503013" cy="197044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197B0EC-CB0A-46DA-A918-805C86A812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633" y="1280319"/>
            <a:ext cx="3964122" cy="29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5955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157998" y="1032579"/>
            <a:ext cx="6102772" cy="307834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PI Alexander Knohl &amp; Lukas </a:t>
            </a:r>
            <a:r>
              <a:rPr lang="en-GB" dirty="0" err="1"/>
              <a:t>Siebicke</a:t>
            </a:r>
            <a:r>
              <a:rPr lang="en-GB" dirty="0"/>
              <a:t>, Uni of </a:t>
            </a:r>
            <a:r>
              <a:rPr lang="en-GB" dirty="0" err="1"/>
              <a:t>Goettingen</a:t>
            </a:r>
            <a:r>
              <a:rPr lang="en-GB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Long term monitored site (IGBP: </a:t>
            </a:r>
            <a:r>
              <a:rPr lang="fr-FR" dirty="0"/>
              <a:t> Mixed Forest</a:t>
            </a:r>
            <a:r>
              <a:rPr lang="en-GB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infrastructure </a:t>
            </a:r>
          </a:p>
          <a:p>
            <a:pPr lvl="1"/>
            <a:r>
              <a:rPr lang="en-GB" dirty="0"/>
              <a:t>Flux tower  (scaffolding type) height above canopy</a:t>
            </a:r>
          </a:p>
          <a:p>
            <a:pPr lvl="1"/>
            <a:r>
              <a:rPr lang="en-GB" dirty="0"/>
              <a:t>Shed with main power (2° power line available)</a:t>
            </a:r>
          </a:p>
          <a:p>
            <a:pPr lvl="1"/>
            <a:r>
              <a:rPr lang="en-GB" dirty="0"/>
              <a:t>Internet connection</a:t>
            </a:r>
          </a:p>
          <a:p>
            <a:pPr lvl="1"/>
            <a:r>
              <a:rPr lang="en-GB" dirty="0"/>
              <a:t>Main species </a:t>
            </a:r>
          </a:p>
          <a:p>
            <a:pPr lvl="2"/>
            <a:r>
              <a:rPr lang="en-GB" dirty="0"/>
              <a:t>Fagus sylvatica (</a:t>
            </a:r>
            <a:r>
              <a:rPr lang="en-GB" dirty="0" err="1"/>
              <a:t>hêtre</a:t>
            </a:r>
            <a:r>
              <a:rPr lang="en-GB" dirty="0"/>
              <a:t> </a:t>
            </a:r>
            <a:r>
              <a:rPr lang="en-GB" dirty="0" err="1"/>
              <a:t>commun</a:t>
            </a:r>
            <a:r>
              <a:rPr lang="en-GB" dirty="0"/>
              <a:t>/Beech </a:t>
            </a:r>
          </a:p>
          <a:p>
            <a:pPr lvl="2"/>
            <a:r>
              <a:rPr lang="en-GB" i="1" dirty="0" err="1"/>
              <a:t>Fraxinus</a:t>
            </a:r>
            <a:r>
              <a:rPr lang="en-GB" i="1" dirty="0"/>
              <a:t> excelsior (</a:t>
            </a:r>
            <a:r>
              <a:rPr lang="en-GB" i="1" dirty="0" err="1"/>
              <a:t>Frêne</a:t>
            </a:r>
            <a:r>
              <a:rPr lang="en-GB" i="1" dirty="0"/>
              <a:t> </a:t>
            </a:r>
            <a:r>
              <a:rPr lang="en-GB" i="1" dirty="0" err="1"/>
              <a:t>élevé</a:t>
            </a:r>
            <a:r>
              <a:rPr lang="en-GB" i="1" dirty="0"/>
              <a:t>/ Ash)</a:t>
            </a:r>
            <a:endParaRPr lang="en-GB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Regular field trips are routinely performed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Lidar </a:t>
            </a:r>
            <a:r>
              <a:rPr lang="en-GB" dirty="0" err="1"/>
              <a:t>airborn</a:t>
            </a:r>
            <a:r>
              <a:rPr lang="en-GB" dirty="0"/>
              <a:t> </a:t>
            </a:r>
            <a:r>
              <a:rPr lang="en-GB" dirty="0" err="1"/>
              <a:t>campains</a:t>
            </a:r>
            <a:r>
              <a:rPr lang="en-GB" dirty="0"/>
              <a:t> organized every three years</a:t>
            </a:r>
            <a:endParaRPr lang="fr-FR" dirty="0"/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CEOS super site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dirty="0"/>
              <a:t>Operational infrastructure used in GBOV includes</a:t>
            </a:r>
          </a:p>
          <a:p>
            <a:pPr lvl="1"/>
            <a:r>
              <a:rPr lang="en-GB" dirty="0"/>
              <a:t>TOC-R and Albedo </a:t>
            </a:r>
          </a:p>
          <a:p>
            <a:pPr lvl="1"/>
            <a:r>
              <a:rPr lang="en-GB" dirty="0"/>
              <a:t>Soil Moisture in 2019</a:t>
            </a:r>
          </a:p>
          <a:p>
            <a:pPr lvl="1"/>
            <a:endParaRPr lang="en-GB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Hainich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45" name="Picture 5" descr="http://www.icos-infrastruktur.de/fileadmin/_processed_/csm_Hainich1_7068404b6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172" y="3135195"/>
            <a:ext cx="1752847" cy="117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s://upload.wikimedia.org/wikipedia/commons/d/de/NLP_Klimamesstur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568" y="804860"/>
            <a:ext cx="1417157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08244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075A711-6D37-4908-A915-76C3BDC6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49" y="123117"/>
            <a:ext cx="3181760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Hainich</a:t>
            </a:r>
            <a:r>
              <a:rPr lang="fr-FR" dirty="0">
                <a:solidFill>
                  <a:schemeClr val="bg1"/>
                </a:solidFill>
              </a:rPr>
              <a:t> - </a:t>
            </a:r>
            <a:r>
              <a:rPr lang="fr-FR" dirty="0" err="1">
                <a:solidFill>
                  <a:schemeClr val="bg1"/>
                </a:solidFill>
              </a:rPr>
              <a:t>spring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92BCFCE-03A4-4BFB-9D93-EF263A706E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9677" y="1610517"/>
            <a:ext cx="3740579" cy="280543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C49488-0F81-4D5B-B44C-9B05264D20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10097" y="1694667"/>
            <a:ext cx="3516176" cy="2637132"/>
          </a:xfrm>
          <a:prstGeom prst="rect">
            <a:avLst/>
          </a:prstGeom>
        </p:spPr>
      </p:pic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A329BE7-1E80-4A2F-A58B-BCE17E4A5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101" y="1503653"/>
            <a:ext cx="2848259" cy="2136194"/>
          </a:xfrm>
        </p:spPr>
      </p:pic>
    </p:spTree>
    <p:extLst>
      <p:ext uri="{BB962C8B-B14F-4D97-AF65-F5344CB8AC3E}">
        <p14:creationId xmlns:p14="http://schemas.microsoft.com/office/powerpoint/2010/main" val="233947349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3A131A1-39C6-4C91-9195-D8B4C37E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53" y="201158"/>
            <a:ext cx="3099967" cy="430887"/>
          </a:xfr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Hainich</a:t>
            </a:r>
            <a:r>
              <a:rPr lang="fr-FR" dirty="0">
                <a:solidFill>
                  <a:schemeClr val="bg1"/>
                </a:solidFill>
              </a:rPr>
              <a:t> - Summer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1A946C-A361-4E35-9D7C-6CD2E59202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927" y="595323"/>
            <a:ext cx="3144824" cy="235861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7403C3-C21B-4BF6-9F0C-88C27B8AE8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271" y="1496480"/>
            <a:ext cx="3067559" cy="23006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A6DFB5-B671-4612-B456-DE1A515AE3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314" y="1988191"/>
            <a:ext cx="3553227" cy="26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9878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0EB9315-DEA3-4858-97EB-0DD6A0DCDE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/>
            <a:r>
              <a:rPr lang="fr-FR" dirty="0"/>
              <a:t>Component 3</a:t>
            </a:r>
          </a:p>
          <a:p>
            <a:pPr indent="0"/>
            <a:r>
              <a:rPr lang="fr-FR" dirty="0"/>
              <a:t>Data </a:t>
            </a:r>
            <a:r>
              <a:rPr lang="fr-FR" dirty="0" err="1"/>
              <a:t>access</a:t>
            </a:r>
            <a:r>
              <a:rPr lang="fr-FR" dirty="0"/>
              <a:t> and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98554933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446" y="1064349"/>
            <a:ext cx="7410659" cy="722595"/>
          </a:xfrm>
        </p:spPr>
        <p:txBody>
          <a:bodyPr/>
          <a:lstStyle/>
          <a:p>
            <a:r>
              <a:rPr lang="fr-FR" dirty="0"/>
              <a:t>Web portal </a:t>
            </a:r>
            <a:r>
              <a:rPr lang="fr-FR" dirty="0" err="1"/>
              <a:t>overview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01705" y="1786944"/>
            <a:ext cx="7255039" cy="2330944"/>
          </a:xfrm>
        </p:spPr>
        <p:txBody>
          <a:bodyPr/>
          <a:lstStyle/>
          <a:p>
            <a:r>
              <a:rPr lang="en-US" altLang="en-US" dirty="0">
                <a:hlinkClick r:id="rId2"/>
              </a:rPr>
              <a:t>https://land.copernicus.eu/global/gbov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fr-FR" dirty="0">
                <a:hlinkClick r:id="rId3"/>
              </a:rPr>
              <a:t>@</a:t>
            </a:r>
            <a:r>
              <a:rPr lang="fr-FR" dirty="0" err="1">
                <a:hlinkClick r:id="rId3"/>
              </a:rPr>
              <a:t>CopernicusGBOV</a:t>
            </a:r>
            <a:endParaRPr lang="fr-FR" dirty="0"/>
          </a:p>
          <a:p>
            <a:endParaRPr lang="en-US" altLang="en-US" dirty="0"/>
          </a:p>
          <a:p>
            <a:endParaRPr lang="fr-FR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488" y="2481918"/>
            <a:ext cx="3920231" cy="194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Résultat de recherche d'images pour &quot;twitter&quot;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5847" y="2924929"/>
            <a:ext cx="478870" cy="3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215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34D504-2F34-4D1D-BC7C-5D9F9875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58" y="184187"/>
            <a:ext cx="6498431" cy="430887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Data usage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64EC895-CAC6-4F08-913A-EFE893C4F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518" y="980008"/>
            <a:ext cx="2795458" cy="17525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29B8BC-AD5C-448E-88F0-C282AA1CD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347" y="1707776"/>
            <a:ext cx="4257460" cy="2659798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4A07B71D-9E91-4648-954F-7B810FC885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8435" y="1023343"/>
            <a:ext cx="1917860" cy="175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38714AC-5782-4C6D-BD17-C5677A97CA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80" y="1707774"/>
            <a:ext cx="2515353" cy="265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4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7088" y="97446"/>
            <a:ext cx="4200778" cy="43088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Eight tabs (1)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471692" y="2768337"/>
            <a:ext cx="3150281" cy="1080000"/>
            <a:chOff x="131381" y="3339186"/>
            <a:chExt cx="4200374" cy="1440000"/>
          </a:xfrm>
        </p:grpSpPr>
        <p:pic>
          <p:nvPicPr>
            <p:cNvPr id="41992" name="Picture 8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1381" y="3849636"/>
              <a:ext cx="898512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5" name="Picture 1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06" y="3339186"/>
              <a:ext cx="2972549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e 30"/>
          <p:cNvGrpSpPr/>
          <p:nvPr/>
        </p:nvGrpSpPr>
        <p:grpSpPr>
          <a:xfrm>
            <a:off x="587088" y="3966054"/>
            <a:ext cx="4631054" cy="1080000"/>
            <a:chOff x="285243" y="4936142"/>
            <a:chExt cx="6174738" cy="1440000"/>
          </a:xfrm>
        </p:grpSpPr>
        <p:pic>
          <p:nvPicPr>
            <p:cNvPr id="41991" name="Picture 7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5243" y="5446592"/>
              <a:ext cx="504214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6" name="Picture 1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75" y="4936142"/>
              <a:ext cx="2824106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49248" y="968188"/>
            <a:ext cx="3395858" cy="351034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Fancy images</a:t>
            </a:r>
          </a:p>
          <a:p>
            <a:pPr indent="0"/>
            <a:endParaRPr lang="en-GB" dirty="0"/>
          </a:p>
          <a:p>
            <a:endParaRPr lang="en-GB" dirty="0"/>
          </a:p>
          <a:p>
            <a:r>
              <a:rPr lang="en-GB" dirty="0"/>
              <a:t>GBOV news (data release, project events</a:t>
            </a:r>
          </a:p>
          <a:p>
            <a:r>
              <a:rPr lang="en-GB" dirty="0"/>
              <a:t>Conferences</a:t>
            </a:r>
          </a:p>
          <a:p>
            <a:r>
              <a:rPr lang="en-GB" dirty="0"/>
              <a:t>Publications …</a:t>
            </a:r>
          </a:p>
          <a:p>
            <a:endParaRPr lang="en-GB" dirty="0"/>
          </a:p>
          <a:p>
            <a:r>
              <a:rPr lang="en-GB" dirty="0"/>
              <a:t>Project overview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Site description (country, coordinates, PIs IGBP, Biome, network …</a:t>
            </a:r>
          </a:p>
        </p:txBody>
      </p:sp>
      <p:grpSp>
        <p:nvGrpSpPr>
          <p:cNvPr id="25" name="Groupe 24"/>
          <p:cNvGrpSpPr/>
          <p:nvPr/>
        </p:nvGrpSpPr>
        <p:grpSpPr>
          <a:xfrm>
            <a:off x="471692" y="583539"/>
            <a:ext cx="3407985" cy="1080000"/>
            <a:chOff x="131381" y="426123"/>
            <a:chExt cx="4543980" cy="1440000"/>
          </a:xfrm>
        </p:grpSpPr>
        <p:pic>
          <p:nvPicPr>
            <p:cNvPr id="41986" name="Picture 2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1381" y="936573"/>
              <a:ext cx="688188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06" y="426123"/>
              <a:ext cx="3316155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993" name="Picture 9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475" y="1984305"/>
            <a:ext cx="41252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>
            <a:stCxn id="41993" idx="3"/>
            <a:endCxn id="4098" idx="1"/>
          </p:cNvCxnSpPr>
          <p:nvPr/>
        </p:nvCxnSpPr>
        <p:spPr bwMode="auto">
          <a:xfrm>
            <a:off x="916995" y="2141467"/>
            <a:ext cx="2027274" cy="2646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necteur droit avec flèche 21"/>
          <p:cNvCxnSpPr>
            <a:stCxn id="41986" idx="3"/>
            <a:endCxn id="16" idx="1"/>
          </p:cNvCxnSpPr>
          <p:nvPr/>
        </p:nvCxnSpPr>
        <p:spPr bwMode="auto">
          <a:xfrm>
            <a:off x="987833" y="1123539"/>
            <a:ext cx="404728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avec flèche 26"/>
          <p:cNvCxnSpPr>
            <a:stCxn id="41992" idx="3"/>
            <a:endCxn id="41995" idx="1"/>
          </p:cNvCxnSpPr>
          <p:nvPr/>
        </p:nvCxnSpPr>
        <p:spPr bwMode="auto">
          <a:xfrm>
            <a:off x="1145576" y="3308337"/>
            <a:ext cx="246985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avec flèche 38"/>
          <p:cNvCxnSpPr>
            <a:stCxn id="41991" idx="3"/>
            <a:endCxn id="41996" idx="1"/>
          </p:cNvCxnSpPr>
          <p:nvPr/>
        </p:nvCxnSpPr>
        <p:spPr bwMode="auto">
          <a:xfrm>
            <a:off x="965249" y="4506054"/>
            <a:ext cx="2134814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4269" y="1627934"/>
            <a:ext cx="227387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958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7179" y="-32704"/>
            <a:ext cx="3727394" cy="43088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Eight tabs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23887" y="954741"/>
            <a:ext cx="3259601" cy="3610535"/>
          </a:xfrm>
        </p:spPr>
        <p:txBody>
          <a:bodyPr>
            <a:normAutofit fontScale="92500"/>
          </a:bodyPr>
          <a:lstStyle/>
          <a:p>
            <a:r>
              <a:rPr lang="en-GB" dirty="0"/>
              <a:t>Product User Manual, ATBDs, RM and LP definition</a:t>
            </a:r>
          </a:p>
          <a:p>
            <a:r>
              <a:rPr lang="en-GB" dirty="0"/>
              <a:t>Data access page (select variables, sites and time frame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FAQ and link to contact us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GBOV service activity statistics</a:t>
            </a:r>
          </a:p>
        </p:txBody>
      </p:sp>
      <p:cxnSp>
        <p:nvCxnSpPr>
          <p:cNvPr id="18" name="Connecteur droit avec flèche 17"/>
          <p:cNvCxnSpPr>
            <a:stCxn id="28" idx="3"/>
            <a:endCxn id="45059" idx="1"/>
          </p:cNvCxnSpPr>
          <p:nvPr/>
        </p:nvCxnSpPr>
        <p:spPr bwMode="auto">
          <a:xfrm>
            <a:off x="952657" y="1995146"/>
            <a:ext cx="1904774" cy="18936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necteur droit avec flèche 21"/>
          <p:cNvCxnSpPr>
            <a:stCxn id="29" idx="3"/>
            <a:endCxn id="45058" idx="1"/>
          </p:cNvCxnSpPr>
          <p:nvPr/>
        </p:nvCxnSpPr>
        <p:spPr bwMode="auto">
          <a:xfrm>
            <a:off x="769244" y="953721"/>
            <a:ext cx="442699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avec flèche 26"/>
          <p:cNvCxnSpPr>
            <a:stCxn id="26" idx="3"/>
            <a:endCxn id="45060" idx="1"/>
          </p:cNvCxnSpPr>
          <p:nvPr/>
        </p:nvCxnSpPr>
        <p:spPr bwMode="auto">
          <a:xfrm>
            <a:off x="969159" y="3169507"/>
            <a:ext cx="231392" cy="16974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necteur droit avec flèche 38"/>
          <p:cNvCxnSpPr>
            <a:stCxn id="21" idx="3"/>
            <a:endCxn id="45063" idx="1"/>
          </p:cNvCxnSpPr>
          <p:nvPr/>
        </p:nvCxnSpPr>
        <p:spPr bwMode="auto">
          <a:xfrm>
            <a:off x="802733" y="4336236"/>
            <a:ext cx="1753528" cy="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959" y="4179073"/>
            <a:ext cx="614774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184" y="3012345"/>
            <a:ext cx="7889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959" y="1837983"/>
            <a:ext cx="76469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185" y="796559"/>
            <a:ext cx="589059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942" y="413721"/>
            <a:ext cx="275263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30" y="1474082"/>
            <a:ext cx="209127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550" y="2646481"/>
            <a:ext cx="249643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4573" y="2786670"/>
            <a:ext cx="984131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30" name="Connecteur en arc 29"/>
          <p:cNvCxnSpPr>
            <a:stCxn id="45062" idx="2"/>
            <a:endCxn id="45061" idx="1"/>
          </p:cNvCxnSpPr>
          <p:nvPr/>
        </p:nvCxnSpPr>
        <p:spPr bwMode="auto">
          <a:xfrm rot="5400000" flipH="1" flipV="1">
            <a:off x="3287594" y="2785507"/>
            <a:ext cx="135816" cy="1218142"/>
          </a:xfrm>
          <a:prstGeom prst="curvedConnector4">
            <a:avLst>
              <a:gd name="adj1" fmla="val -126237"/>
              <a:gd name="adj2" fmla="val 7401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431" y="3111486"/>
            <a:ext cx="1170000" cy="3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cxnSp>
        <p:nvCxnSpPr>
          <p:cNvPr id="36" name="Connecteur en arc 35"/>
          <p:cNvCxnSpPr>
            <a:endCxn id="45062" idx="0"/>
          </p:cNvCxnSpPr>
          <p:nvPr/>
        </p:nvCxnSpPr>
        <p:spPr bwMode="auto">
          <a:xfrm rot="10800000" flipV="1">
            <a:off x="2746431" y="2646481"/>
            <a:ext cx="772680" cy="465005"/>
          </a:xfrm>
          <a:prstGeom prst="curvedConnector2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260" y="3796236"/>
            <a:ext cx="234637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394" y="2317869"/>
            <a:ext cx="1593056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cteur droit avec flèche 22"/>
          <p:cNvCxnSpPr>
            <a:endCxn id="3074" idx="1"/>
          </p:cNvCxnSpPr>
          <p:nvPr/>
        </p:nvCxnSpPr>
        <p:spPr bwMode="auto">
          <a:xfrm>
            <a:off x="4902637" y="1647800"/>
            <a:ext cx="660757" cy="998681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86630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CA92BF8-72EE-41B3-9E21-802B73473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846" y="1137656"/>
            <a:ext cx="4993481" cy="2436019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C71A7B1-B234-49ED-B694-428807B351AA}"/>
              </a:ext>
            </a:extLst>
          </p:cNvPr>
          <p:cNvSpPr txBox="1">
            <a:spLocks/>
          </p:cNvSpPr>
          <p:nvPr/>
        </p:nvSpPr>
        <p:spPr bwMode="auto">
          <a:xfrm>
            <a:off x="256432" y="261934"/>
            <a:ext cx="4315568" cy="35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fr-FR" sz="1800" kern="0" dirty="0">
                <a:solidFill>
                  <a:schemeClr val="bg1"/>
                </a:solidFill>
              </a:rPr>
              <a:t>Data base </a:t>
            </a:r>
            <a:r>
              <a:rPr lang="fr-FR" sz="1800" kern="0" dirty="0" err="1">
                <a:solidFill>
                  <a:schemeClr val="bg1"/>
                </a:solidFill>
              </a:rPr>
              <a:t>summary</a:t>
            </a:r>
            <a:endParaRPr lang="fr-FR" sz="18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6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5079" y="122842"/>
            <a:ext cx="5482312" cy="430887"/>
          </a:xfrm>
        </p:spPr>
        <p:txBody>
          <a:bodyPr/>
          <a:lstStyle/>
          <a:p>
            <a:r>
              <a:rPr lang="fr-FR" dirty="0"/>
              <a:t>GBOV Data Policy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704" y="904613"/>
            <a:ext cx="5270502" cy="333427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Free and open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BUT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dirty="0"/>
              <a:t>Required to acknowledge Copernicus and GBOV service partners</a:t>
            </a:r>
          </a:p>
          <a:p>
            <a:pPr marL="10957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0957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0957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1095750" lvl="1" indent="-285750">
              <a:buFont typeface="Arial" panose="020B0604020202020204" pitchFamily="34" charset="0"/>
              <a:buChar char="•"/>
            </a:pPr>
            <a:r>
              <a:rPr lang="en-GB" dirty="0"/>
              <a:t>Offer co-authorship to site captains if their data are used in peer reviewed papers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6359" y="1137718"/>
            <a:ext cx="2274268" cy="323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63A5DBF-0E2E-4FA1-9A34-85B31A909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73" y="2179208"/>
            <a:ext cx="6631986" cy="104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E2DA543-B841-4BDA-B40E-6D6981566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381" y="4124755"/>
            <a:ext cx="6148253" cy="50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2291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00713" y="75385"/>
            <a:ext cx="2814834" cy="43088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Acknowledgments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6089" y="3381576"/>
            <a:ext cx="1085736" cy="43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gbov.acri.fr/public/images/dataPolicy/logo-ARM.jpg">
            <a:extLst>
              <a:ext uri="{FF2B5EF4-FFF2-40B4-BE49-F238E27FC236}">
                <a16:creationId xmlns:a16="http://schemas.microsoft.com/office/drawing/2014/main" id="{3A475D6E-2D74-4243-9A08-BF52291B4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9089" y="4056095"/>
            <a:ext cx="1172211" cy="3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C5B294-9887-43C3-8667-24D74A2BB3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049" y="2744020"/>
            <a:ext cx="2272080" cy="3112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451FC97-9B5C-4771-BA98-2AA63C37FA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223" y="3276296"/>
            <a:ext cx="1673585" cy="57679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2B7F9B-38D7-4652-B0D8-50BB8D5B30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76" y="3885817"/>
            <a:ext cx="627314" cy="6301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AC57CC-231D-4C79-85B3-F8430F5273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67" y="2823916"/>
            <a:ext cx="1085735" cy="3112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D6264D3-CC2C-4193-A79D-CDDE03431A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68" y="3381576"/>
            <a:ext cx="1366765" cy="31124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94D0C44-A18C-4C1F-8192-6943D1260F6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952" y="3001646"/>
            <a:ext cx="991848" cy="73223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D485D31-24C5-4168-977E-BAEBDE744D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200" y="3863203"/>
            <a:ext cx="648404" cy="64840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95BD90D-658C-4A2A-918E-2B7FC7363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498" y="3940145"/>
            <a:ext cx="1079949" cy="50308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9037F87-B15A-447D-8720-0B63EF46B51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270" y="3471150"/>
            <a:ext cx="1636354" cy="49090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CEC61271-E373-4171-86AC-38ED7034A5F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193" y="4059454"/>
            <a:ext cx="1309391" cy="3684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38C0D7F-FD9F-4756-B2D8-87FF380413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699" y="1020164"/>
            <a:ext cx="1447663" cy="20172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6BCEA6B1-C6A7-4036-9990-EB6720B268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27" y="934806"/>
            <a:ext cx="1296563" cy="33408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2E23601-D16F-4771-ACAF-1C5EDF1D2E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4896" y="965417"/>
            <a:ext cx="1186396" cy="360776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0435A1C5-EAE3-415D-AD89-D9F67FB4FB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952" y="934806"/>
            <a:ext cx="1054618" cy="36387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0C909B9-FF1D-41E9-AEA5-5F52C1C1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769" y="1027570"/>
            <a:ext cx="661896" cy="8692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BCEB331-C104-464E-B5DA-9740F5614C70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6836" y="1574672"/>
            <a:ext cx="848711" cy="844940"/>
          </a:xfrm>
          <a:prstGeom prst="rect">
            <a:avLst/>
          </a:prstGeom>
        </p:spPr>
      </p:pic>
      <p:pic>
        <p:nvPicPr>
          <p:cNvPr id="1026" name="Picture 2" descr="Resultado de imagem para university of goettingen">
            <a:extLst>
              <a:ext uri="{FF2B5EF4-FFF2-40B4-BE49-F238E27FC236}">
                <a16:creationId xmlns:a16="http://schemas.microsoft.com/office/drawing/2014/main" id="{D3033D5F-F47A-4CC6-B11C-117BB7F0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853" y="1634197"/>
            <a:ext cx="841032" cy="78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TERN OzFlux: Land-Atmosphere Observatory">
            <a:extLst>
              <a:ext uri="{FF2B5EF4-FFF2-40B4-BE49-F238E27FC236}">
                <a16:creationId xmlns:a16="http://schemas.microsoft.com/office/drawing/2014/main" id="{BE6AB3CB-AF31-4150-90E8-C78B351E7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3358" y="2633428"/>
            <a:ext cx="1597284" cy="5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7296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613E51-11AB-4DED-B957-36546156C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229" y="1963654"/>
            <a:ext cx="6315075" cy="1323439"/>
          </a:xfrm>
        </p:spPr>
        <p:txBody>
          <a:bodyPr/>
          <a:lstStyle/>
          <a:p>
            <a:r>
              <a:rPr lang="fr-FR" dirty="0" err="1"/>
              <a:t>Naming</a:t>
            </a:r>
            <a:r>
              <a:rPr lang="fr-FR" dirty="0"/>
              <a:t> convention &amp; Data Format</a:t>
            </a:r>
          </a:p>
        </p:txBody>
      </p:sp>
    </p:spTree>
    <p:extLst>
      <p:ext uri="{BB962C8B-B14F-4D97-AF65-F5344CB8AC3E}">
        <p14:creationId xmlns:p14="http://schemas.microsoft.com/office/powerpoint/2010/main" val="28718460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FF9F64-3488-442E-BACA-EE445467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459" y="114329"/>
            <a:ext cx="4359129" cy="430887"/>
          </a:xfrm>
        </p:spPr>
        <p:txBody>
          <a:bodyPr/>
          <a:lstStyle/>
          <a:p>
            <a:r>
              <a:rPr lang="fr-FR" dirty="0" err="1"/>
              <a:t>Naming</a:t>
            </a:r>
            <a:r>
              <a:rPr lang="fr-FR" dirty="0"/>
              <a:t> convention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EDF5060-8FFE-4150-BF79-DF32C621B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791" y="655847"/>
            <a:ext cx="4230464" cy="34129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B3E247-4808-4202-871A-F63E25963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45" y="4045762"/>
            <a:ext cx="3962730" cy="84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8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38247-A7DE-4C7A-B36C-CC6CFE605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840" y="107028"/>
            <a:ext cx="5977376" cy="430887"/>
          </a:xfrm>
        </p:spPr>
        <p:txBody>
          <a:bodyPr/>
          <a:lstStyle/>
          <a:p>
            <a:r>
              <a:rPr lang="fr-FR" dirty="0"/>
              <a:t>File content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AEEEED-964F-47E6-925E-A2F71AFB8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578311"/>
            <a:ext cx="4657725" cy="17002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6A559E-E70B-441D-91B7-80EC838D5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89" b="59966"/>
          <a:stretch/>
        </p:blipFill>
        <p:spPr>
          <a:xfrm>
            <a:off x="1189187" y="3715082"/>
            <a:ext cx="6172566" cy="8304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87BBA1-86D7-40A1-8A8A-F7DA6D8C0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303" y="597990"/>
            <a:ext cx="2651447" cy="29413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DC3B57-4F88-4D2A-B2B1-710016F3D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849" y="2250630"/>
            <a:ext cx="3529013" cy="4071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9FCFB3-15AB-42C5-AFAB-E4D2BFD9A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1849" y="2627878"/>
            <a:ext cx="3700463" cy="92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1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123D7F5-5CD3-42F9-BCAF-14335DBD2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586" y="1237054"/>
            <a:ext cx="5529263" cy="17145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54FB500-F21F-4873-94ED-31C3F3551D08}"/>
              </a:ext>
            </a:extLst>
          </p:cNvPr>
          <p:cNvSpPr txBox="1">
            <a:spLocks/>
          </p:cNvSpPr>
          <p:nvPr/>
        </p:nvSpPr>
        <p:spPr bwMode="auto">
          <a:xfrm>
            <a:off x="234129" y="209896"/>
            <a:ext cx="5310231" cy="35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31F89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fr-FR" sz="1800" kern="0" dirty="0">
                <a:solidFill>
                  <a:schemeClr val="bg1"/>
                </a:solidFill>
              </a:rPr>
              <a:t>Data base </a:t>
            </a:r>
            <a:r>
              <a:rPr lang="fr-FR" sz="1800" kern="0" dirty="0" err="1">
                <a:solidFill>
                  <a:schemeClr val="bg1"/>
                </a:solidFill>
              </a:rPr>
              <a:t>summary</a:t>
            </a:r>
            <a:endParaRPr lang="fr-FR" sz="1800" kern="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06C1FF-CD17-4867-BFA5-54995631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586" y="3044621"/>
            <a:ext cx="3207544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60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5E71B8-2C6F-4E1A-9D60-465AE29D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44" y="188932"/>
            <a:ext cx="4553461" cy="430887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Data base </a:t>
            </a:r>
            <a:r>
              <a:rPr lang="fr-FR" dirty="0" err="1">
                <a:solidFill>
                  <a:schemeClr val="bg1"/>
                </a:solidFill>
              </a:rPr>
              <a:t>summary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0399F4-D128-4B7C-9A4E-850961C8D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721" y="1288234"/>
            <a:ext cx="3685591" cy="2867666"/>
          </a:xfrm>
        </p:spPr>
        <p:txBody>
          <a:bodyPr/>
          <a:lstStyle/>
          <a:p>
            <a:pPr marL="339329" lvl="1" indent="-339329"/>
            <a:r>
              <a:rPr lang="en-US" dirty="0"/>
              <a:t>53 sites </a:t>
            </a:r>
          </a:p>
          <a:p>
            <a:pPr marL="552450" lvl="2" indent="-339329"/>
            <a:r>
              <a:rPr lang="en-US" dirty="0"/>
              <a:t>20 short wave sites (LP1 &amp; LP2)</a:t>
            </a:r>
          </a:p>
          <a:p>
            <a:pPr marL="552450" lvl="2" indent="-339329"/>
            <a:r>
              <a:rPr lang="en-US" dirty="0"/>
              <a:t>20 vegetation sites (LP3, 4 &amp; 5)</a:t>
            </a:r>
          </a:p>
          <a:p>
            <a:pPr marL="552450" lvl="2" indent="-339329"/>
            <a:r>
              <a:rPr lang="en-US" dirty="0"/>
              <a:t>10 soil moisture sites (LP6)</a:t>
            </a:r>
          </a:p>
          <a:p>
            <a:pPr marL="552450" lvl="2" indent="-339329"/>
            <a:r>
              <a:rPr lang="en-US" dirty="0"/>
              <a:t>13 LST sites  (LP7)</a:t>
            </a:r>
          </a:p>
          <a:p>
            <a:pPr marL="339329" lvl="1" indent="-339329"/>
            <a:r>
              <a:rPr lang="en-US" dirty="0"/>
              <a:t>2 &lt;= time series &lt;= 4years</a:t>
            </a:r>
          </a:p>
          <a:p>
            <a:pPr marL="552450" lvl="2" indent="-339329"/>
            <a:r>
              <a:rPr lang="en-US" dirty="0"/>
              <a:t>To be extended in phase 2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9EA50E-4E9F-4794-9258-548566E3DC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361" y="1288234"/>
            <a:ext cx="3558389" cy="28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3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4F4A4-737A-418F-B506-2E255CEC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81" y="936702"/>
            <a:ext cx="7530790" cy="1368807"/>
          </a:xfrm>
        </p:spPr>
        <p:txBody>
          <a:bodyPr/>
          <a:lstStyle/>
          <a:p>
            <a:r>
              <a:rPr lang="fr-FR" dirty="0"/>
              <a:t>Short </a:t>
            </a:r>
            <a:r>
              <a:rPr lang="fr-FR" dirty="0" err="1"/>
              <a:t>wave</a:t>
            </a:r>
            <a:r>
              <a:rPr lang="fr-FR" dirty="0"/>
              <a:t>  </a:t>
            </a:r>
            <a:r>
              <a:rPr lang="fr-FR" dirty="0" err="1"/>
              <a:t>products</a:t>
            </a:r>
            <a:br>
              <a:rPr lang="fr-FR" dirty="0"/>
            </a:br>
            <a:r>
              <a:rPr lang="fr-FR" dirty="0"/>
              <a:t>RM1,3 &amp; LP1,2</a:t>
            </a:r>
          </a:p>
        </p:txBody>
      </p:sp>
      <p:pic>
        <p:nvPicPr>
          <p:cNvPr id="5" name="Picture 2" descr="Résultat de recherche d'images pour &quot;pyranometer diffuse&quot;">
            <a:extLst>
              <a:ext uri="{FF2B5EF4-FFF2-40B4-BE49-F238E27FC236}">
                <a16:creationId xmlns:a16="http://schemas.microsoft.com/office/drawing/2014/main" id="{96EAC7E8-D9B8-4A83-B7C9-432106938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996" y="1733739"/>
            <a:ext cx="2170169" cy="28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ésultat de recherche d'images pour &quot;fluxnet tumbarumba&quot;">
            <a:extLst>
              <a:ext uri="{FF2B5EF4-FFF2-40B4-BE49-F238E27FC236}">
                <a16:creationId xmlns:a16="http://schemas.microsoft.com/office/drawing/2014/main" id="{49430173-FB9B-4480-AB20-29B0DCD27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441" y="2357548"/>
            <a:ext cx="3014439" cy="168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 A close view of the Sun-photometer (#253).">
            <a:extLst>
              <a:ext uri="{FF2B5EF4-FFF2-40B4-BE49-F238E27FC236}">
                <a16:creationId xmlns:a16="http://schemas.microsoft.com/office/drawing/2014/main" id="{6FB36E29-9B4D-47AD-95C6-3457F1FA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721" y="2357548"/>
            <a:ext cx="1491590" cy="114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nother view of the sunphotometer.">
            <a:extLst>
              <a:ext uri="{FF2B5EF4-FFF2-40B4-BE49-F238E27FC236}">
                <a16:creationId xmlns:a16="http://schemas.microsoft.com/office/drawing/2014/main" id="{725F128F-E660-49E8-9677-FE1F1F096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176" y="3675404"/>
            <a:ext cx="1345078" cy="10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86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64679" y="982159"/>
            <a:ext cx="6793833" cy="3301757"/>
          </a:xfrm>
        </p:spPr>
        <p:txBody>
          <a:bodyPr/>
          <a:lstStyle/>
          <a:p>
            <a:r>
              <a:rPr lang="en-US" dirty="0"/>
              <a:t>2 Reference Measurements (RMs) and 2 Land Products (LPs)</a:t>
            </a:r>
          </a:p>
          <a:p>
            <a:r>
              <a:rPr lang="en-US" dirty="0">
                <a:hlinkClick r:id="rId2"/>
              </a:rPr>
              <a:t>https://land.copernicus.eu/global/gbov/public/docs/products/GBOV-ATBD-RM1-LP1-LP2_v1.2-Energy.pdf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indent="0"/>
            <a:endParaRPr lang="en-US" dirty="0"/>
          </a:p>
          <a:p>
            <a:endParaRPr lang="en-GB" altLang="en-US" dirty="0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15866" y="181001"/>
            <a:ext cx="6074057" cy="430887"/>
          </a:xfrm>
        </p:spPr>
        <p:txBody>
          <a:bodyPr/>
          <a:lstStyle/>
          <a:p>
            <a:r>
              <a:rPr lang="en-GB" altLang="en-US" dirty="0">
                <a:solidFill>
                  <a:schemeClr val="bg1"/>
                </a:solidFill>
              </a:rPr>
              <a:t>GBOV short wave radiometry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285750"/>
              </p:ext>
            </p:extLst>
          </p:nvPr>
        </p:nvGraphicFramePr>
        <p:xfrm>
          <a:off x="3055840" y="1973498"/>
          <a:ext cx="2215026" cy="220945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215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Reference Measurements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RM-1 short wave radiation</a:t>
                      </a:r>
                    </a:p>
                  </a:txBody>
                  <a:tcPr marL="7144" marR="7144" marT="7144" marB="0" anchor="ctr">
                    <a:solidFill>
                      <a:srgbClr val="AF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RM-2 thermal radiation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i="1" u="none" strike="noStrike" noProof="0" dirty="0">
                          <a:effectLst/>
                        </a:rPr>
                        <a:t>RM-3 Atmospheric properties</a:t>
                      </a:r>
                      <a:endParaRPr lang="en-GB" sz="800" b="1" i="1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solidFill>
                      <a:srgbClr val="AF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RM-4 Transmission through canopy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RM-5 Soil BRF/BHR/DHR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RM-6 FIPAR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RM-7 LAI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RM-8 LES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RM-9 Surface Temperature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RM-10 Soil moisture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121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noProof="0" dirty="0">
                          <a:effectLst/>
                        </a:rPr>
                        <a:t>RM-11 </a:t>
                      </a:r>
                      <a:r>
                        <a:rPr lang="en-GB" sz="800" u="none" strike="noStrike" noProof="0" dirty="0" err="1">
                          <a:effectLst/>
                        </a:rPr>
                        <a:t>Meteo</a:t>
                      </a:r>
                      <a:r>
                        <a:rPr lang="en-GB" sz="800" u="none" strike="noStrike" noProof="0" dirty="0">
                          <a:effectLst/>
                        </a:rPr>
                        <a:t> properties</a:t>
                      </a:r>
                      <a:endParaRPr lang="en-GB" sz="8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155902"/>
              </p:ext>
            </p:extLst>
          </p:nvPr>
        </p:nvGraphicFramePr>
        <p:xfrm>
          <a:off x="5919703" y="2049987"/>
          <a:ext cx="1420236" cy="163753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42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Land Products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LP-1 Surface Reflectance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AF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LP-2 Surface Albedo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rgbClr val="AFBF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LP-3 LAI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LP-4 FAPAR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u="none" strike="noStrike" kern="1200" noProof="0" dirty="0">
                          <a:effectLst/>
                        </a:rPr>
                        <a:t>LP-5 </a:t>
                      </a:r>
                      <a:r>
                        <a:rPr lang="en-GB" sz="800" u="none" strike="noStrike" kern="1200" noProof="0" dirty="0" err="1">
                          <a:effectLst/>
                        </a:rPr>
                        <a:t>Fcover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LP-6 Soil moisture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69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800" u="none" strike="noStrike" kern="1200" noProof="0" dirty="0">
                          <a:effectLst/>
                        </a:rPr>
                        <a:t>LP-7 LST</a:t>
                      </a:r>
                      <a:endParaRPr lang="en-GB" sz="800" b="1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4" name="Connecteur droit avec flèche 3"/>
          <p:cNvCxnSpPr>
            <a:stCxn id="1027" idx="3"/>
            <a:endCxn id="11" idx="1"/>
          </p:cNvCxnSpPr>
          <p:nvPr/>
        </p:nvCxnSpPr>
        <p:spPr bwMode="auto">
          <a:xfrm>
            <a:off x="898131" y="2268069"/>
            <a:ext cx="2009019" cy="160589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avec flèche 13"/>
          <p:cNvCxnSpPr>
            <a:stCxn id="1026" idx="3"/>
            <a:endCxn id="11" idx="1"/>
          </p:cNvCxnSpPr>
          <p:nvPr/>
        </p:nvCxnSpPr>
        <p:spPr bwMode="auto">
          <a:xfrm flipV="1">
            <a:off x="1686348" y="2428658"/>
            <a:ext cx="1220801" cy="1924868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Accolade ouvrante 10"/>
          <p:cNvSpPr/>
          <p:nvPr/>
        </p:nvSpPr>
        <p:spPr bwMode="auto">
          <a:xfrm>
            <a:off x="2907150" y="2163665"/>
            <a:ext cx="148691" cy="529985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/>
          <p:cNvCxnSpPr>
            <a:stCxn id="29" idx="1"/>
            <a:endCxn id="22" idx="1"/>
          </p:cNvCxnSpPr>
          <p:nvPr/>
        </p:nvCxnSpPr>
        <p:spPr bwMode="auto">
          <a:xfrm>
            <a:off x="5429668" y="2446400"/>
            <a:ext cx="337296" cy="11138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Accolade ouvrante 21"/>
          <p:cNvSpPr/>
          <p:nvPr/>
        </p:nvSpPr>
        <p:spPr bwMode="auto">
          <a:xfrm>
            <a:off x="5766964" y="2257435"/>
            <a:ext cx="148691" cy="407549"/>
          </a:xfrm>
          <a:prstGeom prst="leftBrace">
            <a:avLst>
              <a:gd name="adj1" fmla="val 8333"/>
              <a:gd name="adj2" fmla="val 4909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Accolade ouvrante 28"/>
          <p:cNvSpPr/>
          <p:nvPr/>
        </p:nvSpPr>
        <p:spPr bwMode="auto">
          <a:xfrm rot="10800000">
            <a:off x="5280977" y="2155615"/>
            <a:ext cx="148691" cy="581572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Aerosol Robotic Network (AERONET)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036"/>
          <a:stretch/>
        </p:blipFill>
        <p:spPr bwMode="auto">
          <a:xfrm>
            <a:off x="448268" y="4228754"/>
            <a:ext cx="1238081" cy="24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30" y="1941842"/>
            <a:ext cx="649501" cy="65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16" y="3074589"/>
            <a:ext cx="556517" cy="55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630" y="3803496"/>
            <a:ext cx="1430079" cy="35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834600" y="3386071"/>
            <a:ext cx="96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SurfRad</a:t>
            </a:r>
            <a:endParaRPr lang="fr-FR" dirty="0"/>
          </a:p>
        </p:txBody>
      </p:sp>
      <p:cxnSp>
        <p:nvCxnSpPr>
          <p:cNvPr id="34" name="Connecteur droit avec flèche 33"/>
          <p:cNvCxnSpPr>
            <a:stCxn id="1028" idx="3"/>
            <a:endCxn id="21" idx="1"/>
          </p:cNvCxnSpPr>
          <p:nvPr/>
        </p:nvCxnSpPr>
        <p:spPr bwMode="auto">
          <a:xfrm>
            <a:off x="663033" y="3352848"/>
            <a:ext cx="171567" cy="356389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AutoShape 8" descr="Résultat de recherche d'images pour &quot;ARM climate research facility&quot;"/>
          <p:cNvSpPr>
            <a:spLocks noChangeAspect="1" noChangeArrowheads="1"/>
          </p:cNvSpPr>
          <p:nvPr/>
        </p:nvSpPr>
        <p:spPr bwMode="auto">
          <a:xfrm>
            <a:off x="97393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669" y="3078221"/>
            <a:ext cx="731318" cy="23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Connecteur droit avec flèche 39"/>
          <p:cNvCxnSpPr>
            <a:stCxn id="1028" idx="3"/>
            <a:endCxn id="1033" idx="1"/>
          </p:cNvCxnSpPr>
          <p:nvPr/>
        </p:nvCxnSpPr>
        <p:spPr bwMode="auto">
          <a:xfrm flipV="1">
            <a:off x="663033" y="3193404"/>
            <a:ext cx="300637" cy="159444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18" y="2633038"/>
            <a:ext cx="1462491" cy="28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Connecteur droit avec flèche 43"/>
          <p:cNvCxnSpPr>
            <a:stCxn id="1028" idx="3"/>
            <a:endCxn id="1034" idx="2"/>
          </p:cNvCxnSpPr>
          <p:nvPr/>
        </p:nvCxnSpPr>
        <p:spPr bwMode="auto">
          <a:xfrm flipV="1">
            <a:off x="663033" y="2918071"/>
            <a:ext cx="284431" cy="43477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6" name="Picture 12" descr="TERN OzFlux: Land-Atmosphere Observator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981" y="1333723"/>
            <a:ext cx="1714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Connecteur droit avec flèche 62"/>
          <p:cNvCxnSpPr>
            <a:stCxn id="1036" idx="3"/>
            <a:endCxn id="11" idx="1"/>
          </p:cNvCxnSpPr>
          <p:nvPr/>
        </p:nvCxnSpPr>
        <p:spPr bwMode="auto">
          <a:xfrm>
            <a:off x="1945481" y="1619473"/>
            <a:ext cx="961669" cy="809185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Connecteur droit avec flèche 65"/>
          <p:cNvCxnSpPr>
            <a:stCxn id="21" idx="3"/>
            <a:endCxn id="11" idx="1"/>
          </p:cNvCxnSpPr>
          <p:nvPr/>
        </p:nvCxnSpPr>
        <p:spPr bwMode="auto">
          <a:xfrm flipV="1">
            <a:off x="1798626" y="2428658"/>
            <a:ext cx="1108524" cy="1280579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Connecteur droit avec flèche 68"/>
          <p:cNvCxnSpPr>
            <a:stCxn id="1033" idx="3"/>
            <a:endCxn id="11" idx="1"/>
          </p:cNvCxnSpPr>
          <p:nvPr/>
        </p:nvCxnSpPr>
        <p:spPr bwMode="auto">
          <a:xfrm flipV="1">
            <a:off x="1694987" y="2428657"/>
            <a:ext cx="1212162" cy="764747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Connecteur droit avec flèche 72"/>
          <p:cNvCxnSpPr>
            <a:stCxn id="1029" idx="3"/>
            <a:endCxn id="11" idx="1"/>
          </p:cNvCxnSpPr>
          <p:nvPr/>
        </p:nvCxnSpPr>
        <p:spPr bwMode="auto">
          <a:xfrm flipV="1">
            <a:off x="1678709" y="2428657"/>
            <a:ext cx="1228440" cy="1551412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Connecteur droit avec flèche 87"/>
          <p:cNvCxnSpPr>
            <a:stCxn id="1034" idx="3"/>
            <a:endCxn id="11" idx="1"/>
          </p:cNvCxnSpPr>
          <p:nvPr/>
        </p:nvCxnSpPr>
        <p:spPr bwMode="auto">
          <a:xfrm flipV="1">
            <a:off x="1678709" y="2428657"/>
            <a:ext cx="1228440" cy="346898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A6EC6557-3474-44C0-B973-520573BCB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896" y="4697632"/>
            <a:ext cx="1042330" cy="35963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392C236-E5E0-447A-A97D-7DEE9C6BD0C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364" y="4643200"/>
            <a:ext cx="908733" cy="37439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7B03526-3BA5-4AEA-96F6-35AFE07582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425" y="4770778"/>
            <a:ext cx="993566" cy="25601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D38CC25-9D3C-477A-96C5-CD539E12DB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500" y="4740300"/>
            <a:ext cx="1042330" cy="316966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21BA53B-8B60-471C-93BA-56A7EDA8D6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279" y="4365207"/>
            <a:ext cx="505968" cy="6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3067"/>
      </p:ext>
    </p:extLst>
  </p:cSld>
  <p:clrMapOvr>
    <a:masterClrMapping/>
  </p:clrMapOvr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purl.org/dc/elements/1.1/"/>
    <ds:schemaRef ds:uri="f2760952-b3bb-408f-ace6-eb1e07642b86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550</TotalTime>
  <Words>1365</Words>
  <Application>Microsoft Macintosh PowerPoint</Application>
  <PresentationFormat>On-screen Show (16:9)</PresentationFormat>
  <Paragraphs>379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Ebrima</vt:lpstr>
      <vt:lpstr>Verdana</vt:lpstr>
      <vt:lpstr>Wingdings</vt:lpstr>
      <vt:lpstr>NEW ESA Presentation 16-9</vt:lpstr>
      <vt:lpstr>PowerPoint Presentation</vt:lpstr>
      <vt:lpstr>GBOV’s objectives</vt:lpstr>
      <vt:lpstr>Ground-Based Observations for Validation (GBOV)</vt:lpstr>
      <vt:lpstr>PowerPoint Presentation</vt:lpstr>
      <vt:lpstr>PowerPoint Presentation</vt:lpstr>
      <vt:lpstr>PowerPoint Presentation</vt:lpstr>
      <vt:lpstr>Data base summary</vt:lpstr>
      <vt:lpstr>Short wave  products RM1,3 &amp; LP1,2</vt:lpstr>
      <vt:lpstr>GBOV short wave radiometry</vt:lpstr>
      <vt:lpstr>PowerPoint Presentation</vt:lpstr>
      <vt:lpstr>PowerPoint Presentation</vt:lpstr>
      <vt:lpstr>Status and plan for 2019 </vt:lpstr>
      <vt:lpstr>Vegetation Products RM4,5,6,7 &amp; LP3,4,5</vt:lpstr>
      <vt:lpstr>GBOV VEGETATION</vt:lpstr>
      <vt:lpstr>PowerPoint Presentation</vt:lpstr>
      <vt:lpstr>PowerPoint Presentation</vt:lpstr>
      <vt:lpstr>Exemple of GBOV LAI time series</vt:lpstr>
      <vt:lpstr>Status and plan for 2019</vt:lpstr>
      <vt:lpstr>Soil Moisture products RM10,11 &amp; LP6</vt:lpstr>
      <vt:lpstr>GBOV Soil Moisture</vt:lpstr>
      <vt:lpstr>Soil Moisture</vt:lpstr>
      <vt:lpstr>Soil Moisture</vt:lpstr>
      <vt:lpstr>Exemple of SSM time series</vt:lpstr>
      <vt:lpstr>Status and plan for 2019 </vt:lpstr>
      <vt:lpstr>Long wave products   RM2,8,9 &amp; LP7</vt:lpstr>
      <vt:lpstr>GBOV Land Surface Temperature</vt:lpstr>
      <vt:lpstr>GBOV Land Surface Temperature</vt:lpstr>
      <vt:lpstr>Land Surface Temperature</vt:lpstr>
      <vt:lpstr>PowerPoint Presentation</vt:lpstr>
      <vt:lpstr>PowerPoint Presentation</vt:lpstr>
      <vt:lpstr>Status and plan for 2019 - 2020</vt:lpstr>
      <vt:lpstr>PowerPoint Presentation</vt:lpstr>
      <vt:lpstr>PowerPoint Presentation</vt:lpstr>
      <vt:lpstr>GBOV aerosol</vt:lpstr>
      <vt:lpstr>Valencia Anchor station</vt:lpstr>
      <vt:lpstr>PowerPoint Presentation</vt:lpstr>
      <vt:lpstr>PowerPoint Presentation</vt:lpstr>
      <vt:lpstr>Valencia Anchor</vt:lpstr>
      <vt:lpstr>Tumbarumba station</vt:lpstr>
      <vt:lpstr>Tumbarumba</vt:lpstr>
      <vt:lpstr>Tumbarumba</vt:lpstr>
      <vt:lpstr>Hainich</vt:lpstr>
      <vt:lpstr>Hainich - spring</vt:lpstr>
      <vt:lpstr>Hainich - Summer</vt:lpstr>
      <vt:lpstr>PowerPoint Presentation</vt:lpstr>
      <vt:lpstr>Web portal overview</vt:lpstr>
      <vt:lpstr>Data usage</vt:lpstr>
      <vt:lpstr>Eight tabs (1)</vt:lpstr>
      <vt:lpstr>Eight tabs (2)</vt:lpstr>
      <vt:lpstr>GBOV Data Policy</vt:lpstr>
      <vt:lpstr>Acknowledgments</vt:lpstr>
      <vt:lpstr>Naming convention &amp; Data Format</vt:lpstr>
      <vt:lpstr>Naming convention</vt:lpstr>
      <vt:lpstr>File content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Nickeson, Jaime (GSFC-618.0)[SCIENCE SYSTEMS AND APPLICATIONS INC]</cp:lastModifiedBy>
  <cp:revision>41</cp:revision>
  <cp:lastPrinted>2008-08-26T16:26:23Z</cp:lastPrinted>
  <dcterms:created xsi:type="dcterms:W3CDTF">2016-10-18T10:53:19Z</dcterms:created>
  <dcterms:modified xsi:type="dcterms:W3CDTF">2019-06-21T15:19:04Z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