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1"/>
  </p:sldMasterIdLst>
  <p:notesMasterIdLst>
    <p:notesMasterId r:id="rId21"/>
  </p:notesMasterIdLst>
  <p:handoutMasterIdLst>
    <p:handoutMasterId r:id="rId22"/>
  </p:handoutMasterIdLst>
  <p:sldIdLst>
    <p:sldId id="367" r:id="rId2"/>
    <p:sldId id="524" r:id="rId3"/>
    <p:sldId id="639" r:id="rId4"/>
    <p:sldId id="606" r:id="rId5"/>
    <p:sldId id="605" r:id="rId6"/>
    <p:sldId id="638" r:id="rId7"/>
    <p:sldId id="589" r:id="rId8"/>
    <p:sldId id="618" r:id="rId9"/>
    <p:sldId id="635" r:id="rId10"/>
    <p:sldId id="644" r:id="rId11"/>
    <p:sldId id="640" r:id="rId12"/>
    <p:sldId id="643" r:id="rId13"/>
    <p:sldId id="641" r:id="rId14"/>
    <p:sldId id="642" r:id="rId15"/>
    <p:sldId id="646" r:id="rId16"/>
    <p:sldId id="648" r:id="rId17"/>
    <p:sldId id="649" r:id="rId18"/>
    <p:sldId id="645" r:id="rId19"/>
    <p:sldId id="608" r:id="rId20"/>
  </p:sldIdLst>
  <p:sldSz cx="9144000" cy="6858000" type="screen4x3"/>
  <p:notesSz cx="6400800" cy="8686800"/>
  <p:defaultTextStyle>
    <a:defPPr>
      <a:defRPr lang="de-CH"/>
    </a:defPPr>
    <a:lvl1pPr algn="l" rtl="0" eaLnBrk="0" fontAlgn="base" hangingPunct="0">
      <a:spcBef>
        <a:spcPct val="0"/>
      </a:spcBef>
      <a:spcAft>
        <a:spcPct val="0"/>
      </a:spcAft>
      <a:defRPr sz="17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17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17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17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1700" kern="1200">
        <a:solidFill>
          <a:schemeClr val="tx1"/>
        </a:solidFill>
        <a:latin typeface="Arial" charset="0"/>
        <a:ea typeface="ＭＳ Ｐゴシック" pitchFamily="34" charset="-128"/>
        <a:cs typeface="+mn-cs"/>
      </a:defRPr>
    </a:lvl5pPr>
    <a:lvl6pPr marL="2286000" algn="l" defTabSz="914400" rtl="0" eaLnBrk="1" latinLnBrk="0" hangingPunct="1">
      <a:defRPr sz="1700" kern="1200">
        <a:solidFill>
          <a:schemeClr val="tx1"/>
        </a:solidFill>
        <a:latin typeface="Arial" charset="0"/>
        <a:ea typeface="ＭＳ Ｐゴシック" pitchFamily="34" charset="-128"/>
        <a:cs typeface="+mn-cs"/>
      </a:defRPr>
    </a:lvl6pPr>
    <a:lvl7pPr marL="2743200" algn="l" defTabSz="914400" rtl="0" eaLnBrk="1" latinLnBrk="0" hangingPunct="1">
      <a:defRPr sz="1700" kern="1200">
        <a:solidFill>
          <a:schemeClr val="tx1"/>
        </a:solidFill>
        <a:latin typeface="Arial" charset="0"/>
        <a:ea typeface="ＭＳ Ｐゴシック" pitchFamily="34" charset="-128"/>
        <a:cs typeface="+mn-cs"/>
      </a:defRPr>
    </a:lvl7pPr>
    <a:lvl8pPr marL="3200400" algn="l" defTabSz="914400" rtl="0" eaLnBrk="1" latinLnBrk="0" hangingPunct="1">
      <a:defRPr sz="1700" kern="1200">
        <a:solidFill>
          <a:schemeClr val="tx1"/>
        </a:solidFill>
        <a:latin typeface="Arial" charset="0"/>
        <a:ea typeface="ＭＳ Ｐゴシック" pitchFamily="34" charset="-128"/>
        <a:cs typeface="+mn-cs"/>
      </a:defRPr>
    </a:lvl8pPr>
    <a:lvl9pPr marL="3657600" algn="l" defTabSz="914400" rtl="0" eaLnBrk="1" latinLnBrk="0" hangingPunct="1">
      <a:defRPr sz="17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709">
          <p15:clr>
            <a:srgbClr val="A4A3A4"/>
          </p15:clr>
        </p15:guide>
        <p15:guide id="2" orient="horz" pos="4110">
          <p15:clr>
            <a:srgbClr val="A4A3A4"/>
          </p15:clr>
        </p15:guide>
        <p15:guide id="3" orient="horz" pos="119">
          <p15:clr>
            <a:srgbClr val="A4A3A4"/>
          </p15:clr>
        </p15:guide>
        <p15:guide id="4" orient="horz" pos="3838">
          <p15:clr>
            <a:srgbClr val="A4A3A4"/>
          </p15:clr>
        </p15:guide>
        <p15:guide id="5" pos="5193">
          <p15:clr>
            <a:srgbClr val="A4A3A4"/>
          </p15:clr>
        </p15:guide>
        <p15:guide id="6" pos="567">
          <p15:clr>
            <a:srgbClr val="A4A3A4"/>
          </p15:clr>
        </p15:guide>
      </p15:sldGuideLst>
    </p:ext>
    <p:ext uri="{2D200454-40CA-4A62-9FC3-DE9A4176ACB9}">
      <p15:notesGuideLst xmlns:p15="http://schemas.microsoft.com/office/powerpoint/2012/main" xmlns="">
        <p15:guide id="1" orient="horz" pos="2736">
          <p15:clr>
            <a:srgbClr val="A4A3A4"/>
          </p15:clr>
        </p15:guide>
        <p15:guide id="2" pos="20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5050"/>
    <a:srgbClr val="D8FEE0"/>
    <a:srgbClr val="B2F1B1"/>
    <a:srgbClr val="F3DCD8"/>
    <a:srgbClr val="A5CC35"/>
    <a:srgbClr val="344C72"/>
    <a:srgbClr val="E0FEDE"/>
    <a:srgbClr val="008F00"/>
    <a:srgbClr val="005493"/>
    <a:srgbClr val="DDF4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8884" autoAdjust="0"/>
    <p:restoredTop sz="91736" autoAdjust="0"/>
  </p:normalViewPr>
  <p:slideViewPr>
    <p:cSldViewPr snapToObjects="1">
      <p:cViewPr>
        <p:scale>
          <a:sx n="60" d="100"/>
          <a:sy n="60" d="100"/>
        </p:scale>
        <p:origin x="-1326" y="-150"/>
      </p:cViewPr>
      <p:guideLst>
        <p:guide orient="horz" pos="709"/>
        <p:guide orient="horz" pos="4110"/>
        <p:guide orient="horz" pos="119"/>
        <p:guide orient="horz" pos="3838"/>
        <p:guide pos="5193"/>
        <p:guide pos="567"/>
      </p:guideLst>
    </p:cSldViewPr>
  </p:slideViewPr>
  <p:outlineViewPr>
    <p:cViewPr>
      <p:scale>
        <a:sx n="33" d="100"/>
        <a:sy n="33" d="100"/>
      </p:scale>
      <p:origin x="6" y="1020"/>
    </p:cViewPr>
  </p:outlineViewPr>
  <p:notesTextViewPr>
    <p:cViewPr>
      <p:scale>
        <a:sx n="100" d="100"/>
        <a:sy n="100" d="100"/>
      </p:scale>
      <p:origin x="0" y="0"/>
    </p:cViewPr>
  </p:notesTextViewPr>
  <p:sorterViewPr>
    <p:cViewPr>
      <p:scale>
        <a:sx n="188" d="100"/>
        <a:sy n="188" d="100"/>
      </p:scale>
      <p:origin x="0" y="-3336"/>
    </p:cViewPr>
  </p:sorterViewPr>
  <p:notesViewPr>
    <p:cSldViewPr snapToGrid="0" snapToObjects="1">
      <p:cViewPr varScale="1">
        <p:scale>
          <a:sx n="86" d="100"/>
          <a:sy n="86" d="100"/>
        </p:scale>
        <p:origin x="-2328" y="-96"/>
      </p:cViewPr>
      <p:guideLst>
        <p:guide orient="horz" pos="2736"/>
        <p:guide pos="201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696CB169-C35F-BD48-B4D2-BFF2343759B4}" type="datetimeFigureOut">
              <a:rPr lang="en-US" smtClean="0"/>
              <a:pPr/>
              <a:t>5/15/2019</a:t>
            </a:fld>
            <a:endParaRPr lang="en-US"/>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158DE897-F8C2-D240-9D33-4C48ED8F284C}" type="slidenum">
              <a:rPr lang="en-US" smtClean="0"/>
              <a:pPr/>
              <a:t>‹Nº›</a:t>
            </a:fld>
            <a:endParaRPr lang="en-US"/>
          </a:p>
        </p:txBody>
      </p:sp>
    </p:spTree>
    <p:extLst>
      <p:ext uri="{BB962C8B-B14F-4D97-AF65-F5344CB8AC3E}">
        <p14:creationId xmlns:p14="http://schemas.microsoft.com/office/powerpoint/2010/main" xmlns="" val="27518055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773363" cy="433388"/>
          </a:xfrm>
          <a:prstGeom prst="rect">
            <a:avLst/>
          </a:prstGeom>
          <a:noFill/>
          <a:ln w="9525">
            <a:noFill/>
            <a:miter lim="800000"/>
            <a:headEnd/>
            <a:tailEnd/>
          </a:ln>
          <a:effectLst/>
        </p:spPr>
        <p:txBody>
          <a:bodyPr vert="horz" wrap="square" lIns="86211" tIns="43106" rIns="86211" bIns="43106" numCol="1" anchor="t" anchorCtr="0" compatLnSpc="1">
            <a:prstTxWarp prst="textNoShape">
              <a:avLst/>
            </a:prstTxWarp>
          </a:bodyPr>
          <a:lstStyle>
            <a:lvl1pPr defTabSz="862013" eaLnBrk="1" hangingPunct="1">
              <a:defRPr sz="1100">
                <a:latin typeface="Arial" charset="0"/>
                <a:ea typeface="+mn-ea"/>
                <a:cs typeface="Arial" charset="0"/>
              </a:defRPr>
            </a:lvl1pPr>
          </a:lstStyle>
          <a:p>
            <a:pPr>
              <a:defRPr/>
            </a:pPr>
            <a:endParaRPr lang="de-CH"/>
          </a:p>
        </p:txBody>
      </p:sp>
      <p:sp>
        <p:nvSpPr>
          <p:cNvPr id="5123" name="Rectangle 3"/>
          <p:cNvSpPr>
            <a:spLocks noGrp="1" noChangeArrowheads="1"/>
          </p:cNvSpPr>
          <p:nvPr>
            <p:ph type="dt" idx="1"/>
          </p:nvPr>
        </p:nvSpPr>
        <p:spPr bwMode="auto">
          <a:xfrm>
            <a:off x="3625850" y="0"/>
            <a:ext cx="2773363" cy="433388"/>
          </a:xfrm>
          <a:prstGeom prst="rect">
            <a:avLst/>
          </a:prstGeom>
          <a:noFill/>
          <a:ln w="9525">
            <a:noFill/>
            <a:miter lim="800000"/>
            <a:headEnd/>
            <a:tailEnd/>
          </a:ln>
          <a:effectLst/>
        </p:spPr>
        <p:txBody>
          <a:bodyPr vert="horz" wrap="square" lIns="86211" tIns="43106" rIns="86211" bIns="43106" numCol="1" anchor="t" anchorCtr="0" compatLnSpc="1">
            <a:prstTxWarp prst="textNoShape">
              <a:avLst/>
            </a:prstTxWarp>
          </a:bodyPr>
          <a:lstStyle>
            <a:lvl1pPr algn="r" defTabSz="862013" eaLnBrk="1" hangingPunct="1">
              <a:defRPr sz="1100">
                <a:latin typeface="Arial" charset="0"/>
                <a:ea typeface="+mn-ea"/>
                <a:cs typeface="Arial" charset="0"/>
              </a:defRPr>
            </a:lvl1pPr>
          </a:lstStyle>
          <a:p>
            <a:pPr>
              <a:defRPr/>
            </a:pPr>
            <a:endParaRPr lang="de-CH"/>
          </a:p>
        </p:txBody>
      </p:sp>
      <p:sp>
        <p:nvSpPr>
          <p:cNvPr id="22532" name="Rectangle 4"/>
          <p:cNvSpPr>
            <a:spLocks noGrp="1" noRot="1" noChangeAspect="1" noChangeArrowheads="1" noTextEdit="1"/>
          </p:cNvSpPr>
          <p:nvPr>
            <p:ph type="sldImg" idx="2"/>
          </p:nvPr>
        </p:nvSpPr>
        <p:spPr bwMode="auto">
          <a:xfrm>
            <a:off x="1030288" y="652463"/>
            <a:ext cx="4341812" cy="32559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39763" y="4125913"/>
            <a:ext cx="5121275" cy="3908425"/>
          </a:xfrm>
          <a:prstGeom prst="rect">
            <a:avLst/>
          </a:prstGeom>
          <a:noFill/>
          <a:ln w="9525">
            <a:noFill/>
            <a:miter lim="800000"/>
            <a:headEnd/>
            <a:tailEnd/>
          </a:ln>
          <a:effectLst/>
        </p:spPr>
        <p:txBody>
          <a:bodyPr vert="horz" wrap="square" lIns="86211" tIns="43106" rIns="86211" bIns="43106" numCol="1" anchor="t" anchorCtr="0" compatLnSpc="1">
            <a:prstTxWarp prst="textNoShape">
              <a:avLst/>
            </a:prstTxWarp>
          </a:bodyPr>
          <a:lstStyle/>
          <a:p>
            <a:pPr lvl="0"/>
            <a:r>
              <a:rPr lang="de-CH" altLang="en-US" noProof="0"/>
              <a:t>Textmasterformate durch Klicken bearbeiten</a:t>
            </a:r>
          </a:p>
          <a:p>
            <a:pPr lvl="1"/>
            <a:r>
              <a:rPr lang="de-CH" altLang="en-US" noProof="0"/>
              <a:t>Zweite Ebene</a:t>
            </a:r>
          </a:p>
          <a:p>
            <a:pPr lvl="2"/>
            <a:r>
              <a:rPr lang="de-CH" altLang="en-US" noProof="0"/>
              <a:t>Dritte Ebene</a:t>
            </a:r>
          </a:p>
          <a:p>
            <a:pPr lvl="3"/>
            <a:r>
              <a:rPr lang="de-CH" altLang="en-US" noProof="0"/>
              <a:t>Vierte Ebene</a:t>
            </a:r>
          </a:p>
          <a:p>
            <a:pPr lvl="4"/>
            <a:r>
              <a:rPr lang="de-CH" altLang="en-US" noProof="0"/>
              <a:t>Fünfte Ebene</a:t>
            </a:r>
          </a:p>
        </p:txBody>
      </p:sp>
      <p:sp>
        <p:nvSpPr>
          <p:cNvPr id="5126" name="Rectangle 6"/>
          <p:cNvSpPr>
            <a:spLocks noGrp="1" noChangeArrowheads="1"/>
          </p:cNvSpPr>
          <p:nvPr>
            <p:ph type="ftr" sz="quarter" idx="4"/>
          </p:nvPr>
        </p:nvSpPr>
        <p:spPr bwMode="auto">
          <a:xfrm>
            <a:off x="0" y="8251825"/>
            <a:ext cx="2773363" cy="433388"/>
          </a:xfrm>
          <a:prstGeom prst="rect">
            <a:avLst/>
          </a:prstGeom>
          <a:noFill/>
          <a:ln w="9525">
            <a:noFill/>
            <a:miter lim="800000"/>
            <a:headEnd/>
            <a:tailEnd/>
          </a:ln>
          <a:effectLst/>
        </p:spPr>
        <p:txBody>
          <a:bodyPr vert="horz" wrap="square" lIns="86211" tIns="43106" rIns="86211" bIns="43106" numCol="1" anchor="b" anchorCtr="0" compatLnSpc="1">
            <a:prstTxWarp prst="textNoShape">
              <a:avLst/>
            </a:prstTxWarp>
          </a:bodyPr>
          <a:lstStyle>
            <a:lvl1pPr defTabSz="862013" eaLnBrk="1" hangingPunct="1">
              <a:defRPr sz="1100">
                <a:latin typeface="Arial" charset="0"/>
                <a:ea typeface="+mn-ea"/>
                <a:cs typeface="Arial" charset="0"/>
              </a:defRPr>
            </a:lvl1pPr>
          </a:lstStyle>
          <a:p>
            <a:pPr>
              <a:defRPr/>
            </a:pPr>
            <a:endParaRPr lang="de-CH"/>
          </a:p>
        </p:txBody>
      </p:sp>
      <p:sp>
        <p:nvSpPr>
          <p:cNvPr id="5127" name="Rectangle 7"/>
          <p:cNvSpPr>
            <a:spLocks noGrp="1" noChangeArrowheads="1"/>
          </p:cNvSpPr>
          <p:nvPr>
            <p:ph type="sldNum" sz="quarter" idx="5"/>
          </p:nvPr>
        </p:nvSpPr>
        <p:spPr bwMode="auto">
          <a:xfrm>
            <a:off x="3625850" y="8251825"/>
            <a:ext cx="2773363" cy="433388"/>
          </a:xfrm>
          <a:prstGeom prst="rect">
            <a:avLst/>
          </a:prstGeom>
          <a:noFill/>
          <a:ln w="9525">
            <a:noFill/>
            <a:miter lim="800000"/>
            <a:headEnd/>
            <a:tailEnd/>
          </a:ln>
          <a:effectLst/>
        </p:spPr>
        <p:txBody>
          <a:bodyPr vert="horz" wrap="square" lIns="86211" tIns="43106" rIns="86211" bIns="43106" numCol="1" anchor="b" anchorCtr="0" compatLnSpc="1">
            <a:prstTxWarp prst="textNoShape">
              <a:avLst/>
            </a:prstTxWarp>
          </a:bodyPr>
          <a:lstStyle>
            <a:lvl1pPr algn="r" defTabSz="862013" eaLnBrk="1" hangingPunct="1">
              <a:defRPr sz="1100">
                <a:latin typeface="Arial" pitchFamily="34" charset="0"/>
                <a:cs typeface="Arial" pitchFamily="34" charset="0"/>
              </a:defRPr>
            </a:lvl1pPr>
          </a:lstStyle>
          <a:p>
            <a:pPr>
              <a:defRPr/>
            </a:pPr>
            <a:fld id="{33066B99-7191-4C41-A3ED-64083AB6D595}" type="slidenum">
              <a:rPr lang="de-CH" altLang="en-US"/>
              <a:pPr>
                <a:defRPr/>
              </a:pPr>
              <a:t>‹Nº›</a:t>
            </a:fld>
            <a:endParaRPr lang="de-CH" altLang="en-US"/>
          </a:p>
        </p:txBody>
      </p:sp>
    </p:spTree>
    <p:extLst>
      <p:ext uri="{BB962C8B-B14F-4D97-AF65-F5344CB8AC3E}">
        <p14:creationId xmlns:p14="http://schemas.microsoft.com/office/powerpoint/2010/main" xmlns="" val="290363837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pvs.gsfc.nasa.gov/PDF/SuperSites_V1_endorsed_updMay2019.xls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CH" altLang="en-US">
                <a:ea typeface="ＭＳ Ｐゴシック" pitchFamily="34" charset="-128"/>
              </a:rPr>
              <a:t>LPV established as subgroup in 2000.</a:t>
            </a:r>
          </a:p>
        </p:txBody>
      </p:sp>
      <p:sp>
        <p:nvSpPr>
          <p:cNvPr id="235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62013">
              <a:defRPr sz="1700">
                <a:solidFill>
                  <a:schemeClr val="tx1"/>
                </a:solidFill>
                <a:latin typeface="Arial" charset="0"/>
                <a:ea typeface="ＭＳ Ｐゴシック" pitchFamily="34" charset="-128"/>
              </a:defRPr>
            </a:lvl1pPr>
            <a:lvl2pPr marL="742950" indent="-285750" defTabSz="862013">
              <a:defRPr sz="1700">
                <a:solidFill>
                  <a:schemeClr val="tx1"/>
                </a:solidFill>
                <a:latin typeface="Arial" charset="0"/>
                <a:ea typeface="ＭＳ Ｐゴシック" pitchFamily="34" charset="-128"/>
              </a:defRPr>
            </a:lvl2pPr>
            <a:lvl3pPr marL="1143000" indent="-228600" defTabSz="862013">
              <a:defRPr sz="1700">
                <a:solidFill>
                  <a:schemeClr val="tx1"/>
                </a:solidFill>
                <a:latin typeface="Arial" charset="0"/>
                <a:ea typeface="ＭＳ Ｐゴシック" pitchFamily="34" charset="-128"/>
              </a:defRPr>
            </a:lvl3pPr>
            <a:lvl4pPr marL="1600200" indent="-228600" defTabSz="862013">
              <a:defRPr sz="1700">
                <a:solidFill>
                  <a:schemeClr val="tx1"/>
                </a:solidFill>
                <a:latin typeface="Arial" charset="0"/>
                <a:ea typeface="ＭＳ Ｐゴシック" pitchFamily="34" charset="-128"/>
              </a:defRPr>
            </a:lvl4pPr>
            <a:lvl5pPr marL="2057400" indent="-228600" defTabSz="862013">
              <a:defRPr sz="1700">
                <a:solidFill>
                  <a:schemeClr val="tx1"/>
                </a:solidFill>
                <a:latin typeface="Arial" charset="0"/>
                <a:ea typeface="ＭＳ Ｐゴシック" pitchFamily="34" charset="-128"/>
              </a:defRPr>
            </a:lvl5pPr>
            <a:lvl6pPr marL="25146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9pPr>
          </a:lstStyle>
          <a:p>
            <a:fld id="{EE444E9D-01CA-4B63-B5CB-F2E1566FA80F}" type="slidenum">
              <a:rPr lang="en-US" altLang="en-US" sz="1100" smtClean="0">
                <a:solidFill>
                  <a:srgbClr val="000000"/>
                </a:solidFill>
                <a:cs typeface="Arial" charset="0"/>
              </a:rPr>
              <a:pPr/>
              <a:t>1</a:t>
            </a:fld>
            <a:endParaRPr lang="en-US" altLang="en-US" sz="1100">
              <a:solidFill>
                <a:srgbClr val="000000"/>
              </a:solidFill>
              <a:cs typeface="Arial" charset="0"/>
            </a:endParaRPr>
          </a:p>
        </p:txBody>
      </p:sp>
    </p:spTree>
    <p:extLst>
      <p:ext uri="{BB962C8B-B14F-4D97-AF65-F5344CB8AC3E}">
        <p14:creationId xmlns:p14="http://schemas.microsoft.com/office/powerpoint/2010/main" xmlns="" val="2569588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2013">
              <a:defRPr sz="1700">
                <a:solidFill>
                  <a:schemeClr val="tx1"/>
                </a:solidFill>
                <a:latin typeface="Arial" charset="0"/>
                <a:ea typeface="ＭＳ Ｐゴシック" pitchFamily="34" charset="-128"/>
              </a:defRPr>
            </a:lvl1pPr>
            <a:lvl2pPr marL="742950" indent="-285750" defTabSz="862013">
              <a:defRPr sz="1700">
                <a:solidFill>
                  <a:schemeClr val="tx1"/>
                </a:solidFill>
                <a:latin typeface="Arial" charset="0"/>
                <a:ea typeface="ＭＳ Ｐゴシック" pitchFamily="34" charset="-128"/>
              </a:defRPr>
            </a:lvl2pPr>
            <a:lvl3pPr marL="1143000" indent="-228600" defTabSz="862013">
              <a:defRPr sz="1700">
                <a:solidFill>
                  <a:schemeClr val="tx1"/>
                </a:solidFill>
                <a:latin typeface="Arial" charset="0"/>
                <a:ea typeface="ＭＳ Ｐゴシック" pitchFamily="34" charset="-128"/>
              </a:defRPr>
            </a:lvl3pPr>
            <a:lvl4pPr marL="1600200" indent="-228600" defTabSz="862013">
              <a:defRPr sz="1700">
                <a:solidFill>
                  <a:schemeClr val="tx1"/>
                </a:solidFill>
                <a:latin typeface="Arial" charset="0"/>
                <a:ea typeface="ＭＳ Ｐゴシック" pitchFamily="34" charset="-128"/>
              </a:defRPr>
            </a:lvl4pPr>
            <a:lvl5pPr marL="2057400" indent="-228600" defTabSz="862013">
              <a:defRPr sz="1700">
                <a:solidFill>
                  <a:schemeClr val="tx1"/>
                </a:solidFill>
                <a:latin typeface="Arial" charset="0"/>
                <a:ea typeface="ＭＳ Ｐゴシック" pitchFamily="34" charset="-128"/>
              </a:defRPr>
            </a:lvl5pPr>
            <a:lvl6pPr marL="25146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9pPr>
          </a:lstStyle>
          <a:p>
            <a:fld id="{4FC902D2-6E18-43EA-81F2-FCDBCBFCD310}" type="slidenum">
              <a:rPr lang="en-US" altLang="en-US" sz="1100" smtClean="0">
                <a:solidFill>
                  <a:srgbClr val="000000"/>
                </a:solidFill>
                <a:latin typeface="Calibri" pitchFamily="34" charset="0"/>
                <a:cs typeface="Arial" charset="0"/>
              </a:rPr>
              <a:pPr/>
              <a:t>11</a:t>
            </a:fld>
            <a:endParaRPr lang="en-US" altLang="en-US" sz="1100">
              <a:solidFill>
                <a:srgbClr val="000000"/>
              </a:solidFill>
              <a:latin typeface="Calibri" pitchFamily="34" charset="0"/>
              <a:cs typeface="Arial" charset="0"/>
            </a:endParaRPr>
          </a:p>
        </p:txBody>
      </p:sp>
    </p:spTree>
    <p:extLst>
      <p:ext uri="{BB962C8B-B14F-4D97-AF65-F5344CB8AC3E}">
        <p14:creationId xmlns:p14="http://schemas.microsoft.com/office/powerpoint/2010/main" xmlns="" val="514437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2013">
              <a:defRPr sz="1700">
                <a:solidFill>
                  <a:schemeClr val="tx1"/>
                </a:solidFill>
                <a:latin typeface="Arial" charset="0"/>
                <a:ea typeface="ＭＳ Ｐゴシック" pitchFamily="34" charset="-128"/>
              </a:defRPr>
            </a:lvl1pPr>
            <a:lvl2pPr marL="742950" indent="-285750" defTabSz="862013">
              <a:defRPr sz="1700">
                <a:solidFill>
                  <a:schemeClr val="tx1"/>
                </a:solidFill>
                <a:latin typeface="Arial" charset="0"/>
                <a:ea typeface="ＭＳ Ｐゴシック" pitchFamily="34" charset="-128"/>
              </a:defRPr>
            </a:lvl2pPr>
            <a:lvl3pPr marL="1143000" indent="-228600" defTabSz="862013">
              <a:defRPr sz="1700">
                <a:solidFill>
                  <a:schemeClr val="tx1"/>
                </a:solidFill>
                <a:latin typeface="Arial" charset="0"/>
                <a:ea typeface="ＭＳ Ｐゴシック" pitchFamily="34" charset="-128"/>
              </a:defRPr>
            </a:lvl3pPr>
            <a:lvl4pPr marL="1600200" indent="-228600" defTabSz="862013">
              <a:defRPr sz="1700">
                <a:solidFill>
                  <a:schemeClr val="tx1"/>
                </a:solidFill>
                <a:latin typeface="Arial" charset="0"/>
                <a:ea typeface="ＭＳ Ｐゴシック" pitchFamily="34" charset="-128"/>
              </a:defRPr>
            </a:lvl4pPr>
            <a:lvl5pPr marL="2057400" indent="-228600" defTabSz="862013">
              <a:defRPr sz="1700">
                <a:solidFill>
                  <a:schemeClr val="tx1"/>
                </a:solidFill>
                <a:latin typeface="Arial" charset="0"/>
                <a:ea typeface="ＭＳ Ｐゴシック" pitchFamily="34" charset="-128"/>
              </a:defRPr>
            </a:lvl5pPr>
            <a:lvl6pPr marL="25146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9pPr>
          </a:lstStyle>
          <a:p>
            <a:fld id="{4FC902D2-6E18-43EA-81F2-FCDBCBFCD310}" type="slidenum">
              <a:rPr lang="en-US" altLang="en-US" sz="1100" smtClean="0">
                <a:solidFill>
                  <a:srgbClr val="000000"/>
                </a:solidFill>
                <a:latin typeface="Calibri" pitchFamily="34" charset="0"/>
                <a:cs typeface="Arial" charset="0"/>
              </a:rPr>
              <a:pPr/>
              <a:t>12</a:t>
            </a:fld>
            <a:endParaRPr lang="en-US" altLang="en-US" sz="1100">
              <a:solidFill>
                <a:srgbClr val="000000"/>
              </a:solidFill>
              <a:latin typeface="Calibri" pitchFamily="34" charset="0"/>
              <a:cs typeface="Arial" charset="0"/>
            </a:endParaRPr>
          </a:p>
        </p:txBody>
      </p:sp>
    </p:spTree>
    <p:extLst>
      <p:ext uri="{BB962C8B-B14F-4D97-AF65-F5344CB8AC3E}">
        <p14:creationId xmlns:p14="http://schemas.microsoft.com/office/powerpoint/2010/main" xmlns="" val="296246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066B99-7191-4C41-A3ED-64083AB6D595}" type="slidenum">
              <a:rPr lang="de-CH" altLang="en-US" smtClean="0"/>
              <a:pPr>
                <a:defRPr/>
              </a:pPr>
              <a:t>13</a:t>
            </a:fld>
            <a:endParaRPr lang="de-CH" altLang="en-US"/>
          </a:p>
        </p:txBody>
      </p:sp>
    </p:spTree>
    <p:extLst>
      <p:ext uri="{BB962C8B-B14F-4D97-AF65-F5344CB8AC3E}">
        <p14:creationId xmlns:p14="http://schemas.microsoft.com/office/powerpoint/2010/main" xmlns="" val="2426827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066B99-7191-4C41-A3ED-64083AB6D595}" type="slidenum">
              <a:rPr lang="de-CH" altLang="en-US" smtClean="0"/>
              <a:pPr>
                <a:defRPr/>
              </a:pPr>
              <a:t>14</a:t>
            </a:fld>
            <a:endParaRPr lang="de-CH" altLang="en-US"/>
          </a:p>
        </p:txBody>
      </p:sp>
    </p:spTree>
    <p:extLst>
      <p:ext uri="{BB962C8B-B14F-4D97-AF65-F5344CB8AC3E}">
        <p14:creationId xmlns:p14="http://schemas.microsoft.com/office/powerpoint/2010/main" xmlns="" val="2776463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066B99-7191-4C41-A3ED-64083AB6D595}" type="slidenum">
              <a:rPr lang="de-CH" altLang="en-US" smtClean="0"/>
              <a:pPr>
                <a:defRPr/>
              </a:pPr>
              <a:t>15</a:t>
            </a:fld>
            <a:endParaRPr lang="de-CH" altLang="en-US"/>
          </a:p>
        </p:txBody>
      </p:sp>
    </p:spTree>
    <p:extLst>
      <p:ext uri="{BB962C8B-B14F-4D97-AF65-F5344CB8AC3E}">
        <p14:creationId xmlns:p14="http://schemas.microsoft.com/office/powerpoint/2010/main" xmlns="" val="195763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None/>
            </a:pPr>
            <a:r>
              <a:rPr lang="en-US" sz="1200" b="1" dirty="0"/>
              <a:t>Mission:</a:t>
            </a:r>
            <a:r>
              <a:rPr lang="en-US" sz="1200" dirty="0"/>
              <a:t> to ensure </a:t>
            </a:r>
            <a:r>
              <a:rPr lang="en-US" sz="1200" b="1" dirty="0"/>
              <a:t>international coordination of civil space-based Earth observation </a:t>
            </a:r>
            <a:r>
              <a:rPr lang="en-US" sz="1200" dirty="0"/>
              <a:t>programs and promotes exchange of data to optimize societal benefit for a sustainable future for humankind.</a:t>
            </a:r>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62013">
              <a:defRPr sz="1700">
                <a:solidFill>
                  <a:schemeClr val="tx1"/>
                </a:solidFill>
                <a:latin typeface="Arial" charset="0"/>
                <a:ea typeface="ＭＳ Ｐゴシック" pitchFamily="34" charset="-128"/>
              </a:defRPr>
            </a:lvl1pPr>
            <a:lvl2pPr marL="742950" indent="-285750" defTabSz="862013">
              <a:defRPr sz="1700">
                <a:solidFill>
                  <a:schemeClr val="tx1"/>
                </a:solidFill>
                <a:latin typeface="Arial" charset="0"/>
                <a:ea typeface="ＭＳ Ｐゴシック" pitchFamily="34" charset="-128"/>
              </a:defRPr>
            </a:lvl2pPr>
            <a:lvl3pPr marL="1143000" indent="-228600" defTabSz="862013">
              <a:defRPr sz="1700">
                <a:solidFill>
                  <a:schemeClr val="tx1"/>
                </a:solidFill>
                <a:latin typeface="Arial" charset="0"/>
                <a:ea typeface="ＭＳ Ｐゴシック" pitchFamily="34" charset="-128"/>
              </a:defRPr>
            </a:lvl3pPr>
            <a:lvl4pPr marL="1600200" indent="-228600" defTabSz="862013">
              <a:defRPr sz="1700">
                <a:solidFill>
                  <a:schemeClr val="tx1"/>
                </a:solidFill>
                <a:latin typeface="Arial" charset="0"/>
                <a:ea typeface="ＭＳ Ｐゴシック" pitchFamily="34" charset="-128"/>
              </a:defRPr>
            </a:lvl4pPr>
            <a:lvl5pPr marL="2057400" indent="-228600" defTabSz="862013">
              <a:defRPr sz="1700">
                <a:solidFill>
                  <a:schemeClr val="tx1"/>
                </a:solidFill>
                <a:latin typeface="Arial" charset="0"/>
                <a:ea typeface="ＭＳ Ｐゴシック" pitchFamily="34" charset="-128"/>
              </a:defRPr>
            </a:lvl5pPr>
            <a:lvl6pPr marL="25146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9pPr>
          </a:lstStyle>
          <a:p>
            <a:fld id="{3A67E771-16FC-4560-AF22-3DE41D098C2A}" type="slidenum">
              <a:rPr lang="de-CH" altLang="en-US" sz="1100" smtClean="0">
                <a:cs typeface="Arial" charset="0"/>
              </a:rPr>
              <a:pPr/>
              <a:t>2</a:t>
            </a:fld>
            <a:endParaRPr lang="de-CH" altLang="en-US" sz="1100">
              <a:cs typeface="Arial" charset="0"/>
            </a:endParaRPr>
          </a:p>
        </p:txBody>
      </p:sp>
    </p:spTree>
    <p:extLst>
      <p:ext uri="{BB962C8B-B14F-4D97-AF65-F5344CB8AC3E}">
        <p14:creationId xmlns:p14="http://schemas.microsoft.com/office/powerpoint/2010/main" xmlns="" val="294905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CH" altLang="en-US">
                <a:ea typeface="ＭＳ Ｐゴシック" pitchFamily="34" charset="-128"/>
              </a:rPr>
              <a:t>Restructured a few years ago, now following essential climate variables. Several focus area co-leads presenting variable-specific results.</a:t>
            </a:r>
          </a:p>
        </p:txBody>
      </p:sp>
      <p:sp>
        <p:nvSpPr>
          <p:cNvPr id="256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62013">
              <a:defRPr sz="1700">
                <a:solidFill>
                  <a:schemeClr val="tx1"/>
                </a:solidFill>
                <a:latin typeface="Arial" charset="0"/>
                <a:ea typeface="ＭＳ Ｐゴシック" pitchFamily="34" charset="-128"/>
              </a:defRPr>
            </a:lvl1pPr>
            <a:lvl2pPr marL="742950" indent="-285750" defTabSz="862013">
              <a:defRPr sz="1700">
                <a:solidFill>
                  <a:schemeClr val="tx1"/>
                </a:solidFill>
                <a:latin typeface="Arial" charset="0"/>
                <a:ea typeface="ＭＳ Ｐゴシック" pitchFamily="34" charset="-128"/>
              </a:defRPr>
            </a:lvl2pPr>
            <a:lvl3pPr marL="1143000" indent="-228600" defTabSz="862013">
              <a:defRPr sz="1700">
                <a:solidFill>
                  <a:schemeClr val="tx1"/>
                </a:solidFill>
                <a:latin typeface="Arial" charset="0"/>
                <a:ea typeface="ＭＳ Ｐゴシック" pitchFamily="34" charset="-128"/>
              </a:defRPr>
            </a:lvl3pPr>
            <a:lvl4pPr marL="1600200" indent="-228600" defTabSz="862013">
              <a:defRPr sz="1700">
                <a:solidFill>
                  <a:schemeClr val="tx1"/>
                </a:solidFill>
                <a:latin typeface="Arial" charset="0"/>
                <a:ea typeface="ＭＳ Ｐゴシック" pitchFamily="34" charset="-128"/>
              </a:defRPr>
            </a:lvl4pPr>
            <a:lvl5pPr marL="2057400" indent="-228600" defTabSz="862013">
              <a:defRPr sz="1700">
                <a:solidFill>
                  <a:schemeClr val="tx1"/>
                </a:solidFill>
                <a:latin typeface="Arial" charset="0"/>
                <a:ea typeface="ＭＳ Ｐゴシック" pitchFamily="34" charset="-128"/>
              </a:defRPr>
            </a:lvl5pPr>
            <a:lvl6pPr marL="25146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9pPr>
          </a:lstStyle>
          <a:p>
            <a:fld id="{B1170F57-BD3F-4742-9FA0-658C64572634}" type="slidenum">
              <a:rPr lang="en-US" altLang="en-US" sz="1100" smtClean="0">
                <a:solidFill>
                  <a:srgbClr val="000000"/>
                </a:solidFill>
                <a:cs typeface="Arial" charset="0"/>
              </a:rPr>
              <a:pPr/>
              <a:t>3</a:t>
            </a:fld>
            <a:endParaRPr lang="en-US" altLang="en-US" sz="1100">
              <a:solidFill>
                <a:srgbClr val="000000"/>
              </a:solidFill>
              <a:cs typeface="Arial" charset="0"/>
            </a:endParaRPr>
          </a:p>
        </p:txBody>
      </p:sp>
    </p:spTree>
    <p:extLst>
      <p:ext uri="{BB962C8B-B14F-4D97-AF65-F5344CB8AC3E}">
        <p14:creationId xmlns:p14="http://schemas.microsoft.com/office/powerpoint/2010/main" xmlns="" val="285773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Formed in 2000 as part of NASA’s EOS validation program – validating MODIS land products</a:t>
            </a:r>
          </a:p>
          <a:p>
            <a:pPr eaLnBrk="1" hangingPunct="1">
              <a:spcBef>
                <a:spcPct val="0"/>
              </a:spcBef>
            </a:pPr>
            <a:endParaRPr 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kern="1200" dirty="0">
                <a:solidFill>
                  <a:schemeClr val="tx1"/>
                </a:solidFill>
                <a:effectLst/>
                <a:latin typeface="Arial" charset="0"/>
                <a:ea typeface="ＭＳ Ｐゴシック" charset="0"/>
                <a:cs typeface="Arial" charset="0"/>
              </a:rPr>
              <a:t>The mission of the CEOS Land Product Validation (LPV) subgroup is to coordinate the quantitative validation of satellite-derived products. The focus lies on standardized </a:t>
            </a:r>
            <a:r>
              <a:rPr lang="en-US" sz="1200" b="1" i="0" kern="1200" dirty="0" err="1">
                <a:solidFill>
                  <a:schemeClr val="tx1"/>
                </a:solidFill>
                <a:effectLst/>
                <a:latin typeface="Arial" charset="0"/>
                <a:ea typeface="ＭＳ Ｐゴシック" charset="0"/>
                <a:cs typeface="Arial" charset="0"/>
              </a:rPr>
              <a:t>intercomparison</a:t>
            </a:r>
            <a:r>
              <a:rPr lang="en-US" sz="1200" b="1" i="0" kern="1200" dirty="0">
                <a:solidFill>
                  <a:schemeClr val="tx1"/>
                </a:solidFill>
                <a:effectLst/>
                <a:latin typeface="Arial" charset="0"/>
                <a:ea typeface="ＭＳ Ｐゴシック" charset="0"/>
                <a:cs typeface="Arial" charset="0"/>
              </a:rPr>
              <a:t> and validation across products from different satellite, algorithms, and agency sources.</a:t>
            </a:r>
          </a:p>
          <a:p>
            <a:pPr eaLnBrk="1" hangingPunct="1">
              <a:spcBef>
                <a:spcPct val="0"/>
              </a:spcBef>
            </a:pPr>
            <a:endParaRPr lang="en-US" dirty="0"/>
          </a:p>
        </p:txBody>
      </p:sp>
      <p:sp>
        <p:nvSpPr>
          <p:cNvPr id="337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62013">
              <a:defRPr sz="1700">
                <a:solidFill>
                  <a:schemeClr val="tx1"/>
                </a:solidFill>
                <a:latin typeface="Arial" charset="0"/>
                <a:ea typeface="ＭＳ Ｐゴシック" charset="0"/>
                <a:cs typeface="ＭＳ Ｐゴシック" charset="0"/>
              </a:defRPr>
            </a:lvl1pPr>
            <a:lvl2pPr marL="742950" indent="-285750" defTabSz="862013">
              <a:defRPr sz="1700">
                <a:solidFill>
                  <a:schemeClr val="tx1"/>
                </a:solidFill>
                <a:latin typeface="Arial" charset="0"/>
                <a:ea typeface="ＭＳ Ｐゴシック" charset="0"/>
              </a:defRPr>
            </a:lvl2pPr>
            <a:lvl3pPr marL="1143000" indent="-228600" defTabSz="862013">
              <a:defRPr sz="1700">
                <a:solidFill>
                  <a:schemeClr val="tx1"/>
                </a:solidFill>
                <a:latin typeface="Arial" charset="0"/>
                <a:ea typeface="ＭＳ Ｐゴシック" charset="0"/>
              </a:defRPr>
            </a:lvl3pPr>
            <a:lvl4pPr marL="1600200" indent="-228600" defTabSz="862013">
              <a:defRPr sz="1700">
                <a:solidFill>
                  <a:schemeClr val="tx1"/>
                </a:solidFill>
                <a:latin typeface="Arial" charset="0"/>
                <a:ea typeface="ＭＳ Ｐゴシック" charset="0"/>
              </a:defRPr>
            </a:lvl4pPr>
            <a:lvl5pPr marL="2057400" indent="-228600" defTabSz="862013">
              <a:defRPr sz="1700">
                <a:solidFill>
                  <a:schemeClr val="tx1"/>
                </a:solidFill>
                <a:latin typeface="Arial" charset="0"/>
                <a:ea typeface="ＭＳ Ｐゴシック" charset="0"/>
              </a:defRPr>
            </a:lvl5pPr>
            <a:lvl6pPr marL="2514600" indent="-228600" defTabSz="862013" eaLnBrk="0" fontAlgn="base" hangingPunct="0">
              <a:spcBef>
                <a:spcPct val="0"/>
              </a:spcBef>
              <a:spcAft>
                <a:spcPct val="0"/>
              </a:spcAft>
              <a:defRPr sz="1700">
                <a:solidFill>
                  <a:schemeClr val="tx1"/>
                </a:solidFill>
                <a:latin typeface="Arial" charset="0"/>
                <a:ea typeface="ＭＳ Ｐゴシック" charset="0"/>
              </a:defRPr>
            </a:lvl6pPr>
            <a:lvl7pPr marL="2971800" indent="-228600" defTabSz="862013" eaLnBrk="0" fontAlgn="base" hangingPunct="0">
              <a:spcBef>
                <a:spcPct val="0"/>
              </a:spcBef>
              <a:spcAft>
                <a:spcPct val="0"/>
              </a:spcAft>
              <a:defRPr sz="1700">
                <a:solidFill>
                  <a:schemeClr val="tx1"/>
                </a:solidFill>
                <a:latin typeface="Arial" charset="0"/>
                <a:ea typeface="ＭＳ Ｐゴシック" charset="0"/>
              </a:defRPr>
            </a:lvl7pPr>
            <a:lvl8pPr marL="3429000" indent="-228600" defTabSz="862013" eaLnBrk="0" fontAlgn="base" hangingPunct="0">
              <a:spcBef>
                <a:spcPct val="0"/>
              </a:spcBef>
              <a:spcAft>
                <a:spcPct val="0"/>
              </a:spcAft>
              <a:defRPr sz="1700">
                <a:solidFill>
                  <a:schemeClr val="tx1"/>
                </a:solidFill>
                <a:latin typeface="Arial" charset="0"/>
                <a:ea typeface="ＭＳ Ｐゴシック" charset="0"/>
              </a:defRPr>
            </a:lvl8pPr>
            <a:lvl9pPr marL="3886200" indent="-228600" defTabSz="862013" eaLnBrk="0" fontAlgn="base" hangingPunct="0">
              <a:spcBef>
                <a:spcPct val="0"/>
              </a:spcBef>
              <a:spcAft>
                <a:spcPct val="0"/>
              </a:spcAft>
              <a:defRPr sz="1700">
                <a:solidFill>
                  <a:schemeClr val="tx1"/>
                </a:solidFill>
                <a:latin typeface="Arial" charset="0"/>
                <a:ea typeface="ＭＳ Ｐゴシック" charset="0"/>
              </a:defRPr>
            </a:lvl9pPr>
          </a:lstStyle>
          <a:p>
            <a:fld id="{B2EC1F4D-F455-0545-9EA2-4AA738EA87BB}" type="slidenum">
              <a:rPr lang="en-US" sz="1100">
                <a:solidFill>
                  <a:srgbClr val="000000"/>
                </a:solidFill>
                <a:latin typeface="Calibri" charset="0"/>
              </a:rPr>
              <a:pPr/>
              <a:t>4</a:t>
            </a:fld>
            <a:endParaRPr lang="en-US" sz="1100">
              <a:solidFill>
                <a:srgbClr val="000000"/>
              </a:solidFill>
              <a:latin typeface="Calibri" charset="0"/>
            </a:endParaRPr>
          </a:p>
        </p:txBody>
      </p:sp>
    </p:spTree>
    <p:extLst>
      <p:ext uri="{BB962C8B-B14F-4D97-AF65-F5344CB8AC3E}">
        <p14:creationId xmlns:p14="http://schemas.microsoft.com/office/powerpoint/2010/main" xmlns="" val="132489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066B99-7191-4C41-A3ED-64083AB6D595}" type="slidenum">
              <a:rPr lang="de-CH" altLang="en-US" smtClean="0"/>
              <a:pPr>
                <a:defRPr/>
              </a:pPr>
              <a:t>6</a:t>
            </a:fld>
            <a:endParaRPr lang="de-CH" altLang="en-US"/>
          </a:p>
        </p:txBody>
      </p:sp>
    </p:spTree>
    <p:extLst>
      <p:ext uri="{BB962C8B-B14F-4D97-AF65-F5344CB8AC3E}">
        <p14:creationId xmlns:p14="http://schemas.microsoft.com/office/powerpoint/2010/main" xmlns="" val="278963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066B99-7191-4C41-A3ED-64083AB6D595}" type="slidenum">
              <a:rPr lang="de-CH" altLang="en-US" smtClean="0"/>
              <a:pPr>
                <a:defRPr/>
              </a:pPr>
              <a:t>7</a:t>
            </a:fld>
            <a:endParaRPr lang="de-CH" altLang="en-US"/>
          </a:p>
        </p:txBody>
      </p:sp>
    </p:spTree>
    <p:extLst>
      <p:ext uri="{BB962C8B-B14F-4D97-AF65-F5344CB8AC3E}">
        <p14:creationId xmlns:p14="http://schemas.microsoft.com/office/powerpoint/2010/main" xmlns="" val="278963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a:ea typeface="ＭＳ Ｐゴシック" pitchFamily="34" charset="-128"/>
              </a:rPr>
              <a:t>Formed in 2000 as part of NASA’s EOS validation program – validating MODIS land products</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2013">
              <a:defRPr sz="1700">
                <a:solidFill>
                  <a:schemeClr val="tx1"/>
                </a:solidFill>
                <a:latin typeface="Arial" charset="0"/>
                <a:ea typeface="ＭＳ Ｐゴシック" pitchFamily="34" charset="-128"/>
              </a:defRPr>
            </a:lvl1pPr>
            <a:lvl2pPr marL="742950" indent="-285750" defTabSz="862013">
              <a:defRPr sz="1700">
                <a:solidFill>
                  <a:schemeClr val="tx1"/>
                </a:solidFill>
                <a:latin typeface="Arial" charset="0"/>
                <a:ea typeface="ＭＳ Ｐゴシック" pitchFamily="34" charset="-128"/>
              </a:defRPr>
            </a:lvl2pPr>
            <a:lvl3pPr marL="1143000" indent="-228600" defTabSz="862013">
              <a:defRPr sz="1700">
                <a:solidFill>
                  <a:schemeClr val="tx1"/>
                </a:solidFill>
                <a:latin typeface="Arial" charset="0"/>
                <a:ea typeface="ＭＳ Ｐゴシック" pitchFamily="34" charset="-128"/>
              </a:defRPr>
            </a:lvl3pPr>
            <a:lvl4pPr marL="1600200" indent="-228600" defTabSz="862013">
              <a:defRPr sz="1700">
                <a:solidFill>
                  <a:schemeClr val="tx1"/>
                </a:solidFill>
                <a:latin typeface="Arial" charset="0"/>
                <a:ea typeface="ＭＳ Ｐゴシック" pitchFamily="34" charset="-128"/>
              </a:defRPr>
            </a:lvl4pPr>
            <a:lvl5pPr marL="2057400" indent="-228600" defTabSz="862013">
              <a:defRPr sz="1700">
                <a:solidFill>
                  <a:schemeClr val="tx1"/>
                </a:solidFill>
                <a:latin typeface="Arial" charset="0"/>
                <a:ea typeface="ＭＳ Ｐゴシック" pitchFamily="34" charset="-128"/>
              </a:defRPr>
            </a:lvl5pPr>
            <a:lvl6pPr marL="25146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9pPr>
          </a:lstStyle>
          <a:p>
            <a:fld id="{4FC902D2-6E18-43EA-81F2-FCDBCBFCD310}" type="slidenum">
              <a:rPr lang="en-US" altLang="en-US" sz="1100" smtClean="0">
                <a:solidFill>
                  <a:srgbClr val="000000"/>
                </a:solidFill>
                <a:latin typeface="Calibri" pitchFamily="34" charset="0"/>
                <a:cs typeface="Arial" charset="0"/>
              </a:rPr>
              <a:pPr/>
              <a:t>8</a:t>
            </a:fld>
            <a:endParaRPr lang="en-US" altLang="en-US" sz="1100">
              <a:solidFill>
                <a:srgbClr val="000000"/>
              </a:solidFill>
              <a:latin typeface="Calibri" pitchFamily="34" charset="0"/>
              <a:cs typeface="Arial" charset="0"/>
            </a:endParaRPr>
          </a:p>
        </p:txBody>
      </p:sp>
    </p:spTree>
    <p:extLst>
      <p:ext uri="{BB962C8B-B14F-4D97-AF65-F5344CB8AC3E}">
        <p14:creationId xmlns:p14="http://schemas.microsoft.com/office/powerpoint/2010/main" xmlns="" val="48751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2013">
              <a:defRPr sz="1700">
                <a:solidFill>
                  <a:schemeClr val="tx1"/>
                </a:solidFill>
                <a:latin typeface="Arial" charset="0"/>
                <a:ea typeface="ＭＳ Ｐゴシック" pitchFamily="34" charset="-128"/>
              </a:defRPr>
            </a:lvl1pPr>
            <a:lvl2pPr marL="742950" indent="-285750" defTabSz="862013">
              <a:defRPr sz="1700">
                <a:solidFill>
                  <a:schemeClr val="tx1"/>
                </a:solidFill>
                <a:latin typeface="Arial" charset="0"/>
                <a:ea typeface="ＭＳ Ｐゴシック" pitchFamily="34" charset="-128"/>
              </a:defRPr>
            </a:lvl2pPr>
            <a:lvl3pPr marL="1143000" indent="-228600" defTabSz="862013">
              <a:defRPr sz="1700">
                <a:solidFill>
                  <a:schemeClr val="tx1"/>
                </a:solidFill>
                <a:latin typeface="Arial" charset="0"/>
                <a:ea typeface="ＭＳ Ｐゴシック" pitchFamily="34" charset="-128"/>
              </a:defRPr>
            </a:lvl3pPr>
            <a:lvl4pPr marL="1600200" indent="-228600" defTabSz="862013">
              <a:defRPr sz="1700">
                <a:solidFill>
                  <a:schemeClr val="tx1"/>
                </a:solidFill>
                <a:latin typeface="Arial" charset="0"/>
                <a:ea typeface="ＭＳ Ｐゴシック" pitchFamily="34" charset="-128"/>
              </a:defRPr>
            </a:lvl4pPr>
            <a:lvl5pPr marL="2057400" indent="-228600" defTabSz="862013">
              <a:defRPr sz="1700">
                <a:solidFill>
                  <a:schemeClr val="tx1"/>
                </a:solidFill>
                <a:latin typeface="Arial" charset="0"/>
                <a:ea typeface="ＭＳ Ｐゴシック" pitchFamily="34" charset="-128"/>
              </a:defRPr>
            </a:lvl5pPr>
            <a:lvl6pPr marL="25146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9pPr>
          </a:lstStyle>
          <a:p>
            <a:fld id="{4FC902D2-6E18-43EA-81F2-FCDBCBFCD310}" type="slidenum">
              <a:rPr lang="en-US" altLang="en-US" sz="1100" smtClean="0">
                <a:solidFill>
                  <a:srgbClr val="000000"/>
                </a:solidFill>
                <a:latin typeface="Calibri" pitchFamily="34" charset="0"/>
                <a:cs typeface="Arial" charset="0"/>
              </a:rPr>
              <a:pPr/>
              <a:t>9</a:t>
            </a:fld>
            <a:endParaRPr lang="en-US" altLang="en-US" sz="1100">
              <a:solidFill>
                <a:srgbClr val="000000"/>
              </a:solidFill>
              <a:latin typeface="Calibri" pitchFamily="34" charset="0"/>
              <a:cs typeface="Arial" charset="0"/>
            </a:endParaRPr>
          </a:p>
        </p:txBody>
      </p:sp>
    </p:spTree>
    <p:extLst>
      <p:ext uri="{BB962C8B-B14F-4D97-AF65-F5344CB8AC3E}">
        <p14:creationId xmlns:p14="http://schemas.microsoft.com/office/powerpoint/2010/main" xmlns="" val="48751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b="0" i="0" kern="1200" dirty="0">
                <a:solidFill>
                  <a:schemeClr val="tx1"/>
                </a:solidFill>
                <a:effectLst/>
                <a:latin typeface="Arial" charset="0"/>
                <a:ea typeface="ＭＳ Ｐゴシック" charset="0"/>
                <a:cs typeface="Arial" charset="0"/>
              </a:rPr>
              <a:t>The CEOS Land Product Validation subgroup adopted the EOS Land Validation core sites back in the early MODIS era, and augmented the list with more European and international coverage in the mid 2000's. But many of these sites were not longer active, and our needs and strategy for ground reference sites have changed over time. The LPV thus undertook an effort to define and evaluate several study sites that could fulfill the needs of </a:t>
            </a:r>
            <a:r>
              <a:rPr lang="en-US" sz="1200" b="0" i="0" kern="1200" dirty="0" err="1">
                <a:solidFill>
                  <a:schemeClr val="tx1"/>
                </a:solidFill>
                <a:effectLst/>
                <a:latin typeface="Arial" charset="0"/>
                <a:ea typeface="ＭＳ Ｐゴシック" charset="0"/>
                <a:cs typeface="Arial" charset="0"/>
              </a:rPr>
              <a:t>mulitple</a:t>
            </a:r>
            <a:r>
              <a:rPr lang="en-US" sz="1200" b="0" i="0" kern="1200" dirty="0">
                <a:solidFill>
                  <a:schemeClr val="tx1"/>
                </a:solidFill>
                <a:effectLst/>
                <a:latin typeface="Arial" charset="0"/>
                <a:ea typeface="ＭＳ Ｐゴシック" charset="0"/>
                <a:cs typeface="Arial" charset="0"/>
              </a:rPr>
              <a:t> products within our focus areas.</a:t>
            </a:r>
          </a:p>
          <a:p>
            <a:r>
              <a:rPr lang="en-US" sz="1200" b="0" i="0" kern="1200" dirty="0">
                <a:solidFill>
                  <a:schemeClr val="tx1"/>
                </a:solidFill>
                <a:effectLst/>
                <a:latin typeface="Arial" charset="0"/>
                <a:ea typeface="ＭＳ Ｐゴシック" charset="0"/>
                <a:cs typeface="Arial" charset="0"/>
              </a:rPr>
              <a:t>We have defined sites that we refer to as LPV Supersites as:</a:t>
            </a:r>
          </a:p>
          <a:p>
            <a:r>
              <a:rPr lang="en-US" sz="1200" b="0" i="0" kern="1200" dirty="0">
                <a:solidFill>
                  <a:schemeClr val="tx1"/>
                </a:solidFill>
                <a:effectLst/>
                <a:latin typeface="Arial" charset="0"/>
                <a:ea typeface="ＭＳ Ｐゴシック" charset="0"/>
                <a:cs typeface="Arial" charset="0"/>
              </a:rPr>
              <a:t>Super characterized (canopy structure and bio-geophysical variables) site following well- established protocols useful for the validation of satellite land products (at least 3) and for radiative transfer modeling approaches.</a:t>
            </a:r>
          </a:p>
          <a:p>
            <a:r>
              <a:rPr lang="en-US" sz="1200" b="0" i="0" kern="1200" dirty="0">
                <a:solidFill>
                  <a:schemeClr val="tx1"/>
                </a:solidFill>
                <a:effectLst/>
                <a:latin typeface="Arial" charset="0"/>
                <a:ea typeface="ＭＳ Ｐゴシック" charset="0"/>
                <a:cs typeface="Arial" charset="0"/>
              </a:rPr>
              <a:t>Active, long-term operations, supported by appropriate funding and infrastructural capacity.</a:t>
            </a:r>
          </a:p>
          <a:p>
            <a:r>
              <a:rPr lang="en-US" sz="1200" b="0" i="0" kern="1200" dirty="0">
                <a:solidFill>
                  <a:schemeClr val="tx1"/>
                </a:solidFill>
                <a:effectLst/>
                <a:latin typeface="Arial" charset="0"/>
                <a:ea typeface="ＭＳ Ｐゴシック" charset="0"/>
                <a:cs typeface="Arial" charset="0"/>
              </a:rPr>
              <a:t>Supported by airborne LiDAR and hyperspectral acquisitions (desirable).</a:t>
            </a:r>
          </a:p>
          <a:p>
            <a:r>
              <a:rPr lang="en-US" sz="1200" b="0" i="0" kern="1200" dirty="0">
                <a:solidFill>
                  <a:schemeClr val="tx1"/>
                </a:solidFill>
                <a:effectLst/>
                <a:latin typeface="Arial" charset="0"/>
                <a:ea typeface="ＭＳ Ｐゴシック" charset="0"/>
                <a:cs typeface="Arial" charset="0"/>
              </a:rPr>
              <a:t>The supersites were selected primarily from well known and established networks, and several were also nominated by each of the LPV focus areas, and then all sites were evaluated for their suitability by ranking them first based on the availability of data (active site) and their spatial representativeness. After this the variables were ranked based on how many key variables could be validated with a given site, whether structural information were available for the site, and if atmospheric and other properties were measured. The sites were also ranked according to global region and by land cover. All of this information was combined to come up with a score for each site and a cut-off was established for accepting a given site. The subset of sites that we have initially adopted using this criteria are shown on the map below, and in this </a:t>
            </a:r>
            <a:r>
              <a:rPr lang="en-US" sz="1200" b="0" i="0" u="none" strike="noStrike" kern="1200" dirty="0">
                <a:solidFill>
                  <a:schemeClr val="tx1"/>
                </a:solidFill>
                <a:effectLst/>
                <a:latin typeface="Arial" charset="0"/>
                <a:ea typeface="ＭＳ Ｐゴシック" charset="0"/>
                <a:cs typeface="Arial" charset="0"/>
                <a:hlinkClick r:id="rId3"/>
              </a:rPr>
              <a:t>spreadsheet</a:t>
            </a:r>
            <a:r>
              <a:rPr lang="en-US" sz="1200" b="0" i="0" kern="1200" dirty="0">
                <a:solidFill>
                  <a:schemeClr val="tx1"/>
                </a:solidFill>
                <a:effectLst/>
                <a:latin typeface="Arial" charset="0"/>
                <a:ea typeface="ＭＳ Ｐゴシック" charset="0"/>
                <a:cs typeface="Arial" charset="0"/>
              </a:rPr>
              <a:t>.</a:t>
            </a:r>
          </a:p>
          <a:p>
            <a:pPr eaLnBrk="1" hangingPunct="1">
              <a:spcBef>
                <a:spcPct val="0"/>
              </a:spcBef>
            </a:pPr>
            <a:endParaRPr lang="en-US" alt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2013">
              <a:defRPr sz="1700">
                <a:solidFill>
                  <a:schemeClr val="tx1"/>
                </a:solidFill>
                <a:latin typeface="Arial" charset="0"/>
                <a:ea typeface="ＭＳ Ｐゴシック" pitchFamily="34" charset="-128"/>
              </a:defRPr>
            </a:lvl1pPr>
            <a:lvl2pPr marL="742950" indent="-285750" defTabSz="862013">
              <a:defRPr sz="1700">
                <a:solidFill>
                  <a:schemeClr val="tx1"/>
                </a:solidFill>
                <a:latin typeface="Arial" charset="0"/>
                <a:ea typeface="ＭＳ Ｐゴシック" pitchFamily="34" charset="-128"/>
              </a:defRPr>
            </a:lvl2pPr>
            <a:lvl3pPr marL="1143000" indent="-228600" defTabSz="862013">
              <a:defRPr sz="1700">
                <a:solidFill>
                  <a:schemeClr val="tx1"/>
                </a:solidFill>
                <a:latin typeface="Arial" charset="0"/>
                <a:ea typeface="ＭＳ Ｐゴシック" pitchFamily="34" charset="-128"/>
              </a:defRPr>
            </a:lvl3pPr>
            <a:lvl4pPr marL="1600200" indent="-228600" defTabSz="862013">
              <a:defRPr sz="1700">
                <a:solidFill>
                  <a:schemeClr val="tx1"/>
                </a:solidFill>
                <a:latin typeface="Arial" charset="0"/>
                <a:ea typeface="ＭＳ Ｐゴシック" pitchFamily="34" charset="-128"/>
              </a:defRPr>
            </a:lvl4pPr>
            <a:lvl5pPr marL="2057400" indent="-228600" defTabSz="862013">
              <a:defRPr sz="1700">
                <a:solidFill>
                  <a:schemeClr val="tx1"/>
                </a:solidFill>
                <a:latin typeface="Arial" charset="0"/>
                <a:ea typeface="ＭＳ Ｐゴシック" pitchFamily="34" charset="-128"/>
              </a:defRPr>
            </a:lvl5pPr>
            <a:lvl6pPr marL="25146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defTabSz="862013" eaLnBrk="0" fontAlgn="base" hangingPunct="0">
              <a:spcBef>
                <a:spcPct val="0"/>
              </a:spcBef>
              <a:spcAft>
                <a:spcPct val="0"/>
              </a:spcAft>
              <a:defRPr sz="1700">
                <a:solidFill>
                  <a:schemeClr val="tx1"/>
                </a:solidFill>
                <a:latin typeface="Arial" charset="0"/>
                <a:ea typeface="ＭＳ Ｐゴシック" pitchFamily="34" charset="-128"/>
              </a:defRPr>
            </a:lvl9pPr>
          </a:lstStyle>
          <a:p>
            <a:fld id="{4FC902D2-6E18-43EA-81F2-FCDBCBFCD310}" type="slidenum">
              <a:rPr lang="en-US" altLang="en-US" sz="1100" smtClean="0">
                <a:solidFill>
                  <a:srgbClr val="000000"/>
                </a:solidFill>
                <a:latin typeface="Calibri" pitchFamily="34" charset="0"/>
                <a:cs typeface="Arial" charset="0"/>
              </a:rPr>
              <a:pPr/>
              <a:t>10</a:t>
            </a:fld>
            <a:endParaRPr lang="en-US" altLang="en-US" sz="1100">
              <a:solidFill>
                <a:srgbClr val="000000"/>
              </a:solidFill>
              <a:latin typeface="Calibri" pitchFamily="34" charset="0"/>
              <a:cs typeface="Arial" charset="0"/>
            </a:endParaRPr>
          </a:p>
        </p:txBody>
      </p:sp>
    </p:spTree>
    <p:extLst>
      <p:ext uri="{BB962C8B-B14F-4D97-AF65-F5344CB8AC3E}">
        <p14:creationId xmlns:p14="http://schemas.microsoft.com/office/powerpoint/2010/main" xmlns="" val="389107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CH"/>
          </a:p>
        </p:txBody>
      </p:sp>
      <p:sp>
        <p:nvSpPr>
          <p:cNvPr id="4" name="Date Placeholder 3"/>
          <p:cNvSpPr>
            <a:spLocks noGrp="1"/>
          </p:cNvSpPr>
          <p:nvPr>
            <p:ph type="dt" sz="half" idx="10"/>
          </p:nvPr>
        </p:nvSpPr>
        <p:spPr/>
        <p:txBody>
          <a:bodyPr/>
          <a:lstStyle>
            <a:lvl1pPr>
              <a:defRPr/>
            </a:lvl1pPr>
          </a:lstStyle>
          <a:p>
            <a:pPr>
              <a:defRPr/>
            </a:pPr>
            <a:endParaRPr lang="de-CH" altLang="en-US"/>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541BF335-0D5C-40D0-A81C-F0E6C573DC2C}" type="slidenum">
              <a:rPr lang="en-US" altLang="en-US"/>
              <a:pPr>
                <a:defRPr/>
              </a:pPr>
              <a:t>‹Nº›</a:t>
            </a:fld>
            <a:endParaRPr lang="en-US" altLang="en-US"/>
          </a:p>
        </p:txBody>
      </p:sp>
    </p:spTree>
    <p:extLst>
      <p:ext uri="{BB962C8B-B14F-4D97-AF65-F5344CB8AC3E}">
        <p14:creationId xmlns:p14="http://schemas.microsoft.com/office/powerpoint/2010/main" xmlns="" val="293880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lvl1pPr>
              <a:defRPr/>
            </a:lvl1pPr>
          </a:lstStyle>
          <a:p>
            <a:pPr>
              <a:defRPr/>
            </a:pPr>
            <a:endParaRPr lang="de-CH" altLang="en-US"/>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09D6A057-3DC0-48D4-986F-07D652B065BD}" type="slidenum">
              <a:rPr lang="en-US" altLang="en-US"/>
              <a:pPr>
                <a:defRPr/>
              </a:pPr>
              <a:t>‹Nº›</a:t>
            </a:fld>
            <a:endParaRPr lang="en-US" altLang="en-US"/>
          </a:p>
        </p:txBody>
      </p:sp>
    </p:spTree>
    <p:extLst>
      <p:ext uri="{BB962C8B-B14F-4D97-AF65-F5344CB8AC3E}">
        <p14:creationId xmlns:p14="http://schemas.microsoft.com/office/powerpoint/2010/main" xmlns="" val="297699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e-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lvl1pPr>
              <a:defRPr/>
            </a:lvl1pPr>
          </a:lstStyle>
          <a:p>
            <a:pPr>
              <a:defRPr/>
            </a:pPr>
            <a:endParaRPr lang="de-CH" altLang="en-US"/>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3BA56CD8-71C0-448A-9FB0-7CB7C4F6D439}" type="slidenum">
              <a:rPr lang="en-US" altLang="en-US"/>
              <a:pPr>
                <a:defRPr/>
              </a:pPr>
              <a:t>‹Nº›</a:t>
            </a:fld>
            <a:endParaRPr lang="en-US" altLang="en-US"/>
          </a:p>
        </p:txBody>
      </p:sp>
    </p:spTree>
    <p:extLst>
      <p:ext uri="{BB962C8B-B14F-4D97-AF65-F5344CB8AC3E}">
        <p14:creationId xmlns:p14="http://schemas.microsoft.com/office/powerpoint/2010/main" xmlns="" val="284866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5" name="Picture 16" descr="top2"/>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0" y="0"/>
            <a:ext cx="4381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76200"/>
            <a:ext cx="8229600" cy="609600"/>
          </a:xfrm>
        </p:spPr>
        <p:txBody>
          <a:bodyPr/>
          <a:lstStyle/>
          <a:p>
            <a:r>
              <a:rPr lang="en-US" dirty="0"/>
              <a:t>Click to edit Master title style</a:t>
            </a:r>
            <a:endParaRPr lang="de-CH" dirty="0"/>
          </a:p>
        </p:txBody>
      </p:sp>
      <p:sp>
        <p:nvSpPr>
          <p:cNvPr id="3" name="Content Placeholder 2"/>
          <p:cNvSpPr>
            <a:spLocks noGrp="1"/>
          </p:cNvSpPr>
          <p:nvPr>
            <p:ph idx="1"/>
          </p:nvPr>
        </p:nvSpPr>
        <p:spPr>
          <a:xfrm>
            <a:off x="609600" y="914400"/>
            <a:ext cx="82296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4"/>
          <p:cNvSpPr>
            <a:spLocks noGrp="1"/>
          </p:cNvSpPr>
          <p:nvPr>
            <p:ph type="ftr" sz="quarter" idx="10"/>
          </p:nvPr>
        </p:nvSpPr>
        <p:spPr>
          <a:xfrm>
            <a:off x="609600" y="6375400"/>
            <a:ext cx="2895600" cy="365125"/>
          </a:xfrm>
        </p:spPr>
        <p:txBody>
          <a:bodyPr/>
          <a:lstStyle>
            <a:lvl1pPr>
              <a:defRPr/>
            </a:lvl1pPr>
          </a:lstStyle>
          <a:p>
            <a:pPr>
              <a:defRPr/>
            </a:pPr>
            <a:endParaRPr lang="de-CH"/>
          </a:p>
        </p:txBody>
      </p:sp>
      <p:sp>
        <p:nvSpPr>
          <p:cNvPr id="7" name="Slide Number Placeholder 5"/>
          <p:cNvSpPr>
            <a:spLocks noGrp="1"/>
          </p:cNvSpPr>
          <p:nvPr>
            <p:ph type="sldNum" sz="quarter" idx="11"/>
          </p:nvPr>
        </p:nvSpPr>
        <p:spPr>
          <a:xfrm>
            <a:off x="6705600" y="6381750"/>
            <a:ext cx="2133600" cy="365125"/>
          </a:xfrm>
        </p:spPr>
        <p:txBody>
          <a:bodyPr/>
          <a:lstStyle>
            <a:lvl1pPr>
              <a:defRPr/>
            </a:lvl1pPr>
          </a:lstStyle>
          <a:p>
            <a:pPr>
              <a:defRPr/>
            </a:pPr>
            <a:fld id="{539973ED-3CA8-486F-9949-DD3997A21E33}" type="slidenum">
              <a:rPr lang="en-US" altLang="en-US"/>
              <a:pPr>
                <a:defRPr/>
              </a:pPr>
              <a:t>‹Nº›</a:t>
            </a:fld>
            <a:endParaRPr lang="en-US" altLang="en-US"/>
          </a:p>
        </p:txBody>
      </p:sp>
    </p:spTree>
    <p:extLst>
      <p:ext uri="{BB962C8B-B14F-4D97-AF65-F5344CB8AC3E}">
        <p14:creationId xmlns:p14="http://schemas.microsoft.com/office/powerpoint/2010/main" xmlns="" val="260552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de-CH" altLang="en-US"/>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C986BA8A-0601-43A9-B8B5-ED1A0EDD855D}" type="slidenum">
              <a:rPr lang="en-US" altLang="en-US"/>
              <a:pPr>
                <a:defRPr/>
              </a:pPr>
              <a:t>‹Nº›</a:t>
            </a:fld>
            <a:endParaRPr lang="en-US" altLang="en-US"/>
          </a:p>
        </p:txBody>
      </p:sp>
    </p:spTree>
    <p:extLst>
      <p:ext uri="{BB962C8B-B14F-4D97-AF65-F5344CB8AC3E}">
        <p14:creationId xmlns:p14="http://schemas.microsoft.com/office/powerpoint/2010/main" xmlns="" val="283347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Date Placeholder 3"/>
          <p:cNvSpPr>
            <a:spLocks noGrp="1"/>
          </p:cNvSpPr>
          <p:nvPr>
            <p:ph type="dt" sz="half" idx="10"/>
          </p:nvPr>
        </p:nvSpPr>
        <p:spPr/>
        <p:txBody>
          <a:bodyPr/>
          <a:lstStyle>
            <a:lvl1pPr>
              <a:defRPr/>
            </a:lvl1pPr>
          </a:lstStyle>
          <a:p>
            <a:pPr>
              <a:defRPr/>
            </a:pPr>
            <a:endParaRPr lang="de-CH" altLang="en-US"/>
          </a:p>
        </p:txBody>
      </p:sp>
      <p:sp>
        <p:nvSpPr>
          <p:cNvPr id="6" name="Footer Placeholder 4"/>
          <p:cNvSpPr>
            <a:spLocks noGrp="1"/>
          </p:cNvSpPr>
          <p:nvPr>
            <p:ph type="ftr" sz="quarter" idx="11"/>
          </p:nvPr>
        </p:nvSpPr>
        <p:spPr/>
        <p:txBody>
          <a:bodyPr/>
          <a:lstStyle>
            <a:lvl1pPr>
              <a:defRPr/>
            </a:lvl1pPr>
          </a:lstStyle>
          <a:p>
            <a:pPr>
              <a:defRPr/>
            </a:pPr>
            <a:endParaRPr lang="de-CH"/>
          </a:p>
        </p:txBody>
      </p:sp>
      <p:sp>
        <p:nvSpPr>
          <p:cNvPr id="7" name="Slide Number Placeholder 5"/>
          <p:cNvSpPr>
            <a:spLocks noGrp="1"/>
          </p:cNvSpPr>
          <p:nvPr>
            <p:ph type="sldNum" sz="quarter" idx="12"/>
          </p:nvPr>
        </p:nvSpPr>
        <p:spPr/>
        <p:txBody>
          <a:bodyPr/>
          <a:lstStyle>
            <a:lvl1pPr>
              <a:defRPr/>
            </a:lvl1pPr>
          </a:lstStyle>
          <a:p>
            <a:pPr>
              <a:defRPr/>
            </a:pPr>
            <a:fld id="{06B1EB8C-AA48-40A1-93C5-45D84C0D97D3}" type="slidenum">
              <a:rPr lang="en-US" altLang="en-US"/>
              <a:pPr>
                <a:defRPr/>
              </a:pPr>
              <a:t>‹Nº›</a:t>
            </a:fld>
            <a:endParaRPr lang="en-US" altLang="en-US"/>
          </a:p>
        </p:txBody>
      </p:sp>
    </p:spTree>
    <p:extLst>
      <p:ext uri="{BB962C8B-B14F-4D97-AF65-F5344CB8AC3E}">
        <p14:creationId xmlns:p14="http://schemas.microsoft.com/office/powerpoint/2010/main" xmlns="" val="424355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3"/>
          <p:cNvSpPr>
            <a:spLocks noGrp="1"/>
          </p:cNvSpPr>
          <p:nvPr>
            <p:ph type="dt" sz="half" idx="10"/>
          </p:nvPr>
        </p:nvSpPr>
        <p:spPr/>
        <p:txBody>
          <a:bodyPr/>
          <a:lstStyle>
            <a:lvl1pPr>
              <a:defRPr/>
            </a:lvl1pPr>
          </a:lstStyle>
          <a:p>
            <a:pPr>
              <a:defRPr/>
            </a:pPr>
            <a:endParaRPr lang="de-CH" altLang="en-US"/>
          </a:p>
        </p:txBody>
      </p:sp>
      <p:sp>
        <p:nvSpPr>
          <p:cNvPr id="8" name="Footer Placeholder 4"/>
          <p:cNvSpPr>
            <a:spLocks noGrp="1"/>
          </p:cNvSpPr>
          <p:nvPr>
            <p:ph type="ftr" sz="quarter" idx="11"/>
          </p:nvPr>
        </p:nvSpPr>
        <p:spPr/>
        <p:txBody>
          <a:bodyPr/>
          <a:lstStyle>
            <a:lvl1pPr>
              <a:defRPr/>
            </a:lvl1pPr>
          </a:lstStyle>
          <a:p>
            <a:pPr>
              <a:defRPr/>
            </a:pPr>
            <a:endParaRPr lang="de-CH"/>
          </a:p>
        </p:txBody>
      </p:sp>
      <p:sp>
        <p:nvSpPr>
          <p:cNvPr id="9" name="Slide Number Placeholder 5"/>
          <p:cNvSpPr>
            <a:spLocks noGrp="1"/>
          </p:cNvSpPr>
          <p:nvPr>
            <p:ph type="sldNum" sz="quarter" idx="12"/>
          </p:nvPr>
        </p:nvSpPr>
        <p:spPr/>
        <p:txBody>
          <a:bodyPr/>
          <a:lstStyle>
            <a:lvl1pPr>
              <a:defRPr/>
            </a:lvl1pPr>
          </a:lstStyle>
          <a:p>
            <a:pPr>
              <a:defRPr/>
            </a:pPr>
            <a:fld id="{16AAB25D-921A-4BF2-B813-46D0E92871DD}" type="slidenum">
              <a:rPr lang="en-US" altLang="en-US"/>
              <a:pPr>
                <a:defRPr/>
              </a:pPr>
              <a:t>‹Nº›</a:t>
            </a:fld>
            <a:endParaRPr lang="en-US" altLang="en-US"/>
          </a:p>
        </p:txBody>
      </p:sp>
    </p:spTree>
    <p:extLst>
      <p:ext uri="{BB962C8B-B14F-4D97-AF65-F5344CB8AC3E}">
        <p14:creationId xmlns:p14="http://schemas.microsoft.com/office/powerpoint/2010/main" xmlns="" val="201266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Date Placeholder 3"/>
          <p:cNvSpPr>
            <a:spLocks noGrp="1"/>
          </p:cNvSpPr>
          <p:nvPr>
            <p:ph type="dt" sz="half" idx="10"/>
          </p:nvPr>
        </p:nvSpPr>
        <p:spPr/>
        <p:txBody>
          <a:bodyPr/>
          <a:lstStyle>
            <a:lvl1pPr>
              <a:defRPr/>
            </a:lvl1pPr>
          </a:lstStyle>
          <a:p>
            <a:pPr>
              <a:defRPr/>
            </a:pPr>
            <a:endParaRPr lang="de-CH" altLang="en-US"/>
          </a:p>
        </p:txBody>
      </p:sp>
      <p:sp>
        <p:nvSpPr>
          <p:cNvPr id="4" name="Footer Placeholder 4"/>
          <p:cNvSpPr>
            <a:spLocks noGrp="1"/>
          </p:cNvSpPr>
          <p:nvPr>
            <p:ph type="ftr" sz="quarter" idx="11"/>
          </p:nvPr>
        </p:nvSpPr>
        <p:spPr/>
        <p:txBody>
          <a:bodyPr/>
          <a:lstStyle>
            <a:lvl1pPr>
              <a:defRPr/>
            </a:lvl1pPr>
          </a:lstStyle>
          <a:p>
            <a:pPr>
              <a:defRPr/>
            </a:pPr>
            <a:endParaRPr lang="de-CH"/>
          </a:p>
        </p:txBody>
      </p:sp>
      <p:sp>
        <p:nvSpPr>
          <p:cNvPr id="5" name="Slide Number Placeholder 5"/>
          <p:cNvSpPr>
            <a:spLocks noGrp="1"/>
          </p:cNvSpPr>
          <p:nvPr>
            <p:ph type="sldNum" sz="quarter" idx="12"/>
          </p:nvPr>
        </p:nvSpPr>
        <p:spPr/>
        <p:txBody>
          <a:bodyPr/>
          <a:lstStyle>
            <a:lvl1pPr>
              <a:defRPr/>
            </a:lvl1pPr>
          </a:lstStyle>
          <a:p>
            <a:pPr>
              <a:defRPr/>
            </a:pPr>
            <a:fld id="{AA4F5A82-3698-4C51-BB5C-E620EAF6279E}" type="slidenum">
              <a:rPr lang="en-US" altLang="en-US"/>
              <a:pPr>
                <a:defRPr/>
              </a:pPr>
              <a:t>‹Nº›</a:t>
            </a:fld>
            <a:endParaRPr lang="en-US" altLang="en-US"/>
          </a:p>
        </p:txBody>
      </p:sp>
    </p:spTree>
    <p:extLst>
      <p:ext uri="{BB962C8B-B14F-4D97-AF65-F5344CB8AC3E}">
        <p14:creationId xmlns:p14="http://schemas.microsoft.com/office/powerpoint/2010/main" xmlns="" val="330200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de-CH" altLang="en-US"/>
          </a:p>
        </p:txBody>
      </p:sp>
      <p:sp>
        <p:nvSpPr>
          <p:cNvPr id="3" name="Footer Placeholder 4"/>
          <p:cNvSpPr>
            <a:spLocks noGrp="1"/>
          </p:cNvSpPr>
          <p:nvPr>
            <p:ph type="ftr" sz="quarter" idx="11"/>
          </p:nvPr>
        </p:nvSpPr>
        <p:spPr/>
        <p:txBody>
          <a:bodyPr/>
          <a:lstStyle>
            <a:lvl1pPr>
              <a:defRPr/>
            </a:lvl1pPr>
          </a:lstStyle>
          <a:p>
            <a:pPr>
              <a:defRPr/>
            </a:pPr>
            <a:endParaRPr lang="de-CH"/>
          </a:p>
        </p:txBody>
      </p:sp>
      <p:sp>
        <p:nvSpPr>
          <p:cNvPr id="4" name="Slide Number Placeholder 5"/>
          <p:cNvSpPr>
            <a:spLocks noGrp="1"/>
          </p:cNvSpPr>
          <p:nvPr>
            <p:ph type="sldNum" sz="quarter" idx="12"/>
          </p:nvPr>
        </p:nvSpPr>
        <p:spPr/>
        <p:txBody>
          <a:bodyPr/>
          <a:lstStyle>
            <a:lvl1pPr>
              <a:defRPr/>
            </a:lvl1pPr>
          </a:lstStyle>
          <a:p>
            <a:pPr>
              <a:defRPr/>
            </a:pPr>
            <a:fld id="{7F192CF5-04B4-48DD-BF91-886DFA49BA87}" type="slidenum">
              <a:rPr lang="en-US" altLang="en-US"/>
              <a:pPr>
                <a:defRPr/>
              </a:pPr>
              <a:t>‹Nº›</a:t>
            </a:fld>
            <a:endParaRPr lang="en-US" altLang="en-US"/>
          </a:p>
        </p:txBody>
      </p:sp>
    </p:spTree>
    <p:extLst>
      <p:ext uri="{BB962C8B-B14F-4D97-AF65-F5344CB8AC3E}">
        <p14:creationId xmlns:p14="http://schemas.microsoft.com/office/powerpoint/2010/main" xmlns="" val="110185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de-CH" altLang="en-US"/>
          </a:p>
        </p:txBody>
      </p:sp>
      <p:sp>
        <p:nvSpPr>
          <p:cNvPr id="6" name="Footer Placeholder 4"/>
          <p:cNvSpPr>
            <a:spLocks noGrp="1"/>
          </p:cNvSpPr>
          <p:nvPr>
            <p:ph type="ftr" sz="quarter" idx="11"/>
          </p:nvPr>
        </p:nvSpPr>
        <p:spPr/>
        <p:txBody>
          <a:bodyPr/>
          <a:lstStyle>
            <a:lvl1pPr>
              <a:defRPr/>
            </a:lvl1pPr>
          </a:lstStyle>
          <a:p>
            <a:pPr>
              <a:defRPr/>
            </a:pPr>
            <a:endParaRPr lang="de-CH"/>
          </a:p>
        </p:txBody>
      </p:sp>
      <p:sp>
        <p:nvSpPr>
          <p:cNvPr id="7" name="Slide Number Placeholder 5"/>
          <p:cNvSpPr>
            <a:spLocks noGrp="1"/>
          </p:cNvSpPr>
          <p:nvPr>
            <p:ph type="sldNum" sz="quarter" idx="12"/>
          </p:nvPr>
        </p:nvSpPr>
        <p:spPr/>
        <p:txBody>
          <a:bodyPr/>
          <a:lstStyle>
            <a:lvl1pPr>
              <a:defRPr/>
            </a:lvl1pPr>
          </a:lstStyle>
          <a:p>
            <a:pPr>
              <a:defRPr/>
            </a:pPr>
            <a:fld id="{ECC342D9-7451-4ED4-A7D3-AA01D44F7BEA}" type="slidenum">
              <a:rPr lang="en-US" altLang="en-US"/>
              <a:pPr>
                <a:defRPr/>
              </a:pPr>
              <a:t>‹Nº›</a:t>
            </a:fld>
            <a:endParaRPr lang="en-US" altLang="en-US"/>
          </a:p>
        </p:txBody>
      </p:sp>
    </p:spTree>
    <p:extLst>
      <p:ext uri="{BB962C8B-B14F-4D97-AF65-F5344CB8AC3E}">
        <p14:creationId xmlns:p14="http://schemas.microsoft.com/office/powerpoint/2010/main" xmlns="" val="244920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de-CH" altLang="en-US"/>
          </a:p>
        </p:txBody>
      </p:sp>
      <p:sp>
        <p:nvSpPr>
          <p:cNvPr id="6" name="Footer Placeholder 4"/>
          <p:cNvSpPr>
            <a:spLocks noGrp="1"/>
          </p:cNvSpPr>
          <p:nvPr>
            <p:ph type="ftr" sz="quarter" idx="11"/>
          </p:nvPr>
        </p:nvSpPr>
        <p:spPr/>
        <p:txBody>
          <a:bodyPr/>
          <a:lstStyle>
            <a:lvl1pPr>
              <a:defRPr/>
            </a:lvl1pPr>
          </a:lstStyle>
          <a:p>
            <a:pPr>
              <a:defRPr/>
            </a:pPr>
            <a:endParaRPr lang="de-CH"/>
          </a:p>
        </p:txBody>
      </p:sp>
      <p:sp>
        <p:nvSpPr>
          <p:cNvPr id="7" name="Slide Number Placeholder 5"/>
          <p:cNvSpPr>
            <a:spLocks noGrp="1"/>
          </p:cNvSpPr>
          <p:nvPr>
            <p:ph type="sldNum" sz="quarter" idx="12"/>
          </p:nvPr>
        </p:nvSpPr>
        <p:spPr/>
        <p:txBody>
          <a:bodyPr/>
          <a:lstStyle>
            <a:lvl1pPr>
              <a:defRPr/>
            </a:lvl1pPr>
          </a:lstStyle>
          <a:p>
            <a:pPr>
              <a:defRPr/>
            </a:pPr>
            <a:fld id="{53928423-A651-4546-AD82-8911A111AEAB}" type="slidenum">
              <a:rPr lang="en-US" altLang="en-US"/>
              <a:pPr>
                <a:defRPr/>
              </a:pPr>
              <a:t>‹Nº›</a:t>
            </a:fld>
            <a:endParaRPr lang="en-US" altLang="en-US"/>
          </a:p>
        </p:txBody>
      </p:sp>
    </p:spTree>
    <p:extLst>
      <p:ext uri="{BB962C8B-B14F-4D97-AF65-F5344CB8AC3E}">
        <p14:creationId xmlns:p14="http://schemas.microsoft.com/office/powerpoint/2010/main" xmlns="" val="223848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de-CH"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de-CH"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itchFamily="34" charset="0"/>
                <a:cs typeface="Arial" pitchFamily="34" charset="0"/>
              </a:defRPr>
            </a:lvl1pPr>
          </a:lstStyle>
          <a:p>
            <a:pPr>
              <a:defRPr/>
            </a:pPr>
            <a:endParaRPr lang="de-CH"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itchFamily="34" charset="0"/>
                <a:ea typeface="+mn-ea"/>
                <a:cs typeface="Arial" pitchFamily="34" charset="0"/>
              </a:defRPr>
            </a:lvl1pPr>
          </a:lstStyle>
          <a:p>
            <a:pPr>
              <a:defRPr/>
            </a:pPr>
            <a:endParaRPr lang="de-C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cs typeface="Arial" pitchFamily="34" charset="0"/>
              </a:defRPr>
            </a:lvl1pPr>
          </a:lstStyle>
          <a:p>
            <a:pPr>
              <a:defRPr/>
            </a:pPr>
            <a:fld id="{59DC67A6-4AEC-4B68-94DB-B051B95E650E}" type="slidenum">
              <a:rPr lang="en-US" altLang="en-US"/>
              <a:pPr>
                <a:defRPr/>
              </a:pPr>
              <a:t>‹Nº›</a:t>
            </a:fld>
            <a:endParaRPr lang="en-US" altLang="en-US"/>
          </a:p>
        </p:txBody>
      </p:sp>
    </p:spTree>
  </p:cSld>
  <p:clrMap bg1="lt1" tx1="dk1" bg2="lt2" tx2="dk2" accent1="accent1" accent2="accent2" accent3="accent3" accent4="accent4" accent5="accent5" accent6="accent6" hlink="hlink" folHlink="folHlink"/>
  <p:sldLayoutIdLst>
    <p:sldLayoutId id="2147484540" r:id="rId1"/>
    <p:sldLayoutId id="2147484551"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tif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jpeg"/><Relationship Id="rId3" Type="http://schemas.openxmlformats.org/officeDocument/2006/relationships/image" Target="../media/image4.tiff"/><Relationship Id="rId21" Type="http://schemas.openxmlformats.org/officeDocument/2006/relationships/image" Target="../media/image36.png"/><Relationship Id="rId7" Type="http://schemas.openxmlformats.org/officeDocument/2006/relationships/image" Target="../media/image22.jpeg"/><Relationship Id="rId12" Type="http://schemas.openxmlformats.org/officeDocument/2006/relationships/image" Target="../media/image27.png"/><Relationship Id="rId17" Type="http://schemas.openxmlformats.org/officeDocument/2006/relationships/image" Target="../media/image32.jpeg"/><Relationship Id="rId2" Type="http://schemas.openxmlformats.org/officeDocument/2006/relationships/notesSlide" Target="../notesSlides/notesSlide14.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jpeg"/><Relationship Id="rId23" Type="http://schemas.openxmlformats.org/officeDocument/2006/relationships/image" Target="../media/image38.jpeg"/><Relationship Id="rId10" Type="http://schemas.openxmlformats.org/officeDocument/2006/relationships/image" Target="../media/image25.gif"/><Relationship Id="rId19" Type="http://schemas.openxmlformats.org/officeDocument/2006/relationships/image" Target="../media/image34.jpe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tif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85720" y="96641"/>
            <a:ext cx="2428892" cy="1959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3491" y="2556399"/>
            <a:ext cx="7866489" cy="1301229"/>
          </a:xfrm>
          <a:effectLst>
            <a:outerShdw blurRad="50800" dist="38100" dir="2700000" algn="tl" rotWithShape="0">
              <a:srgbClr val="000000">
                <a:alpha val="39998"/>
              </a:srgbClr>
            </a:outerShdw>
          </a:effectLst>
        </p:spPr>
        <p:txBody>
          <a:bodyPr/>
          <a:lstStyle/>
          <a:p>
            <a:pPr eaLnBrk="1" hangingPunct="1">
              <a:lnSpc>
                <a:spcPct val="80000"/>
              </a:lnSpc>
              <a:spcBef>
                <a:spcPct val="20000"/>
              </a:spcBef>
              <a:defRPr/>
            </a:pPr>
            <a:r>
              <a:rPr lang="en-US" sz="2800" b="1" dirty="0">
                <a:latin typeface="Avenir Medium" charset="0"/>
                <a:ea typeface="Avenir Medium" charset="0"/>
                <a:cs typeface="Avenir Medium" charset="0"/>
              </a:rPr>
              <a:t>CEOS Land Product Validation Meeting </a:t>
            </a:r>
            <a:br>
              <a:rPr lang="en-US" sz="2800" b="1" dirty="0">
                <a:latin typeface="Avenir Medium" charset="0"/>
                <a:ea typeface="Avenir Medium" charset="0"/>
                <a:cs typeface="Avenir Medium" charset="0"/>
              </a:rPr>
            </a:br>
            <a:r>
              <a:rPr lang="en-US" sz="2800" b="1" dirty="0">
                <a:latin typeface="Avenir Medium" charset="0"/>
                <a:ea typeface="Avenir Medium" charset="0"/>
                <a:cs typeface="Avenir Medium" charset="0"/>
              </a:rPr>
              <a:t>Milan, 15 May 2019</a:t>
            </a:r>
            <a:endParaRPr lang="en-US" sz="2800" dirty="0">
              <a:latin typeface="Avenir Medium" charset="0"/>
              <a:ea typeface="Avenir Medium" charset="0"/>
              <a:cs typeface="Avenir Medium" charset="0"/>
            </a:endParaRPr>
          </a:p>
        </p:txBody>
      </p:sp>
      <p:sp>
        <p:nvSpPr>
          <p:cNvPr id="3" name="Slide Number Placeholder 2"/>
          <p:cNvSpPr>
            <a:spLocks noGrp="1"/>
          </p:cNvSpPr>
          <p:nvPr>
            <p:ph type="sldNum" sz="quarter" idx="12"/>
          </p:nvPr>
        </p:nvSpPr>
        <p:spPr/>
        <p:txBody>
          <a:bodyPr/>
          <a:lstStyle/>
          <a:p>
            <a:pPr>
              <a:defRPr/>
            </a:pPr>
            <a:fld id="{541BF335-0D5C-40D0-A81C-F0E6C573DC2C}" type="slidenum">
              <a:rPr lang="en-US" altLang="en-US" smtClean="0"/>
              <a:pPr>
                <a:defRPr/>
              </a:pPr>
              <a:t>1</a:t>
            </a:fld>
            <a:endParaRPr lang="en-US" altLang="en-US" dirty="0"/>
          </a:p>
        </p:txBody>
      </p:sp>
      <p:sp>
        <p:nvSpPr>
          <p:cNvPr id="6" name="Rectangle 5"/>
          <p:cNvSpPr/>
          <p:nvPr/>
        </p:nvSpPr>
        <p:spPr>
          <a:xfrm>
            <a:off x="2940126" y="821998"/>
            <a:ext cx="5764603" cy="781752"/>
          </a:xfrm>
          <a:prstGeom prst="rect">
            <a:avLst/>
          </a:prstGeom>
        </p:spPr>
        <p:txBody>
          <a:bodyPr wrap="square">
            <a:spAutoFit/>
          </a:bodyPr>
          <a:lstStyle/>
          <a:p>
            <a:pPr eaLnBrk="1" hangingPunct="1">
              <a:lnSpc>
                <a:spcPct val="80000"/>
              </a:lnSpc>
              <a:spcBef>
                <a:spcPct val="20000"/>
              </a:spcBef>
              <a:tabLst>
                <a:tab pos="4851400" algn="r"/>
                <a:tab pos="5537200" algn="r"/>
              </a:tabLst>
              <a:defRPr/>
            </a:pPr>
            <a:r>
              <a:rPr lang="en-US" altLang="de-DE" sz="1600" dirty="0">
                <a:solidFill>
                  <a:prstClr val="black"/>
                </a:solidFill>
                <a:latin typeface="Avenir Light" charset="0"/>
                <a:ea typeface="Avenir Light" charset="0"/>
                <a:cs typeface="Avenir Light" charset="0"/>
              </a:rPr>
              <a:t>	</a:t>
            </a:r>
          </a:p>
          <a:p>
            <a:pPr algn="ctr" eaLnBrk="1" hangingPunct="1">
              <a:lnSpc>
                <a:spcPct val="80000"/>
              </a:lnSpc>
              <a:spcBef>
                <a:spcPct val="20000"/>
              </a:spcBef>
              <a:tabLst>
                <a:tab pos="4851400" algn="r"/>
                <a:tab pos="5537200" algn="r"/>
              </a:tabLst>
              <a:defRPr/>
            </a:pPr>
            <a:r>
              <a:rPr lang="en-US" altLang="de-DE" sz="1600" dirty="0">
                <a:solidFill>
                  <a:prstClr val="black"/>
                </a:solidFill>
                <a:latin typeface="Avenir Light" charset="0"/>
                <a:ea typeface="Avenir Light" charset="0"/>
                <a:cs typeface="Avenir Light" charset="0"/>
              </a:rPr>
              <a:t>	</a:t>
            </a:r>
            <a:r>
              <a:rPr lang="en-US" altLang="de-DE" sz="1600" b="1" dirty="0">
                <a:solidFill>
                  <a:prstClr val="black"/>
                </a:solidFill>
                <a:latin typeface="Avenir Light" charset="0"/>
                <a:ea typeface="Avenir Light" charset="0"/>
                <a:cs typeface="Avenir Light" charset="0"/>
              </a:rPr>
              <a:t>Working Group on Calibration and Validation </a:t>
            </a:r>
          </a:p>
          <a:p>
            <a:pPr eaLnBrk="1" hangingPunct="1">
              <a:lnSpc>
                <a:spcPct val="80000"/>
              </a:lnSpc>
              <a:spcBef>
                <a:spcPct val="20000"/>
              </a:spcBef>
              <a:tabLst>
                <a:tab pos="4851400" algn="r"/>
                <a:tab pos="5537200" algn="r"/>
              </a:tabLst>
              <a:defRPr/>
            </a:pPr>
            <a:r>
              <a:rPr lang="en-US" altLang="de-DE" sz="1600" b="1" dirty="0">
                <a:solidFill>
                  <a:prstClr val="black"/>
                </a:solidFill>
                <a:latin typeface="Avenir Light" charset="0"/>
                <a:ea typeface="Avenir Light" charset="0"/>
                <a:cs typeface="Avenir Light" charset="0"/>
              </a:rPr>
              <a:t>	Land Product Validation Subgroup </a:t>
            </a:r>
          </a:p>
        </p:txBody>
      </p:sp>
      <p:pic>
        <p:nvPicPr>
          <p:cNvPr id="13" name="12 Imagen" descr="CEOSlogo.png"/>
          <p:cNvPicPr>
            <a:picLocks noChangeAspect="1"/>
          </p:cNvPicPr>
          <p:nvPr/>
        </p:nvPicPr>
        <p:blipFill>
          <a:blip r:embed="rId4" cstate="print">
            <a:lum bright="10000"/>
          </a:blip>
          <a:stretch>
            <a:fillRect/>
          </a:stretch>
        </p:blipFill>
        <p:spPr>
          <a:xfrm>
            <a:off x="3945664" y="-1"/>
            <a:ext cx="4874807" cy="1079337"/>
          </a:xfrm>
          <a:prstGeom prst="rect">
            <a:avLst/>
          </a:prstGeom>
        </p:spPr>
      </p:pic>
      <p:sp>
        <p:nvSpPr>
          <p:cNvPr id="12" name="Title 1">
            <a:extLst>
              <a:ext uri="{FF2B5EF4-FFF2-40B4-BE49-F238E27FC236}">
                <a16:creationId xmlns:a16="http://schemas.microsoft.com/office/drawing/2014/main" xmlns="" id="{E0C06A41-3116-42CE-B05B-E43DB3EDF6C8}"/>
              </a:ext>
            </a:extLst>
          </p:cNvPr>
          <p:cNvSpPr txBox="1">
            <a:spLocks/>
          </p:cNvSpPr>
          <p:nvPr/>
        </p:nvSpPr>
        <p:spPr bwMode="auto">
          <a:xfrm>
            <a:off x="669097" y="3929066"/>
            <a:ext cx="7866489" cy="1301229"/>
          </a:xfrm>
          <a:prstGeom prst="rect">
            <a:avLst/>
          </a:prstGeom>
          <a:noFill/>
          <a:ln>
            <a:noFill/>
          </a:ln>
          <a:effectLst>
            <a:outerShdw blurRad="50800" dist="38100" dir="2700000" algn="tl" rotWithShape="0">
              <a:srgbClr val="000000">
                <a:alpha val="39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80000"/>
              </a:lnSpc>
              <a:spcBef>
                <a:spcPct val="20000"/>
              </a:spcBef>
              <a:defRPr/>
            </a:pPr>
            <a:r>
              <a:rPr lang="en-US" sz="2800" dirty="0">
                <a:latin typeface="Avenir Medium" charset="0"/>
                <a:ea typeface="Avenir Medium" charset="0"/>
                <a:cs typeface="Avenir Medium" charset="0"/>
              </a:rPr>
              <a:t>Introduction &amp; Meeting Objectives</a:t>
            </a:r>
          </a:p>
          <a:p>
            <a:pPr eaLnBrk="1" hangingPunct="1">
              <a:lnSpc>
                <a:spcPct val="80000"/>
              </a:lnSpc>
              <a:spcBef>
                <a:spcPct val="20000"/>
              </a:spcBef>
              <a:defRPr/>
            </a:pPr>
            <a:r>
              <a:rPr lang="en-US" sz="2800" dirty="0">
                <a:latin typeface="Avenir Medium" charset="0"/>
                <a:ea typeface="Avenir Medium" charset="0"/>
                <a:cs typeface="Avenir Medium" charset="0"/>
              </a:rPr>
              <a:t> </a:t>
            </a:r>
          </a:p>
          <a:p>
            <a:pPr eaLnBrk="1" hangingPunct="1">
              <a:lnSpc>
                <a:spcPct val="80000"/>
              </a:lnSpc>
              <a:spcBef>
                <a:spcPct val="20000"/>
              </a:spcBef>
              <a:defRPr/>
            </a:pPr>
            <a:r>
              <a:rPr lang="en-US" sz="2800" dirty="0">
                <a:latin typeface="Avenir Medium" charset="0"/>
                <a:ea typeface="Avenir Medium" charset="0"/>
                <a:cs typeface="Avenir Medium" charset="0"/>
              </a:rPr>
              <a:t>F. Camacho, J. Nickeson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467544" y="221989"/>
            <a:ext cx="8676456" cy="405496"/>
          </a:xfrm>
          <a:prstGeom prst="rect">
            <a:avLst/>
          </a:prstGeom>
          <a:noFill/>
          <a:ln w="9525">
            <a:noFill/>
            <a:miter lim="800000"/>
            <a:headEnd/>
            <a:tailEnd/>
          </a:ln>
        </p:spPr>
        <p:txBody>
          <a:bodyPr wrap="squar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lnSpc>
                <a:spcPts val="2200"/>
              </a:lnSpc>
              <a:defRPr/>
            </a:pPr>
            <a:r>
              <a:rPr lang="en-US" altLang="en-US" sz="3000" b="1" dirty="0">
                <a:solidFill>
                  <a:srgbClr val="000000"/>
                </a:solidFill>
                <a:effectLst>
                  <a:outerShdw blurRad="63500" sx="101000" sy="101000" algn="ctr" rotWithShape="0">
                    <a:prstClr val="black">
                      <a:alpha val="40000"/>
                    </a:prstClr>
                  </a:outerShdw>
                </a:effectLst>
                <a:latin typeface="Avenir Heavy" charset="0"/>
                <a:ea typeface="Avenir Heavy" charset="0"/>
                <a:cs typeface="Avenir Heavy" charset="0"/>
              </a:rPr>
              <a:t>LPV Supersites</a:t>
            </a:r>
          </a:p>
        </p:txBody>
      </p:sp>
      <p:sp>
        <p:nvSpPr>
          <p:cNvPr id="9" name="Slide Number Placeholder 4"/>
          <p:cNvSpPr>
            <a:spLocks noGrp="1"/>
          </p:cNvSpPr>
          <p:nvPr>
            <p:ph type="sldNum" sz="quarter" idx="11"/>
          </p:nvPr>
        </p:nvSpPr>
        <p:spPr>
          <a:xfrm>
            <a:off x="6705600" y="6381750"/>
            <a:ext cx="2133600" cy="365125"/>
          </a:xfrm>
        </p:spPr>
        <p:txBody>
          <a:bodyPr/>
          <a:lstStyle/>
          <a:p>
            <a:pPr>
              <a:defRPr/>
            </a:pPr>
            <a:fld id="{539973ED-3CA8-486F-9949-DD3997A21E33}" type="slidenum">
              <a:rPr lang="en-US" altLang="en-US" smtClean="0"/>
              <a:pPr>
                <a:defRPr/>
              </a:pPr>
              <a:t>10</a:t>
            </a:fld>
            <a:endParaRPr lang="en-US" altLang="en-US"/>
          </a:p>
        </p:txBody>
      </p:sp>
      <p:grpSp>
        <p:nvGrpSpPr>
          <p:cNvPr id="2" name="Group 15"/>
          <p:cNvGrpSpPr/>
          <p:nvPr/>
        </p:nvGrpSpPr>
        <p:grpSpPr>
          <a:xfrm>
            <a:off x="-4067" y="0"/>
            <a:ext cx="416818" cy="6858000"/>
            <a:chOff x="-4067" y="0"/>
            <a:chExt cx="416818" cy="6858000"/>
          </a:xfrm>
        </p:grpSpPr>
        <p:sp>
          <p:nvSpPr>
            <p:cNvPr id="17" name="Rectangle 16"/>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18" name="Picture 1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321375" y="6004070"/>
              <a:ext cx="1051433" cy="416818"/>
            </a:xfrm>
            <a:prstGeom prst="rect">
              <a:avLst/>
            </a:prstGeom>
          </p:spPr>
        </p:pic>
      </p:grpSp>
      <p:pic>
        <p:nvPicPr>
          <p:cNvPr id="5" name="Imagen 4">
            <a:extLst>
              <a:ext uri="{FF2B5EF4-FFF2-40B4-BE49-F238E27FC236}">
                <a16:creationId xmlns:a16="http://schemas.microsoft.com/office/drawing/2014/main" xmlns="" id="{51FF1B91-0972-4DBD-8232-3FCC2B4D8BD6}"/>
              </a:ext>
            </a:extLst>
          </p:cNvPr>
          <p:cNvPicPr>
            <a:picLocks noChangeAspect="1"/>
          </p:cNvPicPr>
          <p:nvPr/>
        </p:nvPicPr>
        <p:blipFill rotWithShape="1">
          <a:blip r:embed="rId4"/>
          <a:srcRect l="18500" t="20601" r="22439" b="17800"/>
          <a:stretch/>
        </p:blipFill>
        <p:spPr>
          <a:xfrm>
            <a:off x="1181408" y="1772816"/>
            <a:ext cx="6988028" cy="4099643"/>
          </a:xfrm>
          <a:prstGeom prst="rect">
            <a:avLst/>
          </a:prstGeom>
        </p:spPr>
      </p:pic>
      <p:sp>
        <p:nvSpPr>
          <p:cNvPr id="6" name="Rectángulo 5">
            <a:extLst>
              <a:ext uri="{FF2B5EF4-FFF2-40B4-BE49-F238E27FC236}">
                <a16:creationId xmlns:a16="http://schemas.microsoft.com/office/drawing/2014/main" xmlns="" id="{111B6A12-A400-4880-AFFF-5913E73D9E3D}"/>
              </a:ext>
            </a:extLst>
          </p:cNvPr>
          <p:cNvSpPr/>
          <p:nvPr/>
        </p:nvSpPr>
        <p:spPr>
          <a:xfrm>
            <a:off x="827584" y="627485"/>
            <a:ext cx="8127968" cy="1169551"/>
          </a:xfrm>
          <a:prstGeom prst="rect">
            <a:avLst/>
          </a:prstGeom>
        </p:spPr>
        <p:txBody>
          <a:bodyPr wrap="square">
            <a:spAutoFit/>
          </a:bodyPr>
          <a:lstStyle/>
          <a:p>
            <a:pPr marL="285750" indent="-285750">
              <a:buFont typeface="Arial" panose="020B0604020202020204" pitchFamily="34" charset="0"/>
              <a:buChar char="•"/>
            </a:pPr>
            <a:r>
              <a:rPr lang="en-US" sz="1400" dirty="0">
                <a:ea typeface="ＭＳ Ｐゴシック" charset="0"/>
                <a:cs typeface="Arial" charset="0"/>
              </a:rPr>
              <a:t>Super characterized (canopy structure and bio-geophysical variables) site following well- established protocols useful for the validation of satellite land products (at least 3) and for radiative transfer modeling approaches.</a:t>
            </a:r>
          </a:p>
          <a:p>
            <a:pPr marL="285750" indent="-285750">
              <a:buFont typeface="Arial" panose="020B0604020202020204" pitchFamily="34" charset="0"/>
              <a:buChar char="•"/>
            </a:pPr>
            <a:r>
              <a:rPr lang="en-US" sz="1400" dirty="0">
                <a:ea typeface="ＭＳ Ｐゴシック" charset="0"/>
                <a:cs typeface="Arial" charset="0"/>
              </a:rPr>
              <a:t>Active, long-term operations, supported by appropriate funding and infrastructural capacity.</a:t>
            </a:r>
          </a:p>
          <a:p>
            <a:pPr marL="285750" indent="-285750">
              <a:buFont typeface="Arial" panose="020B0604020202020204" pitchFamily="34" charset="0"/>
              <a:buChar char="•"/>
            </a:pPr>
            <a:r>
              <a:rPr lang="en-US" sz="1400" dirty="0">
                <a:ea typeface="ＭＳ Ｐゴシック" charset="0"/>
                <a:cs typeface="Arial" charset="0"/>
              </a:rPr>
              <a:t> Supported by airborne LiDAR and hyperspectral acquisitions (desirable).</a:t>
            </a:r>
          </a:p>
        </p:txBody>
      </p:sp>
      <p:grpSp>
        <p:nvGrpSpPr>
          <p:cNvPr id="3" name="Grupo 2">
            <a:extLst>
              <a:ext uri="{FF2B5EF4-FFF2-40B4-BE49-F238E27FC236}">
                <a16:creationId xmlns:a16="http://schemas.microsoft.com/office/drawing/2014/main" xmlns="" id="{D02AACFC-6065-4025-BB25-6FA8B5B5FC2F}"/>
              </a:ext>
            </a:extLst>
          </p:cNvPr>
          <p:cNvGrpSpPr/>
          <p:nvPr/>
        </p:nvGrpSpPr>
        <p:grpSpPr>
          <a:xfrm>
            <a:off x="785786" y="1765644"/>
            <a:ext cx="8127968" cy="4891337"/>
            <a:chOff x="785786" y="1765644"/>
            <a:chExt cx="8127968" cy="4891337"/>
          </a:xfrm>
        </p:grpSpPr>
        <p:sp>
          <p:nvSpPr>
            <p:cNvPr id="10" name="Rectángulo 9">
              <a:extLst>
                <a:ext uri="{FF2B5EF4-FFF2-40B4-BE49-F238E27FC236}">
                  <a16:creationId xmlns:a16="http://schemas.microsoft.com/office/drawing/2014/main" xmlns="" id="{B474DE4C-21A2-4B12-AB82-DFD70837D3B8}"/>
                </a:ext>
              </a:extLst>
            </p:cNvPr>
            <p:cNvSpPr/>
            <p:nvPr/>
          </p:nvSpPr>
          <p:spPr>
            <a:xfrm>
              <a:off x="785786" y="6072206"/>
              <a:ext cx="8127968" cy="584775"/>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C00000"/>
                  </a:solidFill>
                  <a:ea typeface="ＭＳ Ｐゴシック" charset="0"/>
                  <a:cs typeface="Arial" charset="0"/>
                </a:rPr>
                <a:t>Action: Review supersites over Europe (FRM4Veg, FLEX, GBOV) &amp; expand over Asia  (2021)  </a:t>
              </a:r>
            </a:p>
          </p:txBody>
        </p:sp>
        <p:sp>
          <p:nvSpPr>
            <p:cNvPr id="11" name="Google Shape;207;p10">
              <a:extLst>
                <a:ext uri="{FF2B5EF4-FFF2-40B4-BE49-F238E27FC236}">
                  <a16:creationId xmlns:a16="http://schemas.microsoft.com/office/drawing/2014/main" xmlns="" id="{EAEB2D88-627D-4E4A-B4EB-7D4303D20B06}"/>
                </a:ext>
              </a:extLst>
            </p:cNvPr>
            <p:cNvSpPr/>
            <p:nvPr/>
          </p:nvSpPr>
          <p:spPr>
            <a:xfrm>
              <a:off x="4211960" y="1988840"/>
              <a:ext cx="1584176" cy="1944216"/>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rgbClr val="C00000"/>
                </a:solidFill>
                <a:latin typeface="Arial"/>
                <a:ea typeface="Arial"/>
                <a:cs typeface="Arial"/>
                <a:sym typeface="Arial"/>
              </a:endParaRPr>
            </a:p>
          </p:txBody>
        </p:sp>
        <p:sp>
          <p:nvSpPr>
            <p:cNvPr id="12" name="Google Shape;207;p10">
              <a:extLst>
                <a:ext uri="{FF2B5EF4-FFF2-40B4-BE49-F238E27FC236}">
                  <a16:creationId xmlns:a16="http://schemas.microsoft.com/office/drawing/2014/main" xmlns="" id="{F80C537E-62F5-4350-BD57-A50B3EAD57DB}"/>
                </a:ext>
              </a:extLst>
            </p:cNvPr>
            <p:cNvSpPr/>
            <p:nvPr/>
          </p:nvSpPr>
          <p:spPr>
            <a:xfrm rot="1290884">
              <a:off x="6118766" y="1765644"/>
              <a:ext cx="1693956" cy="2704425"/>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rgbClr val="C00000"/>
                </a:solidFill>
                <a:latin typeface="Arial"/>
                <a:ea typeface="Arial"/>
                <a:cs typeface="Arial"/>
                <a:sym typeface="Arial"/>
              </a:endParaRPr>
            </a:p>
          </p:txBody>
        </p:sp>
      </p:grpSp>
    </p:spTree>
    <p:extLst>
      <p:ext uri="{BB962C8B-B14F-4D97-AF65-F5344CB8AC3E}">
        <p14:creationId xmlns:p14="http://schemas.microsoft.com/office/powerpoint/2010/main" xmlns="" val="14700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384683" y="221989"/>
            <a:ext cx="8676456" cy="405496"/>
          </a:xfrm>
          <a:prstGeom prst="rect">
            <a:avLst/>
          </a:prstGeom>
          <a:noFill/>
          <a:ln w="9525">
            <a:noFill/>
            <a:miter lim="800000"/>
            <a:headEnd/>
            <a:tailEnd/>
          </a:ln>
        </p:spPr>
        <p:txBody>
          <a:bodyPr wrap="squar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lnSpc>
                <a:spcPts val="2200"/>
              </a:lnSpc>
              <a:defRPr/>
            </a:pPr>
            <a:r>
              <a:rPr lang="en-US" altLang="en-US" sz="3000" b="1" dirty="0">
                <a:solidFill>
                  <a:srgbClr val="000000"/>
                </a:solidFill>
                <a:effectLst>
                  <a:outerShdw blurRad="63500" sx="101000" sy="101000" algn="ctr" rotWithShape="0">
                    <a:prstClr val="black">
                      <a:alpha val="40000"/>
                    </a:prstClr>
                  </a:outerShdw>
                </a:effectLst>
                <a:latin typeface="Avenir Heavy" charset="0"/>
                <a:ea typeface="Avenir Heavy" charset="0"/>
                <a:cs typeface="Avenir Heavy" charset="0"/>
              </a:rPr>
              <a:t>CEOS CARBON Strategy</a:t>
            </a:r>
          </a:p>
        </p:txBody>
      </p:sp>
      <p:sp>
        <p:nvSpPr>
          <p:cNvPr id="9" name="Slide Number Placeholder 4"/>
          <p:cNvSpPr>
            <a:spLocks noGrp="1"/>
          </p:cNvSpPr>
          <p:nvPr>
            <p:ph type="sldNum" sz="quarter" idx="11"/>
          </p:nvPr>
        </p:nvSpPr>
        <p:spPr>
          <a:xfrm>
            <a:off x="6705600" y="6381750"/>
            <a:ext cx="2133600" cy="365125"/>
          </a:xfrm>
        </p:spPr>
        <p:txBody>
          <a:bodyPr/>
          <a:lstStyle/>
          <a:p>
            <a:pPr>
              <a:defRPr/>
            </a:pPr>
            <a:fld id="{539973ED-3CA8-486F-9949-DD3997A21E33}" type="slidenum">
              <a:rPr lang="en-US" altLang="en-US" smtClean="0"/>
              <a:pPr>
                <a:defRPr/>
              </a:pPr>
              <a:t>11</a:t>
            </a:fld>
            <a:endParaRPr lang="en-US" altLang="en-US"/>
          </a:p>
        </p:txBody>
      </p:sp>
      <p:grpSp>
        <p:nvGrpSpPr>
          <p:cNvPr id="2" name="Group 15"/>
          <p:cNvGrpSpPr/>
          <p:nvPr/>
        </p:nvGrpSpPr>
        <p:grpSpPr>
          <a:xfrm>
            <a:off x="-4067" y="0"/>
            <a:ext cx="416818" cy="6858000"/>
            <a:chOff x="-4067" y="0"/>
            <a:chExt cx="416818" cy="6858000"/>
          </a:xfrm>
        </p:grpSpPr>
        <p:sp>
          <p:nvSpPr>
            <p:cNvPr id="17" name="Rectangle 16"/>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18" name="Picture 1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321375" y="6004070"/>
              <a:ext cx="1051433" cy="416818"/>
            </a:xfrm>
            <a:prstGeom prst="rect">
              <a:avLst/>
            </a:prstGeom>
          </p:spPr>
        </p:pic>
      </p:grpSp>
      <p:pic>
        <p:nvPicPr>
          <p:cNvPr id="4" name="Imagen 3">
            <a:extLst>
              <a:ext uri="{FF2B5EF4-FFF2-40B4-BE49-F238E27FC236}">
                <a16:creationId xmlns:a16="http://schemas.microsoft.com/office/drawing/2014/main" xmlns="" id="{472F114A-4973-4E76-89F7-0C9583464201}"/>
              </a:ext>
            </a:extLst>
          </p:cNvPr>
          <p:cNvPicPr>
            <a:picLocks noChangeAspect="1"/>
          </p:cNvPicPr>
          <p:nvPr/>
        </p:nvPicPr>
        <p:blipFill rotWithShape="1">
          <a:blip r:embed="rId4"/>
          <a:srcRect l="47444" t="21930" r="12229" b="37471"/>
          <a:stretch/>
        </p:blipFill>
        <p:spPr>
          <a:xfrm>
            <a:off x="899592" y="2179214"/>
            <a:ext cx="7883674" cy="4464496"/>
          </a:xfrm>
          <a:prstGeom prst="rect">
            <a:avLst/>
          </a:prstGeom>
        </p:spPr>
      </p:pic>
      <p:sp>
        <p:nvSpPr>
          <p:cNvPr id="5" name="Rectángulo 4">
            <a:extLst>
              <a:ext uri="{FF2B5EF4-FFF2-40B4-BE49-F238E27FC236}">
                <a16:creationId xmlns:a16="http://schemas.microsoft.com/office/drawing/2014/main" xmlns="" id="{18D4C939-EFC9-456C-8635-AE9016723613}"/>
              </a:ext>
            </a:extLst>
          </p:cNvPr>
          <p:cNvSpPr/>
          <p:nvPr/>
        </p:nvSpPr>
        <p:spPr>
          <a:xfrm>
            <a:off x="107503" y="836712"/>
            <a:ext cx="8953635" cy="1107996"/>
          </a:xfrm>
          <a:prstGeom prst="rect">
            <a:avLst/>
          </a:prstGeom>
        </p:spPr>
        <p:txBody>
          <a:bodyPr wrap="square">
            <a:spAutoFit/>
          </a:bodyPr>
          <a:lstStyle/>
          <a:p>
            <a:pPr marL="1143000" lvl="2" indent="-228600" eaLnBrk="1" hangingPunct="1">
              <a:lnSpc>
                <a:spcPct val="110000"/>
              </a:lnSpc>
              <a:buFont typeface="Arial" charset="0"/>
              <a:buChar char="•"/>
              <a:defRPr/>
            </a:pPr>
            <a:r>
              <a:rPr lang="en-US" altLang="de-DE" sz="2000" dirty="0">
                <a:latin typeface="Avenir Light" charset="0"/>
              </a:rPr>
              <a:t>LPV Biomass group is contributing to </a:t>
            </a:r>
            <a:r>
              <a:rPr lang="en-US" altLang="de-DE" sz="2000" dirty="0" smtClean="0">
                <a:latin typeface="Avenir Light" charset="0"/>
              </a:rPr>
              <a:t>the</a:t>
            </a:r>
            <a:r>
              <a:rPr lang="en-US" altLang="de-DE" sz="2000" b="1" dirty="0" smtClean="0">
                <a:latin typeface="Avenir Light" charset="0"/>
              </a:rPr>
              <a:t> </a:t>
            </a:r>
            <a:r>
              <a:rPr lang="en-US" altLang="de-DE" sz="2000" b="1" dirty="0">
                <a:latin typeface="Avenir Light" charset="0"/>
              </a:rPr>
              <a:t>CARBON strategy </a:t>
            </a:r>
            <a:r>
              <a:rPr lang="en-US" altLang="de-DE" sz="2000" b="1" dirty="0" smtClean="0">
                <a:latin typeface="Avenir Light" charset="0"/>
              </a:rPr>
              <a:t>(CEOS </a:t>
            </a:r>
            <a:r>
              <a:rPr lang="en-US" altLang="de-DE" sz="2000" b="1" dirty="0">
                <a:latin typeface="Avenir Light" charset="0"/>
              </a:rPr>
              <a:t>WP 2019-2021 </a:t>
            </a:r>
            <a:r>
              <a:rPr lang="en-US" altLang="de-DE" sz="2000" dirty="0">
                <a:latin typeface="Avenir Light" charset="0"/>
              </a:rPr>
              <a:t>): biomass validation protocol, identification of carbon </a:t>
            </a:r>
            <a:r>
              <a:rPr lang="en-US" altLang="de-DE" sz="2000" dirty="0" smtClean="0">
                <a:latin typeface="Avenir Light" charset="0"/>
              </a:rPr>
              <a:t>supersites, paper on biomass validation</a:t>
            </a:r>
            <a:endParaRPr lang="en-US" altLang="de-DE" sz="1800" dirty="0">
              <a:latin typeface="Avenir Light" charset="0"/>
            </a:endParaRPr>
          </a:p>
        </p:txBody>
      </p:sp>
    </p:spTree>
    <p:extLst>
      <p:ext uri="{BB962C8B-B14F-4D97-AF65-F5344CB8AC3E}">
        <p14:creationId xmlns:p14="http://schemas.microsoft.com/office/powerpoint/2010/main" xmlns="" val="1427551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233772" y="280600"/>
            <a:ext cx="8676456" cy="405496"/>
          </a:xfrm>
          <a:prstGeom prst="rect">
            <a:avLst/>
          </a:prstGeom>
          <a:noFill/>
          <a:ln w="9525">
            <a:noFill/>
            <a:miter lim="800000"/>
            <a:headEnd/>
            <a:tailEnd/>
          </a:ln>
        </p:spPr>
        <p:txBody>
          <a:bodyPr wrap="squar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lnSpc>
                <a:spcPts val="2200"/>
              </a:lnSpc>
              <a:defRPr/>
            </a:pPr>
            <a:r>
              <a:rPr lang="en-US" altLang="en-US" sz="3000" b="1" dirty="0">
                <a:solidFill>
                  <a:srgbClr val="000000"/>
                </a:solidFill>
                <a:effectLst>
                  <a:outerShdw blurRad="63500" sx="101000" sy="101000" algn="ctr" rotWithShape="0">
                    <a:prstClr val="black">
                      <a:alpha val="40000"/>
                    </a:prstClr>
                  </a:outerShdw>
                </a:effectLst>
                <a:latin typeface="Avenir Heavy" charset="0"/>
                <a:ea typeface="Avenir Heavy" charset="0"/>
                <a:cs typeface="Avenir Heavy" charset="0"/>
              </a:rPr>
              <a:t>Validation </a:t>
            </a:r>
            <a:r>
              <a:rPr lang="en-US" altLang="en-US" sz="3000" b="1">
                <a:solidFill>
                  <a:srgbClr val="000000"/>
                </a:solidFill>
                <a:effectLst>
                  <a:outerShdw blurRad="63500" sx="101000" sy="101000" algn="ctr" rotWithShape="0">
                    <a:prstClr val="black">
                      <a:alpha val="40000"/>
                    </a:prstClr>
                  </a:outerShdw>
                </a:effectLst>
                <a:latin typeface="Avenir Heavy" charset="0"/>
                <a:ea typeface="Avenir Heavy" charset="0"/>
                <a:cs typeface="Avenir Heavy" charset="0"/>
              </a:rPr>
              <a:t>is evolving…</a:t>
            </a:r>
            <a:endParaRPr lang="en-US" altLang="en-US" sz="3000" b="1" dirty="0">
              <a:solidFill>
                <a:srgbClr val="000000"/>
              </a:solidFill>
              <a:effectLst>
                <a:outerShdw blurRad="63500" sx="101000" sy="101000" algn="ctr" rotWithShape="0">
                  <a:prstClr val="black">
                    <a:alpha val="40000"/>
                  </a:prstClr>
                </a:outerShdw>
              </a:effectLst>
              <a:latin typeface="Avenir Heavy" charset="0"/>
              <a:ea typeface="Avenir Heavy" charset="0"/>
              <a:cs typeface="Avenir Heavy" charset="0"/>
            </a:endParaRPr>
          </a:p>
        </p:txBody>
      </p:sp>
      <p:sp>
        <p:nvSpPr>
          <p:cNvPr id="9" name="Slide Number Placeholder 4"/>
          <p:cNvSpPr>
            <a:spLocks noGrp="1"/>
          </p:cNvSpPr>
          <p:nvPr>
            <p:ph type="sldNum" sz="quarter" idx="11"/>
          </p:nvPr>
        </p:nvSpPr>
        <p:spPr>
          <a:xfrm>
            <a:off x="6705600" y="6381750"/>
            <a:ext cx="2133600" cy="365125"/>
          </a:xfrm>
        </p:spPr>
        <p:txBody>
          <a:bodyPr/>
          <a:lstStyle/>
          <a:p>
            <a:pPr>
              <a:defRPr/>
            </a:pPr>
            <a:fld id="{539973ED-3CA8-486F-9949-DD3997A21E33}" type="slidenum">
              <a:rPr lang="en-US" altLang="en-US" smtClean="0"/>
              <a:pPr>
                <a:defRPr/>
              </a:pPr>
              <a:t>12</a:t>
            </a:fld>
            <a:endParaRPr lang="en-US" altLang="en-US"/>
          </a:p>
        </p:txBody>
      </p:sp>
      <p:grpSp>
        <p:nvGrpSpPr>
          <p:cNvPr id="2" name="Group 15"/>
          <p:cNvGrpSpPr/>
          <p:nvPr/>
        </p:nvGrpSpPr>
        <p:grpSpPr>
          <a:xfrm>
            <a:off x="-4067" y="0"/>
            <a:ext cx="416818" cy="6858000"/>
            <a:chOff x="-4067" y="0"/>
            <a:chExt cx="416818" cy="6858000"/>
          </a:xfrm>
        </p:grpSpPr>
        <p:sp>
          <p:nvSpPr>
            <p:cNvPr id="17" name="Rectangle 16"/>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18" name="Picture 1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321375" y="6004070"/>
              <a:ext cx="1051433" cy="416818"/>
            </a:xfrm>
            <a:prstGeom prst="rect">
              <a:avLst/>
            </a:prstGeom>
          </p:spPr>
        </p:pic>
      </p:grpSp>
      <p:pic>
        <p:nvPicPr>
          <p:cNvPr id="3" name="Imagen 2">
            <a:extLst>
              <a:ext uri="{FF2B5EF4-FFF2-40B4-BE49-F238E27FC236}">
                <a16:creationId xmlns:a16="http://schemas.microsoft.com/office/drawing/2014/main" xmlns="" id="{2B03B0FB-A1F9-4D9F-9B27-8DA87A1C667F}"/>
              </a:ext>
            </a:extLst>
          </p:cNvPr>
          <p:cNvPicPr>
            <a:picLocks noChangeAspect="1"/>
          </p:cNvPicPr>
          <p:nvPr/>
        </p:nvPicPr>
        <p:blipFill rotWithShape="1">
          <a:blip r:embed="rId4"/>
          <a:srcRect l="42914" t="27600" r="10625" b="26200"/>
          <a:stretch/>
        </p:blipFill>
        <p:spPr>
          <a:xfrm>
            <a:off x="829446" y="1849636"/>
            <a:ext cx="8003524" cy="4476547"/>
          </a:xfrm>
          <a:prstGeom prst="rect">
            <a:avLst/>
          </a:prstGeom>
        </p:spPr>
      </p:pic>
      <p:sp>
        <p:nvSpPr>
          <p:cNvPr id="10" name="Rectángulo 9">
            <a:extLst>
              <a:ext uri="{FF2B5EF4-FFF2-40B4-BE49-F238E27FC236}">
                <a16:creationId xmlns:a16="http://schemas.microsoft.com/office/drawing/2014/main" xmlns="" id="{236C49BF-CC64-4209-A3D4-5F53EF3FDEA3}"/>
              </a:ext>
            </a:extLst>
          </p:cNvPr>
          <p:cNvSpPr/>
          <p:nvPr/>
        </p:nvSpPr>
        <p:spPr>
          <a:xfrm>
            <a:off x="412751" y="1042151"/>
            <a:ext cx="8480732" cy="413959"/>
          </a:xfrm>
          <a:prstGeom prst="rect">
            <a:avLst/>
          </a:prstGeom>
        </p:spPr>
        <p:txBody>
          <a:bodyPr wrap="square">
            <a:spAutoFit/>
          </a:bodyPr>
          <a:lstStyle/>
          <a:p>
            <a:pPr lvl="2" eaLnBrk="1" hangingPunct="1">
              <a:lnSpc>
                <a:spcPct val="110000"/>
              </a:lnSpc>
              <a:defRPr/>
            </a:pPr>
            <a:r>
              <a:rPr lang="en-US" altLang="de-DE" sz="2000" dirty="0">
                <a:latin typeface="Avenir Light" charset="0"/>
              </a:rPr>
              <a:t>…traceable uncertainty and fiducial reference measurements required </a:t>
            </a:r>
            <a:endParaRPr lang="en-US" altLang="de-DE" sz="1800" dirty="0">
              <a:latin typeface="Avenir Light" charset="0"/>
            </a:endParaRPr>
          </a:p>
        </p:txBody>
      </p:sp>
      <p:sp>
        <p:nvSpPr>
          <p:cNvPr id="11" name="Rectángulo 10">
            <a:extLst>
              <a:ext uri="{FF2B5EF4-FFF2-40B4-BE49-F238E27FC236}">
                <a16:creationId xmlns:a16="http://schemas.microsoft.com/office/drawing/2014/main" xmlns="" id="{6AC36864-669B-4BC8-B293-F78CCD50B6FD}"/>
              </a:ext>
            </a:extLst>
          </p:cNvPr>
          <p:cNvSpPr/>
          <p:nvPr/>
        </p:nvSpPr>
        <p:spPr>
          <a:xfrm>
            <a:off x="2662556" y="1857364"/>
            <a:ext cx="8124550" cy="413959"/>
          </a:xfrm>
          <a:prstGeom prst="rect">
            <a:avLst/>
          </a:prstGeom>
        </p:spPr>
        <p:txBody>
          <a:bodyPr wrap="square">
            <a:spAutoFit/>
          </a:bodyPr>
          <a:lstStyle/>
          <a:p>
            <a:pPr lvl="2" eaLnBrk="1" hangingPunct="1">
              <a:lnSpc>
                <a:spcPct val="110000"/>
              </a:lnSpc>
              <a:defRPr/>
            </a:pPr>
            <a:r>
              <a:rPr lang="en-US" altLang="de-DE" sz="2000" dirty="0">
                <a:latin typeface="Avenir Light" charset="0"/>
              </a:rPr>
              <a:t>(Dash et al., 2019)</a:t>
            </a:r>
            <a:endParaRPr lang="en-US" altLang="de-DE" sz="1800" dirty="0">
              <a:latin typeface="Avenir Light" charset="0"/>
            </a:endParaRPr>
          </a:p>
        </p:txBody>
      </p:sp>
    </p:spTree>
    <p:extLst>
      <p:ext uri="{BB962C8B-B14F-4D97-AF65-F5344CB8AC3E}">
        <p14:creationId xmlns:p14="http://schemas.microsoft.com/office/powerpoint/2010/main" xmlns="" val="148790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descr="Screen Shot 2014-12-04 at 6.50.54 PM.png"/>
          <p:cNvPicPr>
            <a:picLocks noChangeAspect="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65999" y="1400945"/>
            <a:ext cx="5498824" cy="490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8FC52DD3-FBFE-41E6-B1CF-E2FDE6319459}" type="slidenum">
              <a:rPr lang="en-US" altLang="en-US" sz="1200" smtClean="0">
                <a:solidFill>
                  <a:srgbClr val="898989"/>
                </a:solidFill>
                <a:latin typeface="Arial" charset="0"/>
                <a:cs typeface="Arial" charset="0"/>
              </a:rPr>
              <a:pPr>
                <a:spcBef>
                  <a:spcPct val="0"/>
                </a:spcBef>
                <a:buFontTx/>
                <a:buNone/>
              </a:pPr>
              <a:t>13</a:t>
            </a:fld>
            <a:endParaRPr lang="en-US" altLang="en-US" sz="1200">
              <a:solidFill>
                <a:srgbClr val="898989"/>
              </a:solidFill>
              <a:latin typeface="Arial" charset="0"/>
              <a:cs typeface="Arial" charset="0"/>
            </a:endParaRPr>
          </a:p>
        </p:txBody>
      </p:sp>
      <p:sp>
        <p:nvSpPr>
          <p:cNvPr id="3" name="Rectangle 2"/>
          <p:cNvSpPr/>
          <p:nvPr/>
        </p:nvSpPr>
        <p:spPr>
          <a:xfrm>
            <a:off x="2123728" y="1185501"/>
            <a:ext cx="1734114" cy="253916"/>
          </a:xfrm>
          <a:prstGeom prst="rect">
            <a:avLst/>
          </a:prstGeom>
        </p:spPr>
        <p:txBody>
          <a:bodyPr wrap="square">
            <a:spAutoFit/>
          </a:bodyPr>
          <a:lstStyle/>
          <a:p>
            <a:pPr eaLnBrk="1" hangingPunct="1"/>
            <a:r>
              <a:rPr lang="en-GB" altLang="en-US" sz="1000" dirty="0">
                <a:solidFill>
                  <a:srgbClr val="FF0000"/>
                </a:solidFill>
                <a:latin typeface="Avenir Light" charset="0"/>
                <a:ea typeface="Avenir Light" charset="0"/>
                <a:cs typeface="Avenir Light" charset="0"/>
              </a:rPr>
              <a:t>Lead Agency: NASA</a:t>
            </a:r>
            <a:endParaRPr lang="en-US" altLang="en-US" sz="1000" dirty="0">
              <a:solidFill>
                <a:srgbClr val="FF0000"/>
              </a:solidFill>
              <a:latin typeface="Avenir Light" charset="0"/>
              <a:ea typeface="Avenir Light" charset="0"/>
              <a:cs typeface="Avenir Light" charset="0"/>
            </a:endParaRPr>
          </a:p>
        </p:txBody>
      </p:sp>
      <p:sp>
        <p:nvSpPr>
          <p:cNvPr id="7" name="Rectangle 6"/>
          <p:cNvSpPr/>
          <p:nvPr/>
        </p:nvSpPr>
        <p:spPr>
          <a:xfrm>
            <a:off x="5711625" y="1185501"/>
            <a:ext cx="2028727" cy="253916"/>
          </a:xfrm>
          <a:prstGeom prst="rect">
            <a:avLst/>
          </a:prstGeom>
        </p:spPr>
        <p:txBody>
          <a:bodyPr wrap="square">
            <a:spAutoFit/>
          </a:bodyPr>
          <a:lstStyle/>
          <a:p>
            <a:pPr eaLnBrk="1" hangingPunct="1"/>
            <a:r>
              <a:rPr lang="en-GB" altLang="en-US" sz="1000" dirty="0">
                <a:solidFill>
                  <a:srgbClr val="FF0000"/>
                </a:solidFill>
                <a:latin typeface="Avenir Light" charset="0"/>
                <a:ea typeface="Avenir Light" charset="0"/>
                <a:cs typeface="Avenir Light" charset="0"/>
              </a:rPr>
              <a:t>Lead Agencies: USGS/NOAA</a:t>
            </a:r>
            <a:endParaRPr lang="en-US" altLang="en-US" sz="1000" dirty="0">
              <a:solidFill>
                <a:srgbClr val="FF0000"/>
              </a:solidFill>
              <a:latin typeface="Avenir Light" charset="0"/>
              <a:ea typeface="Avenir Light" charset="0"/>
              <a:cs typeface="Avenir Light" charset="0"/>
            </a:endParaRPr>
          </a:p>
        </p:txBody>
      </p:sp>
      <p:sp>
        <p:nvSpPr>
          <p:cNvPr id="10" name="Rectangle 9"/>
          <p:cNvSpPr/>
          <p:nvPr/>
        </p:nvSpPr>
        <p:spPr>
          <a:xfrm>
            <a:off x="3840719" y="1185501"/>
            <a:ext cx="1682670" cy="246221"/>
          </a:xfrm>
          <a:prstGeom prst="rect">
            <a:avLst/>
          </a:prstGeom>
        </p:spPr>
        <p:txBody>
          <a:bodyPr wrap="square">
            <a:spAutoFit/>
          </a:bodyPr>
          <a:lstStyle/>
          <a:p>
            <a:pPr eaLnBrk="1" hangingPunct="1"/>
            <a:r>
              <a:rPr lang="en-GB" altLang="en-US" sz="1000" dirty="0">
                <a:solidFill>
                  <a:srgbClr val="FF0000"/>
                </a:solidFill>
                <a:latin typeface="Avenir Light" charset="0"/>
                <a:ea typeface="Avenir Light" charset="0"/>
                <a:cs typeface="Avenir Light" charset="0"/>
              </a:rPr>
              <a:t>Lead Agencies: Various</a:t>
            </a:r>
            <a:endParaRPr lang="en-US" altLang="en-US" sz="1000" dirty="0">
              <a:solidFill>
                <a:srgbClr val="FF0000"/>
              </a:solidFill>
              <a:latin typeface="Avenir Light" charset="0"/>
              <a:ea typeface="Avenir Light" charset="0"/>
              <a:cs typeface="Avenir Light" charset="0"/>
            </a:endParaRPr>
          </a:p>
        </p:txBody>
      </p:sp>
      <p:pic>
        <p:nvPicPr>
          <p:cNvPr id="5" name="Picture 4" descr="Screen Shot 2016-05-03 at 11.37.34 PM.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715008" y="1891970"/>
            <a:ext cx="1518558" cy="1029890"/>
          </a:xfrm>
          <a:prstGeom prst="rect">
            <a:avLst/>
          </a:prstGeom>
        </p:spPr>
      </p:pic>
      <p:grpSp>
        <p:nvGrpSpPr>
          <p:cNvPr id="12" name="Group 11"/>
          <p:cNvGrpSpPr/>
          <p:nvPr/>
        </p:nvGrpSpPr>
        <p:grpSpPr>
          <a:xfrm>
            <a:off x="-4067" y="0"/>
            <a:ext cx="416818" cy="6858000"/>
            <a:chOff x="-4067" y="0"/>
            <a:chExt cx="416818" cy="6858000"/>
          </a:xfrm>
        </p:grpSpPr>
        <p:sp>
          <p:nvSpPr>
            <p:cNvPr id="13" name="Rectangle 12"/>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15" name="Picture 14"/>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rot="16200000">
              <a:off x="-321375" y="6004070"/>
              <a:ext cx="1051433" cy="416818"/>
            </a:xfrm>
            <a:prstGeom prst="rect">
              <a:avLst/>
            </a:prstGeom>
          </p:spPr>
        </p:pic>
      </p:grpSp>
      <p:sp>
        <p:nvSpPr>
          <p:cNvPr id="2" name="Elipse 1">
            <a:extLst>
              <a:ext uri="{FF2B5EF4-FFF2-40B4-BE49-F238E27FC236}">
                <a16:creationId xmlns:a16="http://schemas.microsoft.com/office/drawing/2014/main" xmlns="" id="{F8BB3193-C525-4CCE-BA79-8834704C3C85}"/>
              </a:ext>
            </a:extLst>
          </p:cNvPr>
          <p:cNvSpPr/>
          <p:nvPr/>
        </p:nvSpPr>
        <p:spPr>
          <a:xfrm>
            <a:off x="1647497" y="994002"/>
            <a:ext cx="2132415" cy="293905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xmlns="" id="{889E759D-432E-4061-A475-9F75B09D9B31}"/>
              </a:ext>
            </a:extLst>
          </p:cNvPr>
          <p:cNvSpPr/>
          <p:nvPr/>
        </p:nvSpPr>
        <p:spPr>
          <a:xfrm>
            <a:off x="3707904" y="921994"/>
            <a:ext cx="2132415" cy="293905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itle 1">
            <a:extLst>
              <a:ext uri="{FF2B5EF4-FFF2-40B4-BE49-F238E27FC236}">
                <a16:creationId xmlns:a16="http://schemas.microsoft.com/office/drawing/2014/main" xmlns="" id="{972E4677-FA50-4D24-BEBA-25746C3DA10C}"/>
              </a:ext>
            </a:extLst>
          </p:cNvPr>
          <p:cNvSpPr>
            <a:spLocks noGrp="1"/>
          </p:cNvSpPr>
          <p:nvPr>
            <p:ph type="title"/>
          </p:nvPr>
        </p:nvSpPr>
        <p:spPr>
          <a:xfrm>
            <a:off x="484187" y="109181"/>
            <a:ext cx="8355013" cy="812813"/>
          </a:xfrm>
        </p:spPr>
        <p:txBody>
          <a:bodyPr/>
          <a:lstStyle/>
          <a:p>
            <a:r>
              <a:rPr lang="de-CH" altLang="en-US" sz="3200" b="1" dirty="0">
                <a:effectLst>
                  <a:outerShdw blurRad="63500" sx="101000" sy="101000" algn="ctr" rotWithShape="0">
                    <a:prstClr val="black">
                      <a:alpha val="40000"/>
                    </a:prstClr>
                  </a:outerShdw>
                </a:effectLst>
                <a:latin typeface="Avenir Heavy" charset="0"/>
                <a:ea typeface="Avenir Heavy" charset="0"/>
                <a:cs typeface="Avenir Heavy" charset="0"/>
              </a:rPr>
              <a:t>LPV Strategy (2019-2021)</a:t>
            </a:r>
            <a:endParaRPr lang="en-US" altLang="en-US" sz="3200" dirty="0">
              <a:latin typeface="Avenir Book" charset="0"/>
              <a:ea typeface="Avenir Book" charset="0"/>
              <a:cs typeface="Avenir Book" charset="0"/>
            </a:endParaRPr>
          </a:p>
        </p:txBody>
      </p:sp>
      <p:grpSp>
        <p:nvGrpSpPr>
          <p:cNvPr id="20" name="Grupo 19">
            <a:extLst>
              <a:ext uri="{FF2B5EF4-FFF2-40B4-BE49-F238E27FC236}">
                <a16:creationId xmlns:a16="http://schemas.microsoft.com/office/drawing/2014/main" xmlns="" id="{5754FD5F-83FA-4BFD-AE9F-4A5706D8604B}"/>
              </a:ext>
            </a:extLst>
          </p:cNvPr>
          <p:cNvGrpSpPr/>
          <p:nvPr/>
        </p:nvGrpSpPr>
        <p:grpSpPr>
          <a:xfrm>
            <a:off x="1403648" y="3688123"/>
            <a:ext cx="7954698" cy="1341807"/>
            <a:chOff x="1403648" y="3861047"/>
            <a:chExt cx="7954698" cy="1341807"/>
          </a:xfrm>
        </p:grpSpPr>
        <p:sp>
          <p:nvSpPr>
            <p:cNvPr id="11" name="Elipse 10">
              <a:extLst>
                <a:ext uri="{FF2B5EF4-FFF2-40B4-BE49-F238E27FC236}">
                  <a16:creationId xmlns:a16="http://schemas.microsoft.com/office/drawing/2014/main" xmlns="" id="{8C5E54F0-94C8-4BE7-8CA0-2869C04318BE}"/>
                </a:ext>
              </a:extLst>
            </p:cNvPr>
            <p:cNvSpPr/>
            <p:nvPr/>
          </p:nvSpPr>
          <p:spPr>
            <a:xfrm>
              <a:off x="1403648" y="3861047"/>
              <a:ext cx="6336704" cy="134180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2060"/>
                  </a:solidFill>
                </a:rPr>
                <a:t>                                                                                                </a:t>
              </a:r>
            </a:p>
          </p:txBody>
        </p:sp>
        <p:sp>
          <p:nvSpPr>
            <p:cNvPr id="17" name="CuadroTexto 16">
              <a:extLst>
                <a:ext uri="{FF2B5EF4-FFF2-40B4-BE49-F238E27FC236}">
                  <a16:creationId xmlns:a16="http://schemas.microsoft.com/office/drawing/2014/main" xmlns="" id="{E969AF84-63DD-42C1-A6FA-98BEE7CE67EB}"/>
                </a:ext>
              </a:extLst>
            </p:cNvPr>
            <p:cNvSpPr txBox="1"/>
            <p:nvPr/>
          </p:nvSpPr>
          <p:spPr>
            <a:xfrm>
              <a:off x="7675533" y="4129379"/>
              <a:ext cx="1682813" cy="615553"/>
            </a:xfrm>
            <a:prstGeom prst="rect">
              <a:avLst/>
            </a:prstGeom>
            <a:noFill/>
          </p:spPr>
          <p:txBody>
            <a:bodyPr wrap="square" rtlCol="0">
              <a:spAutoFit/>
            </a:bodyPr>
            <a:lstStyle/>
            <a:p>
              <a:r>
                <a:rPr lang="es-ES" dirty="0" err="1">
                  <a:solidFill>
                    <a:srgbClr val="C00000"/>
                  </a:solidFill>
                </a:rPr>
                <a:t>Operational</a:t>
              </a:r>
              <a:r>
                <a:rPr lang="es-ES" dirty="0">
                  <a:solidFill>
                    <a:srgbClr val="C00000"/>
                  </a:solidFill>
                </a:rPr>
                <a:t> </a:t>
              </a:r>
              <a:r>
                <a:rPr lang="es-ES" dirty="0" err="1">
                  <a:solidFill>
                    <a:srgbClr val="C00000"/>
                  </a:solidFill>
                </a:rPr>
                <a:t>Services</a:t>
              </a:r>
              <a:endParaRPr lang="es-ES" dirty="0">
                <a:solidFill>
                  <a:srgbClr val="C00000"/>
                </a:solidFill>
              </a:endParaRPr>
            </a:p>
          </p:txBody>
        </p:sp>
      </p:grpSp>
      <p:pic>
        <p:nvPicPr>
          <p:cNvPr id="21" name="Picture 3"/>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464823" y="2123470"/>
            <a:ext cx="1605634" cy="79839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22" name="21 CuadroTexto"/>
          <p:cNvSpPr txBox="1"/>
          <p:nvPr/>
        </p:nvSpPr>
        <p:spPr>
          <a:xfrm>
            <a:off x="7582781" y="1507917"/>
            <a:ext cx="1487676" cy="615553"/>
          </a:xfrm>
          <a:prstGeom prst="rect">
            <a:avLst/>
          </a:prstGeom>
          <a:noFill/>
        </p:spPr>
        <p:txBody>
          <a:bodyPr wrap="square" rtlCol="0">
            <a:spAutoFit/>
          </a:bodyPr>
          <a:lstStyle/>
          <a:p>
            <a:r>
              <a:rPr lang="es-ES" dirty="0" smtClean="0"/>
              <a:t>Global </a:t>
            </a:r>
            <a:r>
              <a:rPr lang="es-ES" dirty="0" err="1" smtClean="0"/>
              <a:t>sampling</a:t>
            </a:r>
            <a:endParaRPr lang="es-ES" dirty="0"/>
          </a:p>
        </p:txBody>
      </p:sp>
      <p:sp>
        <p:nvSpPr>
          <p:cNvPr id="23" name="Elipse 15">
            <a:extLst>
              <a:ext uri="{FF2B5EF4-FFF2-40B4-BE49-F238E27FC236}">
                <a16:creationId xmlns:a16="http://schemas.microsoft.com/office/drawing/2014/main" xmlns="" id="{889E759D-432E-4061-A475-9F75B09D9B31}"/>
              </a:ext>
            </a:extLst>
          </p:cNvPr>
          <p:cNvSpPr/>
          <p:nvPr/>
        </p:nvSpPr>
        <p:spPr>
          <a:xfrm>
            <a:off x="7464823" y="1185500"/>
            <a:ext cx="1689662" cy="23863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286971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84187" y="109181"/>
            <a:ext cx="8355013" cy="812813"/>
          </a:xfrm>
        </p:spPr>
        <p:txBody>
          <a:bodyPr/>
          <a:lstStyle/>
          <a:p>
            <a:r>
              <a:rPr lang="de-CH" altLang="en-US" sz="3200" b="1" dirty="0">
                <a:effectLst>
                  <a:outerShdw blurRad="63500" sx="101000" sy="101000" algn="ctr" rotWithShape="0">
                    <a:prstClr val="black">
                      <a:alpha val="40000"/>
                    </a:prstClr>
                  </a:outerShdw>
                </a:effectLst>
                <a:latin typeface="Avenir Heavy" charset="0"/>
                <a:ea typeface="Avenir Heavy" charset="0"/>
                <a:cs typeface="Avenir Heavy" charset="0"/>
              </a:rPr>
              <a:t>LPV Strategy (2019-2021)</a:t>
            </a:r>
            <a:endParaRPr lang="en-US" altLang="en-US" sz="3200" dirty="0">
              <a:latin typeface="Avenir Book" charset="0"/>
              <a:ea typeface="Avenir Book" charset="0"/>
              <a:cs typeface="Avenir Book" charset="0"/>
            </a:endParaRPr>
          </a:p>
        </p:txBody>
      </p:sp>
      <p:sp>
        <p:nvSpPr>
          <p:cNvPr id="14339"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8FC52DD3-FBFE-41E6-B1CF-E2FDE6319459}" type="slidenum">
              <a:rPr lang="en-US" altLang="en-US" sz="1200" smtClean="0">
                <a:solidFill>
                  <a:srgbClr val="898989"/>
                </a:solidFill>
                <a:latin typeface="Arial" charset="0"/>
                <a:cs typeface="Arial" charset="0"/>
              </a:rPr>
              <a:pPr>
                <a:spcBef>
                  <a:spcPct val="0"/>
                </a:spcBef>
                <a:buFontTx/>
                <a:buNone/>
              </a:pPr>
              <a:t>14</a:t>
            </a:fld>
            <a:endParaRPr lang="en-US" altLang="en-US" sz="1200">
              <a:solidFill>
                <a:srgbClr val="898989"/>
              </a:solidFill>
              <a:latin typeface="Arial" charset="0"/>
              <a:cs typeface="Arial" charset="0"/>
            </a:endParaRPr>
          </a:p>
        </p:txBody>
      </p:sp>
      <p:grpSp>
        <p:nvGrpSpPr>
          <p:cNvPr id="12" name="Group 11"/>
          <p:cNvGrpSpPr/>
          <p:nvPr/>
        </p:nvGrpSpPr>
        <p:grpSpPr>
          <a:xfrm>
            <a:off x="-4067" y="0"/>
            <a:ext cx="416818" cy="6858000"/>
            <a:chOff x="-4067" y="0"/>
            <a:chExt cx="416818" cy="6858000"/>
          </a:xfrm>
        </p:grpSpPr>
        <p:sp>
          <p:nvSpPr>
            <p:cNvPr id="13" name="Rectangle 12"/>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15" name="Picture 1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321375" y="6004070"/>
              <a:ext cx="1051433" cy="416818"/>
            </a:xfrm>
            <a:prstGeom prst="rect">
              <a:avLst/>
            </a:prstGeom>
          </p:spPr>
        </p:pic>
      </p:grpSp>
      <p:sp>
        <p:nvSpPr>
          <p:cNvPr id="17" name="Content Placeholder 2">
            <a:extLst>
              <a:ext uri="{FF2B5EF4-FFF2-40B4-BE49-F238E27FC236}">
                <a16:creationId xmlns:a16="http://schemas.microsoft.com/office/drawing/2014/main" xmlns="" id="{8DF6BBE7-F7EC-4442-95BC-0DCFEEB0249B}"/>
              </a:ext>
            </a:extLst>
          </p:cNvPr>
          <p:cNvSpPr>
            <a:spLocks noGrp="1"/>
          </p:cNvSpPr>
          <p:nvPr>
            <p:ph idx="1"/>
          </p:nvPr>
        </p:nvSpPr>
        <p:spPr>
          <a:xfrm>
            <a:off x="642910" y="1174100"/>
            <a:ext cx="8208912" cy="5040982"/>
          </a:xfrm>
        </p:spPr>
        <p:txBody>
          <a:bodyPr/>
          <a:lstStyle/>
          <a:p>
            <a:pPr marL="0" indent="0" eaLnBrk="1" hangingPunct="1">
              <a:buNone/>
              <a:defRPr/>
            </a:pPr>
            <a:r>
              <a:rPr lang="en-US" altLang="de-DE" sz="1800" dirty="0">
                <a:latin typeface="Avenir Light" charset="0"/>
                <a:ea typeface="Avenir Light" charset="0"/>
                <a:cs typeface="Avenir Light" charset="0"/>
              </a:rPr>
              <a:t>As a Chair my primary goal is to increase the validation stage of global satellite LAND products while assuring the good functioning of LPV. </a:t>
            </a:r>
          </a:p>
          <a:p>
            <a:pPr marL="0" indent="0" eaLnBrk="1" hangingPunct="1">
              <a:lnSpc>
                <a:spcPct val="110000"/>
              </a:lnSpc>
              <a:spcBef>
                <a:spcPct val="0"/>
              </a:spcBef>
              <a:buNone/>
              <a:defRPr/>
            </a:pPr>
            <a:endParaRPr lang="en-US" altLang="de-DE" sz="1800" dirty="0">
              <a:latin typeface="Avenir Book" charset="0"/>
            </a:endParaRPr>
          </a:p>
          <a:p>
            <a:pPr marL="0" indent="0" eaLnBrk="1" hangingPunct="1">
              <a:lnSpc>
                <a:spcPct val="110000"/>
              </a:lnSpc>
              <a:spcBef>
                <a:spcPct val="0"/>
              </a:spcBef>
              <a:buNone/>
              <a:defRPr/>
            </a:pPr>
            <a:r>
              <a:rPr lang="en-US" altLang="de-DE" sz="1800" dirty="0" smtClean="0">
                <a:latin typeface="Avenir Book" charset="0"/>
              </a:rPr>
              <a:t>Strategy </a:t>
            </a:r>
            <a:r>
              <a:rPr lang="en-US" altLang="de-DE" sz="1800" dirty="0">
                <a:latin typeface="Avenir Book" charset="0"/>
              </a:rPr>
              <a:t>based on 4 main items:</a:t>
            </a:r>
          </a:p>
          <a:p>
            <a:pPr marL="0" indent="0" eaLnBrk="1" hangingPunct="1">
              <a:lnSpc>
                <a:spcPct val="110000"/>
              </a:lnSpc>
              <a:spcBef>
                <a:spcPct val="0"/>
              </a:spcBef>
              <a:buNone/>
              <a:defRPr/>
            </a:pPr>
            <a:endParaRPr lang="en-US" altLang="de-DE" sz="1800" dirty="0">
              <a:latin typeface="Avenir Book" charset="0"/>
            </a:endParaRPr>
          </a:p>
          <a:p>
            <a:pPr marL="457200" indent="-457200" eaLnBrk="1" hangingPunct="1">
              <a:lnSpc>
                <a:spcPct val="110000"/>
              </a:lnSpc>
              <a:spcBef>
                <a:spcPct val="0"/>
              </a:spcBef>
              <a:buFont typeface="+mj-lt"/>
              <a:buAutoNum type="arabicPeriod"/>
              <a:defRPr/>
            </a:pPr>
            <a:r>
              <a:rPr lang="en-US" altLang="de-DE" sz="1800" u="sng" dirty="0">
                <a:latin typeface="Avenir Book" charset="0"/>
              </a:rPr>
              <a:t>Continuous Development of Good Practices </a:t>
            </a:r>
            <a:r>
              <a:rPr lang="en-US" altLang="de-DE" sz="1800" dirty="0">
                <a:latin typeface="Avenir Book" charset="0"/>
              </a:rPr>
              <a:t>for global satellite land product validation  </a:t>
            </a:r>
          </a:p>
          <a:p>
            <a:pPr marL="457200" indent="-457200" eaLnBrk="1" hangingPunct="1">
              <a:lnSpc>
                <a:spcPct val="110000"/>
              </a:lnSpc>
              <a:spcBef>
                <a:spcPct val="0"/>
              </a:spcBef>
              <a:buFont typeface="+mj-lt"/>
              <a:buAutoNum type="arabicPeriod"/>
              <a:defRPr/>
            </a:pPr>
            <a:r>
              <a:rPr lang="en-US" altLang="de-DE" sz="1800" u="sng" dirty="0">
                <a:latin typeface="Avenir Book" charset="0"/>
              </a:rPr>
              <a:t>Improving ground references </a:t>
            </a:r>
            <a:r>
              <a:rPr lang="en-US" altLang="de-DE" sz="1800" dirty="0">
                <a:latin typeface="Avenir Book" charset="0"/>
              </a:rPr>
              <a:t>to achieve higher validation stage by improving uncertainty characterization and </a:t>
            </a:r>
            <a:r>
              <a:rPr lang="en-US" altLang="de-DE" sz="1800" dirty="0" err="1">
                <a:latin typeface="Avenir Book" charset="0"/>
              </a:rPr>
              <a:t>spatio</a:t>
            </a:r>
            <a:r>
              <a:rPr lang="en-US" altLang="de-DE" sz="1800" dirty="0">
                <a:latin typeface="Avenir Book" charset="0"/>
              </a:rPr>
              <a:t>/temporal coverage:  Fiducial Reference Measurements, identification of supersites ( e.g., </a:t>
            </a:r>
            <a:r>
              <a:rPr lang="en-US" altLang="de-DE" sz="1800" i="1" dirty="0">
                <a:latin typeface="Avenir Book" charset="0"/>
              </a:rPr>
              <a:t>European Network of Supersites</a:t>
            </a:r>
            <a:r>
              <a:rPr lang="en-US" altLang="de-DE" sz="1800" dirty="0">
                <a:latin typeface="Avenir Book" charset="0"/>
              </a:rPr>
              <a:t>), databases for </a:t>
            </a:r>
            <a:r>
              <a:rPr lang="en-US" altLang="de-DE" sz="1800" dirty="0" err="1">
                <a:latin typeface="Avenir Book" charset="0"/>
              </a:rPr>
              <a:t>cal</a:t>
            </a:r>
            <a:r>
              <a:rPr lang="en-US" altLang="de-DE" sz="1800" dirty="0">
                <a:latin typeface="Avenir Book" charset="0"/>
              </a:rPr>
              <a:t>/val. </a:t>
            </a:r>
          </a:p>
          <a:p>
            <a:pPr marL="457200" indent="-457200" eaLnBrk="1" hangingPunct="1">
              <a:lnSpc>
                <a:spcPct val="110000"/>
              </a:lnSpc>
              <a:spcBef>
                <a:spcPct val="0"/>
              </a:spcBef>
              <a:buFont typeface="+mj-lt"/>
              <a:buAutoNum type="arabicPeriod"/>
              <a:defRPr/>
            </a:pPr>
            <a:r>
              <a:rPr lang="en-US" altLang="de-DE" sz="1800" dirty="0">
                <a:latin typeface="Avenir Book" charset="0"/>
              </a:rPr>
              <a:t>Promote </a:t>
            </a:r>
            <a:r>
              <a:rPr lang="en-US" altLang="de-DE" sz="1800" u="sng" dirty="0">
                <a:latin typeface="Avenir Book" charset="0"/>
              </a:rPr>
              <a:t>validation and </a:t>
            </a:r>
            <a:r>
              <a:rPr lang="en-US" altLang="de-DE" sz="1800" u="sng" dirty="0" err="1">
                <a:latin typeface="Avenir Book" charset="0"/>
              </a:rPr>
              <a:t>intercomparison</a:t>
            </a:r>
            <a:r>
              <a:rPr lang="en-US" altLang="de-DE" sz="1800" u="sng" dirty="0">
                <a:latin typeface="Avenir Book" charset="0"/>
              </a:rPr>
              <a:t> </a:t>
            </a:r>
            <a:r>
              <a:rPr lang="en-US" altLang="de-DE" sz="1800" dirty="0">
                <a:latin typeface="Avenir Book" charset="0"/>
              </a:rPr>
              <a:t>exercises (products and algorithms) with CEOS </a:t>
            </a:r>
            <a:r>
              <a:rPr lang="en-US" altLang="de-DE" sz="1800" dirty="0" smtClean="0">
                <a:latin typeface="Avenir Book" charset="0"/>
              </a:rPr>
              <a:t>main agencies </a:t>
            </a:r>
            <a:r>
              <a:rPr lang="en-US" altLang="de-DE" sz="1800" dirty="0">
                <a:latin typeface="Avenir Book" charset="0"/>
              </a:rPr>
              <a:t>in collaboration with operational services (e.g., Copernicus Services) </a:t>
            </a:r>
          </a:p>
          <a:p>
            <a:pPr marL="457200" indent="-457200" eaLnBrk="1" hangingPunct="1">
              <a:lnSpc>
                <a:spcPct val="110000"/>
              </a:lnSpc>
              <a:spcBef>
                <a:spcPct val="0"/>
              </a:spcBef>
              <a:buFont typeface="+mj-lt"/>
              <a:buAutoNum type="arabicPeriod"/>
              <a:defRPr/>
            </a:pPr>
            <a:r>
              <a:rPr lang="en-US" altLang="de-DE" sz="1800" dirty="0">
                <a:latin typeface="Avenir Book" charset="0"/>
              </a:rPr>
              <a:t>Improve </a:t>
            </a:r>
            <a:r>
              <a:rPr lang="en-US" altLang="de-DE" sz="1800" u="sng" dirty="0">
                <a:latin typeface="Avenir Book" charset="0"/>
              </a:rPr>
              <a:t>LPV communication </a:t>
            </a:r>
            <a:r>
              <a:rPr lang="en-US" altLang="de-DE" sz="1800" dirty="0">
                <a:latin typeface="Avenir Book" charset="0"/>
              </a:rPr>
              <a:t>with stakeholders ( web page, newsletter, symposiums, thematic workshops)</a:t>
            </a:r>
          </a:p>
        </p:txBody>
      </p:sp>
    </p:spTree>
    <p:extLst>
      <p:ext uri="{BB962C8B-B14F-4D97-AF65-F5344CB8AC3E}">
        <p14:creationId xmlns:p14="http://schemas.microsoft.com/office/powerpoint/2010/main" xmlns="" val="2597433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Title 1"/>
          <p:cNvSpPr>
            <a:spLocks noGrp="1"/>
          </p:cNvSpPr>
          <p:nvPr>
            <p:ph type="title"/>
          </p:nvPr>
        </p:nvSpPr>
        <p:spPr>
          <a:xfrm>
            <a:off x="666172" y="44624"/>
            <a:ext cx="8229600" cy="648072"/>
          </a:xfrm>
        </p:spPr>
        <p:txBody>
          <a:bodyPr/>
          <a:lstStyle/>
          <a:p>
            <a:r>
              <a:rPr lang="en-US" sz="3600" b="1" dirty="0">
                <a:effectLst>
                  <a:outerShdw blurRad="63500" sx="101000" sy="101000" algn="ctr" rotWithShape="0">
                    <a:prstClr val="black">
                      <a:alpha val="40000"/>
                    </a:prstClr>
                  </a:outerShdw>
                </a:effectLst>
                <a:latin typeface="Avenir Heavy" charset="0"/>
                <a:ea typeface="Avenir Heavy" charset="0"/>
                <a:cs typeface="Avenir Heavy" charset="0"/>
              </a:rPr>
              <a:t>CEOS-LPV 5-Year Roadmap</a:t>
            </a:r>
          </a:p>
        </p:txBody>
      </p:sp>
      <p:grpSp>
        <p:nvGrpSpPr>
          <p:cNvPr id="8" name="Group 79"/>
          <p:cNvGrpSpPr/>
          <p:nvPr/>
        </p:nvGrpSpPr>
        <p:grpSpPr>
          <a:xfrm>
            <a:off x="-4067" y="0"/>
            <a:ext cx="416818" cy="6858000"/>
            <a:chOff x="-4067" y="0"/>
            <a:chExt cx="416818" cy="6858000"/>
          </a:xfrm>
        </p:grpSpPr>
        <p:sp>
          <p:nvSpPr>
            <p:cNvPr id="81" name="Rectangle 80"/>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82" name="Picture 8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321375" y="6004070"/>
              <a:ext cx="1051433" cy="416818"/>
            </a:xfrm>
            <a:prstGeom prst="rect">
              <a:avLst/>
            </a:prstGeom>
          </p:spPr>
        </p:pic>
      </p:grpSp>
      <p:sp>
        <p:nvSpPr>
          <p:cNvPr id="78" name="Title 1"/>
          <p:cNvSpPr txBox="1">
            <a:spLocks/>
          </p:cNvSpPr>
          <p:nvPr/>
        </p:nvSpPr>
        <p:spPr bwMode="auto">
          <a:xfrm>
            <a:off x="666172" y="44624"/>
            <a:ext cx="8229600" cy="648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smtClean="0">
                <a:ln>
                  <a:noFill/>
                </a:ln>
                <a:solidFill>
                  <a:schemeClr val="tx1"/>
                </a:solidFill>
                <a:effectLst>
                  <a:outerShdw blurRad="63500" sx="101000" sy="101000" algn="ctr" rotWithShape="0">
                    <a:prstClr val="black">
                      <a:alpha val="40000"/>
                    </a:prstClr>
                  </a:outerShdw>
                </a:effectLst>
                <a:uLnTx/>
                <a:uFillTx/>
                <a:latin typeface="Avenir Heavy" charset="0"/>
                <a:ea typeface="Avenir Heavy" charset="0"/>
                <a:cs typeface="Avenir Heavy" charset="0"/>
              </a:rPr>
              <a:t>CEOS-LPV 5-Year Roadmap</a:t>
            </a:r>
            <a:endParaRPr kumimoji="0" lang="en-US" sz="3600" b="1" i="0" u="none" strike="noStrike" kern="1200" cap="none" spc="0" normalizeH="0" baseline="0" noProof="0" dirty="0">
              <a:ln>
                <a:noFill/>
              </a:ln>
              <a:solidFill>
                <a:schemeClr val="tx1"/>
              </a:solidFill>
              <a:effectLst>
                <a:outerShdw blurRad="63500" sx="101000" sy="101000" algn="ctr" rotWithShape="0">
                  <a:prstClr val="black">
                    <a:alpha val="40000"/>
                  </a:prstClr>
                </a:outerShdw>
              </a:effectLst>
              <a:uLnTx/>
              <a:uFillTx/>
              <a:latin typeface="Avenir Heavy" charset="0"/>
              <a:ea typeface="Avenir Heavy" charset="0"/>
              <a:cs typeface="Avenir Heavy" charset="0"/>
            </a:endParaRPr>
          </a:p>
        </p:txBody>
      </p:sp>
      <p:sp>
        <p:nvSpPr>
          <p:cNvPr id="79" name="Slide Number Placeholder 4"/>
          <p:cNvSpPr>
            <a:spLocks noGrp="1"/>
          </p:cNvSpPr>
          <p:nvPr>
            <p:ph type="sldNum" sz="quarter" idx="11"/>
          </p:nvPr>
        </p:nvSpPr>
        <p:spPr>
          <a:xfrm>
            <a:off x="6902896" y="6381750"/>
            <a:ext cx="2133600" cy="365125"/>
          </a:xfrm>
        </p:spPr>
        <p:txBody>
          <a:bodyPr/>
          <a:lstStyle/>
          <a:p>
            <a:pPr>
              <a:defRPr/>
            </a:pPr>
            <a:fld id="{539973ED-3CA8-486F-9949-DD3997A21E33}" type="slidenum">
              <a:rPr lang="en-US" altLang="en-US" smtClean="0"/>
              <a:pPr>
                <a:defRPr/>
              </a:pPr>
              <a:t>15</a:t>
            </a:fld>
            <a:endParaRPr lang="en-US" altLang="en-US"/>
          </a:p>
        </p:txBody>
      </p:sp>
      <p:sp>
        <p:nvSpPr>
          <p:cNvPr id="80" name="Rectangle 2"/>
          <p:cNvSpPr>
            <a:spLocks noChangeArrowheads="1"/>
          </p:cNvSpPr>
          <p:nvPr/>
        </p:nvSpPr>
        <p:spPr bwMode="auto">
          <a:xfrm>
            <a:off x="-142247" y="1012707"/>
            <a:ext cx="8037635" cy="5760640"/>
          </a:xfrm>
          <a:prstGeom prst="rect">
            <a:avLst/>
          </a:prstGeom>
          <a:solidFill>
            <a:srgbClr val="EFFFEF"/>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b="1" dirty="0">
              <a:latin typeface="Times New Roman" pitchFamily="18" charset="0"/>
            </a:endParaRPr>
          </a:p>
        </p:txBody>
      </p:sp>
      <p:sp>
        <p:nvSpPr>
          <p:cNvPr id="85" name="Rectangle 3"/>
          <p:cNvSpPr>
            <a:spLocks noChangeArrowheads="1"/>
          </p:cNvSpPr>
          <p:nvPr/>
        </p:nvSpPr>
        <p:spPr bwMode="auto">
          <a:xfrm>
            <a:off x="611560" y="980728"/>
            <a:ext cx="8037635" cy="5760640"/>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Text Box 28"/>
          <p:cNvSpPr txBox="1">
            <a:spLocks noChangeArrowheads="1"/>
          </p:cNvSpPr>
          <p:nvPr/>
        </p:nvSpPr>
        <p:spPr bwMode="auto">
          <a:xfrm>
            <a:off x="476697" y="652626"/>
            <a:ext cx="817249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altLang="en-US" sz="2000" b="1" dirty="0">
                <a:latin typeface="Arial Narrow" pitchFamily="34" charset="0"/>
              </a:rPr>
              <a:t>&lt;   2018                      2019                     2020                     2021                &gt;2022</a:t>
            </a:r>
            <a:endParaRPr lang="en-US" altLang="en-US" sz="2000" b="1" dirty="0">
              <a:latin typeface="Arial Narrow" pitchFamily="34" charset="0"/>
            </a:endParaRPr>
          </a:p>
        </p:txBody>
      </p:sp>
      <p:pic>
        <p:nvPicPr>
          <p:cNvPr id="95" name="Picture 90" descr="http://eospso.nasa.gov/sites/default/files/thumbs/ECOSTRESS.png"/>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1687142" y="4866738"/>
            <a:ext cx="701962" cy="517581"/>
          </a:xfrm>
          <a:prstGeom prst="rect">
            <a:avLst/>
          </a:prstGeom>
          <a:solidFill>
            <a:schemeClr val="bg1">
              <a:alpha val="91000"/>
            </a:schemeClr>
          </a:solidFill>
        </p:spPr>
      </p:pic>
      <p:pic>
        <p:nvPicPr>
          <p:cNvPr id="96" name="Picture 6" descr="http://eospso.nasa.gov/sites/default/files/thumbs/NISAR.png"/>
          <p:cNvPicPr>
            <a:picLocks noChangeAspect="1" noChangeArrowheads="1"/>
          </p:cNvPicPr>
          <p:nvPr/>
        </p:nvPicPr>
        <p:blipFill rotWithShape="1">
          <a:blip r:embed="rId5" cstate="print">
            <a:extLst>
              <a:ext uri="{28A0092B-C50C-407E-A947-70E740481C1C}">
                <a14:useLocalDpi xmlns="" xmlns:a14="http://schemas.microsoft.com/office/drawing/2010/main"/>
              </a:ext>
            </a:extLst>
          </a:blip>
          <a:srcRect/>
          <a:stretch/>
        </p:blipFill>
        <p:spPr bwMode="auto">
          <a:xfrm>
            <a:off x="4899219" y="4578708"/>
            <a:ext cx="636930" cy="944139"/>
          </a:xfrm>
          <a:prstGeom prst="rect">
            <a:avLst/>
          </a:prstGeom>
          <a:solidFill>
            <a:schemeClr val="bg1">
              <a:alpha val="91000"/>
            </a:schemeClr>
          </a:solidFill>
        </p:spPr>
      </p:pic>
      <p:pic>
        <p:nvPicPr>
          <p:cNvPr id="97" name="Picture 12" descr="http://eospso.nasa.gov/sites/default/files/thumbs/ICESat-2_0.png"/>
          <p:cNvPicPr>
            <a:picLocks noChangeAspect="1" noChangeArrowheads="1"/>
          </p:cNvPicPr>
          <p:nvPr/>
        </p:nvPicPr>
        <p:blipFill rotWithShape="1">
          <a:blip r:embed="rId6" cstate="print">
            <a:extLst>
              <a:ext uri="{28A0092B-C50C-407E-A947-70E740481C1C}">
                <a14:useLocalDpi xmlns="" xmlns:a14="http://schemas.microsoft.com/office/drawing/2010/main"/>
              </a:ext>
            </a:extLst>
          </a:blip>
          <a:srcRect/>
          <a:stretch/>
        </p:blipFill>
        <p:spPr bwMode="auto">
          <a:xfrm>
            <a:off x="703972" y="4786621"/>
            <a:ext cx="786748" cy="680931"/>
          </a:xfrm>
          <a:prstGeom prst="rect">
            <a:avLst/>
          </a:prstGeom>
          <a:solidFill>
            <a:schemeClr val="bg1">
              <a:alpha val="91000"/>
            </a:schemeClr>
          </a:solidFill>
        </p:spPr>
      </p:pic>
      <p:sp>
        <p:nvSpPr>
          <p:cNvPr id="98" name="AutoShape 14"/>
          <p:cNvSpPr>
            <a:spLocks noChangeArrowheads="1"/>
          </p:cNvSpPr>
          <p:nvPr/>
        </p:nvSpPr>
        <p:spPr bwMode="auto">
          <a:xfrm>
            <a:off x="2389105" y="2159909"/>
            <a:ext cx="2086598" cy="294041"/>
          </a:xfrm>
          <a:prstGeom prst="chevron">
            <a:avLst>
              <a:gd name="adj" fmla="val 29685"/>
            </a:avLst>
          </a:prstGeom>
          <a:solidFill>
            <a:srgbClr val="B2F1B1">
              <a:alpha val="60000"/>
            </a:srgbClr>
          </a:solidFill>
          <a:ln w="6350">
            <a:solidFill>
              <a:schemeClr val="tx1"/>
            </a:solidFill>
            <a:miter lim="800000"/>
            <a:headEnd/>
            <a:tailEnd/>
          </a:ln>
          <a:effectLst/>
          <a:extLst/>
        </p:spPr>
        <p:txBody>
          <a:bodyPr wrap="none" anchor="ctr"/>
          <a:lstStyle/>
          <a:p>
            <a:pPr eaLnBrk="1" hangingPunct="1"/>
            <a:r>
              <a:rPr lang="en-GB" altLang="en-US" sz="1200" b="1" dirty="0">
                <a:latin typeface="Arial Narrow" pitchFamily="34" charset="0"/>
              </a:rPr>
              <a:t>Biomass Protocol   </a:t>
            </a:r>
            <a:r>
              <a:rPr lang="en-GB" altLang="en-US" sz="1200" b="1" dirty="0" smtClean="0">
                <a:latin typeface="Arial Narrow" pitchFamily="34" charset="0"/>
              </a:rPr>
              <a:t>                                                                                      </a:t>
            </a:r>
            <a:r>
              <a:rPr lang="en-GB" altLang="en-US" sz="1200" b="1" dirty="0">
                <a:latin typeface="Arial Narrow" pitchFamily="34" charset="0"/>
              </a:rPr>
              <a:t>(Lead : NASA/ESA)</a:t>
            </a:r>
            <a:endParaRPr lang="en-US" altLang="en-US" sz="1200" b="1" dirty="0">
              <a:latin typeface="Arial Narrow" pitchFamily="34" charset="0"/>
            </a:endParaRPr>
          </a:p>
        </p:txBody>
      </p:sp>
      <p:sp>
        <p:nvSpPr>
          <p:cNvPr id="99" name="AutoShape 17"/>
          <p:cNvSpPr>
            <a:spLocks noChangeArrowheads="1"/>
          </p:cNvSpPr>
          <p:nvPr/>
        </p:nvSpPr>
        <p:spPr bwMode="auto">
          <a:xfrm>
            <a:off x="1771809" y="3455123"/>
            <a:ext cx="2725058" cy="262057"/>
          </a:xfrm>
          <a:prstGeom prst="chevron">
            <a:avLst>
              <a:gd name="adj" fmla="val 36748"/>
            </a:avLst>
          </a:prstGeom>
          <a:solidFill>
            <a:srgbClr val="FFC000"/>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altLang="en-US" sz="1200" b="1" dirty="0">
                <a:latin typeface="Arial Narrow" pitchFamily="34" charset="0"/>
              </a:rPr>
              <a:t>WGCV ACIX- 2 , Cloud Masking IX                                                                                        </a:t>
            </a:r>
            <a:r>
              <a:rPr lang="en-GB" altLang="en-US" sz="1200" b="1" dirty="0" smtClean="0">
                <a:latin typeface="Arial Narrow" pitchFamily="34" charset="0"/>
              </a:rPr>
              <a:t>  </a:t>
            </a:r>
            <a:r>
              <a:rPr lang="en-GB" altLang="en-US" sz="1200" b="1" dirty="0">
                <a:latin typeface="Arial Narrow" pitchFamily="34" charset="0"/>
              </a:rPr>
              <a:t>(Lead: ESA)</a:t>
            </a:r>
          </a:p>
        </p:txBody>
      </p:sp>
      <p:sp>
        <p:nvSpPr>
          <p:cNvPr id="100" name="AutoShape 17"/>
          <p:cNvSpPr>
            <a:spLocks noChangeArrowheads="1"/>
          </p:cNvSpPr>
          <p:nvPr/>
        </p:nvSpPr>
        <p:spPr bwMode="auto">
          <a:xfrm>
            <a:off x="2928926" y="1714488"/>
            <a:ext cx="4595402" cy="317500"/>
          </a:xfrm>
          <a:prstGeom prst="chevron">
            <a:avLst>
              <a:gd name="adj" fmla="val 36748"/>
            </a:avLst>
          </a:prstGeom>
          <a:solidFill>
            <a:srgbClr val="FFC000">
              <a:alpha val="60000"/>
            </a:srgbClr>
          </a:solidFill>
          <a:ln w="6350">
            <a:solidFill>
              <a:schemeClr val="tx1"/>
            </a:solidFill>
            <a:miter lim="800000"/>
            <a:headEnd/>
            <a:tailEnd/>
          </a:ln>
          <a:effectLst/>
          <a:extLst/>
        </p:spPr>
        <p:txBody>
          <a:bodyPr wrap="none" anchor="ctr"/>
          <a:lstStyle/>
          <a:p>
            <a:pPr eaLnBrk="1" hangingPunct="1"/>
            <a:r>
              <a:rPr lang="en-GB" altLang="en-US" sz="1200" b="1" dirty="0" smtClean="0">
                <a:latin typeface="Arial Narrow" pitchFamily="34" charset="0"/>
              </a:rPr>
              <a:t>Burned Area, VI</a:t>
            </a:r>
            <a:r>
              <a:rPr lang="en-GB" altLang="en-US" sz="1200" b="1" dirty="0">
                <a:latin typeface="Arial Narrow" pitchFamily="34" charset="0"/>
              </a:rPr>
              <a:t>, FAPAR, Soil Moisture , LC, </a:t>
            </a:r>
            <a:r>
              <a:rPr lang="en-GB" altLang="en-US" sz="1200" b="1" dirty="0" err="1">
                <a:latin typeface="Arial Narrow" pitchFamily="34" charset="0"/>
              </a:rPr>
              <a:t>Phenology</a:t>
            </a:r>
            <a:r>
              <a:rPr lang="en-GB" altLang="en-US" sz="1200" b="1" dirty="0">
                <a:latin typeface="Arial Narrow" pitchFamily="34" charset="0"/>
              </a:rPr>
              <a:t>  </a:t>
            </a:r>
            <a:r>
              <a:rPr lang="en-GB" altLang="en-US" sz="1200" b="1" dirty="0" smtClean="0">
                <a:latin typeface="Arial Narrow" pitchFamily="34" charset="0"/>
              </a:rPr>
              <a:t> Protocols      </a:t>
            </a:r>
            <a:endParaRPr lang="en-US" altLang="en-US" sz="1200" b="1" dirty="0">
              <a:latin typeface="Arial Narrow" pitchFamily="34" charset="0"/>
            </a:endParaRPr>
          </a:p>
        </p:txBody>
      </p:sp>
      <p:pic>
        <p:nvPicPr>
          <p:cNvPr id="116" name="Picture 27" descr="http://www.ozemle.net/wp-content/uploads/2013/05/esa-biomass-1.jpg"/>
          <p:cNvPicPr>
            <a:picLocks noChangeAspect="1" noChangeArrowheads="1"/>
          </p:cNvPicPr>
          <p:nvPr/>
        </p:nvPicPr>
        <p:blipFill rotWithShape="1">
          <a:blip r:embed="rId7" cstate="screen">
            <a:extLst>
              <a:ext uri="{28A0092B-C50C-407E-A947-70E740481C1C}">
                <a14:useLocalDpi xmlns="" xmlns:a14="http://schemas.microsoft.com/office/drawing/2010/main"/>
              </a:ext>
            </a:extLst>
          </a:blip>
          <a:srcRect b="-28991"/>
          <a:stretch/>
        </p:blipFill>
        <p:spPr bwMode="auto">
          <a:xfrm>
            <a:off x="7127209" y="4829442"/>
            <a:ext cx="548427" cy="573696"/>
          </a:xfrm>
          <a:prstGeom prst="rect">
            <a:avLst/>
          </a:prstGeom>
          <a:solidFill>
            <a:schemeClr val="bg1"/>
          </a:solidFill>
        </p:spPr>
      </p:pic>
      <p:sp>
        <p:nvSpPr>
          <p:cNvPr id="120" name="TextBox 104"/>
          <p:cNvSpPr txBox="1"/>
          <p:nvPr/>
        </p:nvSpPr>
        <p:spPr>
          <a:xfrm>
            <a:off x="7030197" y="5311305"/>
            <a:ext cx="527709" cy="200055"/>
          </a:xfrm>
          <a:prstGeom prst="rect">
            <a:avLst/>
          </a:prstGeom>
          <a:noFill/>
        </p:spPr>
        <p:txBody>
          <a:bodyPr wrap="none" rtlCol="0">
            <a:spAutoFit/>
          </a:bodyPr>
          <a:lstStyle/>
          <a:p>
            <a:r>
              <a:rPr lang="en-US" sz="700" dirty="0"/>
              <a:t>Biomass</a:t>
            </a:r>
          </a:p>
        </p:txBody>
      </p:sp>
      <p:sp>
        <p:nvSpPr>
          <p:cNvPr id="121" name="AutoShape 19"/>
          <p:cNvSpPr>
            <a:spLocks noChangeArrowheads="1"/>
          </p:cNvSpPr>
          <p:nvPr/>
        </p:nvSpPr>
        <p:spPr bwMode="auto">
          <a:xfrm>
            <a:off x="800969" y="3903108"/>
            <a:ext cx="6939381" cy="377344"/>
          </a:xfrm>
          <a:prstGeom prst="chevron">
            <a:avLst>
              <a:gd name="adj" fmla="val 46643"/>
            </a:avLst>
          </a:prstGeom>
          <a:solidFill>
            <a:schemeClr val="bg1"/>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1200" b="1" dirty="0">
                <a:latin typeface="Arial Narrow" pitchFamily="34" charset="0"/>
              </a:rPr>
              <a:t>Field Data </a:t>
            </a:r>
          </a:p>
        </p:txBody>
      </p:sp>
      <p:pic>
        <p:nvPicPr>
          <p:cNvPr id="122" name="Picture 29" descr="NEON"/>
          <p:cNvPicPr>
            <a:picLocks noChangeAspect="1" noChangeArrowheads="1"/>
          </p:cNvPicPr>
          <p:nvPr/>
        </p:nvPicPr>
        <p:blipFill>
          <a:blip r:embed="rId8" cstate="print">
            <a:extLst>
              <a:ext uri="{28A0092B-C50C-407E-A947-70E740481C1C}">
                <a14:useLocalDpi xmlns="" xmlns:a14="http://schemas.microsoft.com/office/drawing/2010/main"/>
              </a:ext>
            </a:extLst>
          </a:blip>
          <a:srcRect/>
          <a:stretch>
            <a:fillRect/>
          </a:stretch>
        </p:blipFill>
        <p:spPr bwMode="auto">
          <a:xfrm>
            <a:off x="3265814" y="3997456"/>
            <a:ext cx="694944" cy="193783"/>
          </a:xfrm>
          <a:prstGeom prst="rect">
            <a:avLst/>
          </a:prstGeom>
          <a:noFill/>
          <a:extLst>
            <a:ext uri="{909E8E84-426E-40DD-AFC4-6F175D3DCCD1}">
              <a14:hiddenFill xmlns="" xmlns:a14="http://schemas.microsoft.com/office/drawing/2010/main">
                <a:solidFill>
                  <a:srgbClr val="FFFFFF"/>
                </a:solidFill>
              </a14:hiddenFill>
            </a:ext>
          </a:extLst>
        </p:spPr>
      </p:pic>
      <p:pic>
        <p:nvPicPr>
          <p:cNvPr id="125" name="Picture 31" descr="http://www.emast.org.au/wp-content/uploads/2014/08/TERN-Logo-250pix.png"/>
          <p:cNvPicPr>
            <a:picLocks noChangeAspect="1" noChangeArrowheads="1"/>
          </p:cNvPicPr>
          <p:nvPr/>
        </p:nvPicPr>
        <p:blipFill rotWithShape="1">
          <a:blip r:embed="rId9" cstate="screen">
            <a:extLst>
              <a:ext uri="{28A0092B-C50C-407E-A947-70E740481C1C}">
                <a14:useLocalDpi xmlns="" xmlns:a14="http://schemas.microsoft.com/office/drawing/2010/main"/>
              </a:ext>
            </a:extLst>
          </a:blip>
          <a:srcRect/>
          <a:stretch/>
        </p:blipFill>
        <p:spPr bwMode="auto">
          <a:xfrm>
            <a:off x="4094432" y="3928938"/>
            <a:ext cx="436880" cy="330820"/>
          </a:xfrm>
          <a:prstGeom prst="rect">
            <a:avLst/>
          </a:prstGeom>
          <a:noFill/>
          <a:extLst>
            <a:ext uri="{909E8E84-426E-40DD-AFC4-6F175D3DCCD1}">
              <a14:hiddenFill xmlns="" xmlns:a14="http://schemas.microsoft.com/office/drawing/2010/main">
                <a:solidFill>
                  <a:srgbClr val="FFFFFF"/>
                </a:solidFill>
              </a14:hiddenFill>
            </a:ext>
          </a:extLst>
        </p:spPr>
      </p:pic>
      <p:pic>
        <p:nvPicPr>
          <p:cNvPr id="127" name="Picture 33" descr="http://blogs.helsinki.fi/atmscience/files/2013/06/logotransparent-ICOS.gif"/>
          <p:cNvPicPr>
            <a:picLocks noChangeAspect="1" noChangeArrowheads="1"/>
          </p:cNvPicPr>
          <p:nvPr/>
        </p:nvPicPr>
        <p:blipFill>
          <a:blip r:embed="rId10" cstate="screen">
            <a:extLst>
              <a:ext uri="{28A0092B-C50C-407E-A947-70E740481C1C}">
                <a14:useLocalDpi xmlns="" xmlns:a14="http://schemas.microsoft.com/office/drawing/2010/main"/>
              </a:ext>
            </a:extLst>
          </a:blip>
          <a:srcRect/>
          <a:stretch>
            <a:fillRect/>
          </a:stretch>
        </p:blipFill>
        <p:spPr bwMode="auto">
          <a:xfrm>
            <a:off x="4701483" y="3932182"/>
            <a:ext cx="1029502" cy="324332"/>
          </a:xfrm>
          <a:prstGeom prst="rect">
            <a:avLst/>
          </a:prstGeom>
          <a:noFill/>
          <a:extLst>
            <a:ext uri="{909E8E84-426E-40DD-AFC4-6F175D3DCCD1}">
              <a14:hiddenFill xmlns="" xmlns:a14="http://schemas.microsoft.com/office/drawing/2010/main">
                <a:solidFill>
                  <a:srgbClr val="FFFFFF"/>
                </a:solidFill>
              </a14:hiddenFill>
            </a:ext>
          </a:extLst>
        </p:spPr>
      </p:pic>
      <p:sp>
        <p:nvSpPr>
          <p:cNvPr id="129" name="AutoShape 17"/>
          <p:cNvSpPr>
            <a:spLocks noChangeArrowheads="1"/>
          </p:cNvSpPr>
          <p:nvPr/>
        </p:nvSpPr>
        <p:spPr bwMode="auto">
          <a:xfrm>
            <a:off x="732348" y="1712981"/>
            <a:ext cx="2150705" cy="317500"/>
          </a:xfrm>
          <a:prstGeom prst="chevron">
            <a:avLst>
              <a:gd name="adj" fmla="val 36748"/>
            </a:avLst>
          </a:prstGeom>
          <a:solidFill>
            <a:srgbClr val="00B050"/>
          </a:solidFill>
          <a:ln w="6350">
            <a:solidFill>
              <a:schemeClr val="tx1"/>
            </a:solidFill>
            <a:miter lim="800000"/>
            <a:headEnd/>
            <a:tailEnd/>
          </a:ln>
          <a:effectLst/>
          <a:extLst/>
        </p:spPr>
        <p:txBody>
          <a:bodyPr wrap="none" anchor="ctr"/>
          <a:lstStyle/>
          <a:p>
            <a:pPr eaLnBrk="1" hangingPunct="1"/>
            <a:r>
              <a:rPr lang="en-GB" altLang="en-US" sz="1200" b="1" dirty="0">
                <a:latin typeface="Arial Narrow" pitchFamily="34" charset="0"/>
              </a:rPr>
              <a:t>LST </a:t>
            </a:r>
            <a:r>
              <a:rPr lang="en-GB" altLang="en-US" sz="1200" b="1" dirty="0" smtClean="0">
                <a:latin typeface="Arial Narrow" pitchFamily="34" charset="0"/>
              </a:rPr>
              <a:t> &amp; </a:t>
            </a:r>
            <a:r>
              <a:rPr lang="en-GB" altLang="en-US" sz="1200" b="1" dirty="0" err="1" smtClean="0">
                <a:latin typeface="Arial Narrow" pitchFamily="34" charset="0"/>
              </a:rPr>
              <a:t>Albedo</a:t>
            </a:r>
            <a:r>
              <a:rPr lang="en-GB" altLang="en-US" sz="1200" b="1" dirty="0" smtClean="0">
                <a:latin typeface="Arial Narrow" pitchFamily="34" charset="0"/>
              </a:rPr>
              <a:t> protocols</a:t>
            </a:r>
            <a:endParaRPr lang="en-US" altLang="en-US" sz="1200" b="1" dirty="0">
              <a:latin typeface="Arial Narrow" pitchFamily="34" charset="0"/>
            </a:endParaRPr>
          </a:p>
        </p:txBody>
      </p:sp>
      <p:cxnSp>
        <p:nvCxnSpPr>
          <p:cNvPr id="132" name="Straight Connector 110"/>
          <p:cNvCxnSpPr/>
          <p:nvPr/>
        </p:nvCxnSpPr>
        <p:spPr>
          <a:xfrm>
            <a:off x="611560" y="1628800"/>
            <a:ext cx="803763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33" name="AutoShape 17"/>
          <p:cNvSpPr>
            <a:spLocks noChangeArrowheads="1"/>
          </p:cNvSpPr>
          <p:nvPr/>
        </p:nvSpPr>
        <p:spPr bwMode="auto">
          <a:xfrm>
            <a:off x="722832" y="3068960"/>
            <a:ext cx="1040856" cy="239545"/>
          </a:xfrm>
          <a:prstGeom prst="chevron">
            <a:avLst>
              <a:gd name="adj" fmla="val 36748"/>
            </a:avLst>
          </a:prstGeom>
          <a:solidFill>
            <a:srgbClr val="008F00"/>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altLang="en-US" sz="1200" b="1" dirty="0">
                <a:latin typeface="Arial Narrow" pitchFamily="34" charset="0"/>
              </a:rPr>
              <a:t>WGCV ACIX       (Lead: ESA)</a:t>
            </a:r>
          </a:p>
        </p:txBody>
      </p:sp>
      <p:cxnSp>
        <p:nvCxnSpPr>
          <p:cNvPr id="134" name="Straight Connector 112"/>
          <p:cNvCxnSpPr/>
          <p:nvPr/>
        </p:nvCxnSpPr>
        <p:spPr>
          <a:xfrm>
            <a:off x="611560" y="2996952"/>
            <a:ext cx="803763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Straight Connector 113"/>
          <p:cNvCxnSpPr/>
          <p:nvPr/>
        </p:nvCxnSpPr>
        <p:spPr>
          <a:xfrm>
            <a:off x="611560" y="3845079"/>
            <a:ext cx="803763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Straight Connector 114"/>
          <p:cNvCxnSpPr/>
          <p:nvPr/>
        </p:nvCxnSpPr>
        <p:spPr>
          <a:xfrm>
            <a:off x="611560" y="4653136"/>
            <a:ext cx="80376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 name="Group 115"/>
          <p:cNvGrpSpPr/>
          <p:nvPr/>
        </p:nvGrpSpPr>
        <p:grpSpPr>
          <a:xfrm>
            <a:off x="7895388" y="571480"/>
            <a:ext cx="1210902" cy="4215141"/>
            <a:chOff x="7740352" y="1284288"/>
            <a:chExt cx="1176704" cy="4289425"/>
          </a:xfrm>
        </p:grpSpPr>
        <p:sp>
          <p:nvSpPr>
            <p:cNvPr id="139" name="AutoShape 5"/>
            <p:cNvSpPr>
              <a:spLocks noChangeArrowheads="1"/>
            </p:cNvSpPr>
            <p:nvPr/>
          </p:nvSpPr>
          <p:spPr bwMode="auto">
            <a:xfrm>
              <a:off x="7740352" y="1284288"/>
              <a:ext cx="1176704" cy="4289425"/>
            </a:xfrm>
            <a:prstGeom prst="roundRect">
              <a:avLst>
                <a:gd name="adj" fmla="val 16667"/>
              </a:avLst>
            </a:prstGeom>
            <a:solidFill>
              <a:srgbClr val="C5FFC5"/>
            </a:solidFill>
            <a:ln w="19050">
              <a:solidFill>
                <a:schemeClr val="tx1"/>
              </a:solidFill>
              <a:round/>
              <a:headEnd/>
              <a:tailEnd/>
            </a:ln>
            <a:effectLst>
              <a:outerShdw dist="107763" dir="2700000" algn="ctr" rotWithShape="0">
                <a:schemeClr val="bg2"/>
              </a:outerShdw>
            </a:effectLst>
          </p:spPr>
          <p:txBody>
            <a:bodyPr wrap="none" anchor="ctr"/>
            <a:lstStyle/>
            <a:p>
              <a:pPr algn="ctr" eaLnBrk="1" hangingPunct="1"/>
              <a:endParaRPr lang="en-US" altLang="en-US" sz="4800">
                <a:latin typeface="Times New Roman" pitchFamily="18" charset="0"/>
              </a:endParaRPr>
            </a:p>
          </p:txBody>
        </p:sp>
        <p:sp>
          <p:nvSpPr>
            <p:cNvPr id="143" name="WordArt 26"/>
            <p:cNvSpPr>
              <a:spLocks noChangeArrowheads="1" noChangeShapeType="1" noTextEdit="1"/>
            </p:cNvSpPr>
            <p:nvPr/>
          </p:nvSpPr>
          <p:spPr bwMode="auto">
            <a:xfrm>
              <a:off x="7957019" y="1417639"/>
              <a:ext cx="747346" cy="29686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a:ln w="6350">
                    <a:solidFill>
                      <a:srgbClr val="000000"/>
                    </a:solidFill>
                    <a:round/>
                    <a:headEnd/>
                    <a:tailEnd/>
                  </a:ln>
                  <a:solidFill>
                    <a:srgbClr val="FFFFFF"/>
                  </a:solidFill>
                  <a:latin typeface="+mj-lt"/>
                </a:rPr>
                <a:t>Vision</a:t>
              </a:r>
            </a:p>
          </p:txBody>
        </p:sp>
        <p:sp>
          <p:nvSpPr>
            <p:cNvPr id="149" name="Rectangle 122"/>
            <p:cNvSpPr/>
            <p:nvPr/>
          </p:nvSpPr>
          <p:spPr>
            <a:xfrm>
              <a:off x="7809068" y="1988840"/>
              <a:ext cx="1083412" cy="3139321"/>
            </a:xfrm>
            <a:prstGeom prst="rect">
              <a:avLst/>
            </a:prstGeom>
          </p:spPr>
          <p:txBody>
            <a:bodyPr wrap="square">
              <a:spAutoFit/>
            </a:bodyPr>
            <a:lstStyle/>
            <a:p>
              <a:pPr marL="0" lvl="1">
                <a:lnSpc>
                  <a:spcPct val="90000"/>
                </a:lnSpc>
              </a:pPr>
              <a:r>
                <a:rPr lang="en-US" altLang="en-US" sz="1100" b="1" dirty="0">
                  <a:solidFill>
                    <a:srgbClr val="0000FF"/>
                  </a:solidFill>
                </a:rPr>
                <a:t>All missions</a:t>
              </a:r>
              <a:r>
                <a:rPr lang="en-US" altLang="en-US" sz="1100" b="1" dirty="0"/>
                <a:t> support validation &amp; </a:t>
              </a:r>
              <a:r>
                <a:rPr lang="en-US" altLang="en-US" sz="1100" b="1" dirty="0">
                  <a:solidFill>
                    <a:srgbClr val="0000FF"/>
                  </a:solidFill>
                </a:rPr>
                <a:t>validation is on-going</a:t>
              </a:r>
              <a:endParaRPr lang="en-US" altLang="en-US" sz="1100" b="1" dirty="0"/>
            </a:p>
            <a:p>
              <a:pPr marL="0" lvl="1">
                <a:lnSpc>
                  <a:spcPct val="90000"/>
                </a:lnSpc>
              </a:pPr>
              <a:endParaRPr lang="en-US" altLang="en-US" sz="1100" b="1" dirty="0"/>
            </a:p>
            <a:p>
              <a:pPr marL="0" lvl="1">
                <a:lnSpc>
                  <a:spcPct val="90000"/>
                </a:lnSpc>
              </a:pPr>
              <a:r>
                <a:rPr lang="en-US" altLang="en-US" sz="1100" b="1" dirty="0"/>
                <a:t>Uncertainty information determined through </a:t>
              </a:r>
              <a:r>
                <a:rPr lang="en-US" altLang="en-US" sz="1100" b="1" dirty="0">
                  <a:solidFill>
                    <a:srgbClr val="0000FF"/>
                  </a:solidFill>
                </a:rPr>
                <a:t>standard practices &amp; protocols</a:t>
              </a:r>
              <a:endParaRPr lang="en-US" altLang="en-US" sz="1100" b="1" dirty="0"/>
            </a:p>
            <a:p>
              <a:pPr marL="0" lvl="1">
                <a:lnSpc>
                  <a:spcPct val="90000"/>
                </a:lnSpc>
              </a:pPr>
              <a:endParaRPr lang="en-US" altLang="en-US" sz="1100" b="1" dirty="0">
                <a:solidFill>
                  <a:srgbClr val="0000FF"/>
                </a:solidFill>
              </a:endParaRPr>
            </a:p>
            <a:p>
              <a:pPr marL="0" lvl="1">
                <a:lnSpc>
                  <a:spcPct val="90000"/>
                </a:lnSpc>
              </a:pPr>
              <a:r>
                <a:rPr lang="en-US" altLang="en-US" sz="1100" b="1" dirty="0">
                  <a:solidFill>
                    <a:srgbClr val="0000FF"/>
                  </a:solidFill>
                </a:rPr>
                <a:t>Algorithms are iteratively improved</a:t>
              </a:r>
              <a:r>
                <a:rPr lang="en-US" altLang="en-US" sz="1100" b="1" dirty="0"/>
                <a:t> based on validation results</a:t>
              </a:r>
            </a:p>
          </p:txBody>
        </p:sp>
      </p:grpSp>
      <p:sp>
        <p:nvSpPr>
          <p:cNvPr id="150" name="AutoShape 15"/>
          <p:cNvSpPr>
            <a:spLocks noChangeArrowheads="1"/>
          </p:cNvSpPr>
          <p:nvPr/>
        </p:nvSpPr>
        <p:spPr bwMode="auto">
          <a:xfrm>
            <a:off x="715603" y="1093690"/>
            <a:ext cx="2550212" cy="247078"/>
          </a:xfrm>
          <a:prstGeom prst="chevron">
            <a:avLst>
              <a:gd name="adj" fmla="val 35403"/>
            </a:avLst>
          </a:prstGeom>
          <a:solidFill>
            <a:schemeClr val="bg1"/>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altLang="en-US" sz="1200" b="1" dirty="0">
                <a:latin typeface="Arial Narrow" pitchFamily="34" charset="0"/>
              </a:rPr>
              <a:t>Operational Validation Framework				    (Lead : USGS/NOAA)</a:t>
            </a:r>
            <a:endParaRPr lang="en-US" altLang="en-US" sz="1200" b="1" dirty="0">
              <a:latin typeface="Arial Narrow" pitchFamily="34" charset="0"/>
            </a:endParaRPr>
          </a:p>
        </p:txBody>
      </p:sp>
      <p:sp>
        <p:nvSpPr>
          <p:cNvPr id="153" name="AutoShape 14"/>
          <p:cNvSpPr>
            <a:spLocks noChangeArrowheads="1"/>
          </p:cNvSpPr>
          <p:nvPr/>
        </p:nvSpPr>
        <p:spPr bwMode="auto">
          <a:xfrm>
            <a:off x="709742" y="2132855"/>
            <a:ext cx="1679362" cy="324281"/>
          </a:xfrm>
          <a:prstGeom prst="chevron">
            <a:avLst>
              <a:gd name="adj" fmla="val 29685"/>
            </a:avLst>
          </a:prstGeom>
          <a:solidFill>
            <a:schemeClr val="bg1">
              <a:lumMod val="85000"/>
              <a:alpha val="60000"/>
            </a:schemeClr>
          </a:solidFill>
          <a:ln w="6350">
            <a:solidFill>
              <a:schemeClr val="tx1"/>
            </a:solidFill>
            <a:miter lim="800000"/>
            <a:headEnd/>
            <a:tailEnd/>
          </a:ln>
          <a:effectLst/>
          <a:extLst/>
        </p:spPr>
        <p:txBody>
          <a:bodyPr wrap="none" anchor="ctr"/>
          <a:lstStyle/>
          <a:p>
            <a:pPr eaLnBrk="1" hangingPunct="1"/>
            <a:r>
              <a:rPr lang="en-GB" altLang="en-US" sz="1200" b="1" dirty="0" smtClean="0">
                <a:latin typeface="Arial Narrow" pitchFamily="34" charset="0"/>
              </a:rPr>
              <a:t>CEOS </a:t>
            </a:r>
            <a:r>
              <a:rPr lang="en-GB" altLang="en-US" sz="1200" b="1" dirty="0">
                <a:latin typeface="Arial Narrow" pitchFamily="34" charset="0"/>
              </a:rPr>
              <a:t>Carbon Actions </a:t>
            </a:r>
            <a:endParaRPr lang="en-US" altLang="en-US" sz="1200" b="1" dirty="0">
              <a:latin typeface="Arial Narrow" pitchFamily="34" charset="0"/>
            </a:endParaRPr>
          </a:p>
        </p:txBody>
      </p:sp>
      <p:cxnSp>
        <p:nvCxnSpPr>
          <p:cNvPr id="154" name="Straight Arrow Connector 127"/>
          <p:cNvCxnSpPr/>
          <p:nvPr/>
        </p:nvCxnSpPr>
        <p:spPr>
          <a:xfrm>
            <a:off x="1392383" y="6579205"/>
            <a:ext cx="2065197" cy="12033"/>
          </a:xfrm>
          <a:prstGeom prst="straightConnector1">
            <a:avLst/>
          </a:prstGeom>
          <a:ln>
            <a:solidFill>
              <a:srgbClr val="0000FF"/>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30"/>
          <p:cNvCxnSpPr/>
          <p:nvPr/>
        </p:nvCxnSpPr>
        <p:spPr>
          <a:xfrm>
            <a:off x="3332189" y="5906143"/>
            <a:ext cx="2012896" cy="6999"/>
          </a:xfrm>
          <a:prstGeom prst="straightConnector1">
            <a:avLst/>
          </a:prstGeom>
          <a:ln>
            <a:solidFill>
              <a:srgbClr val="0000FF"/>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6" name="Picture 8" descr="JECAM Intl logo"/>
          <p:cNvPicPr>
            <a:picLocks noChangeAspect="1" noChangeArrowheads="1"/>
          </p:cNvPicPr>
          <p:nvPr/>
        </p:nvPicPr>
        <p:blipFill rotWithShape="1">
          <a:blip r:embed="rId11" cstate="print">
            <a:extLst>
              <a:ext uri="{28A0092B-C50C-407E-A947-70E740481C1C}">
                <a14:useLocalDpi xmlns="" xmlns:a14="http://schemas.microsoft.com/office/drawing/2010/main"/>
              </a:ext>
            </a:extLst>
          </a:blip>
          <a:srcRect/>
          <a:stretch/>
        </p:blipFill>
        <p:spPr bwMode="auto">
          <a:xfrm>
            <a:off x="5829727" y="3925549"/>
            <a:ext cx="800524" cy="330965"/>
          </a:xfrm>
          <a:prstGeom prst="rect">
            <a:avLst/>
          </a:prstGeom>
          <a:noFill/>
          <a:extLst>
            <a:ext uri="{909E8E84-426E-40DD-AFC4-6F175D3DCCD1}">
              <a14:hiddenFill xmlns="" xmlns:a14="http://schemas.microsoft.com/office/drawing/2010/main">
                <a:solidFill>
                  <a:srgbClr val="FFFFFF"/>
                </a:solidFill>
              </a14:hiddenFill>
            </a:ext>
          </a:extLst>
        </p:spPr>
      </p:pic>
      <p:pic>
        <p:nvPicPr>
          <p:cNvPr id="177" name="Picture 10" descr="http://eospso.nasa.gov/sites/default/files/thumbs/JPSS-2.png"/>
          <p:cNvPicPr>
            <a:picLocks noChangeAspect="1" noChangeArrowheads="1"/>
          </p:cNvPicPr>
          <p:nvPr/>
        </p:nvPicPr>
        <p:blipFill rotWithShape="1">
          <a:blip r:embed="rId12" cstate="screen">
            <a:extLst>
              <a:ext uri="{28A0092B-C50C-407E-A947-70E740481C1C}">
                <a14:useLocalDpi xmlns="" xmlns:a14="http://schemas.microsoft.com/office/drawing/2010/main"/>
              </a:ext>
            </a:extLst>
          </a:blip>
          <a:srcRect b="-1"/>
          <a:stretch/>
        </p:blipFill>
        <p:spPr bwMode="auto">
          <a:xfrm>
            <a:off x="7364390" y="6189893"/>
            <a:ext cx="591984" cy="491877"/>
          </a:xfrm>
          <a:prstGeom prst="rect">
            <a:avLst/>
          </a:prstGeom>
          <a:solidFill>
            <a:schemeClr val="bg1"/>
          </a:solidFill>
        </p:spPr>
      </p:pic>
      <p:cxnSp>
        <p:nvCxnSpPr>
          <p:cNvPr id="178" name="Straight Arrow Connector 140"/>
          <p:cNvCxnSpPr/>
          <p:nvPr/>
        </p:nvCxnSpPr>
        <p:spPr>
          <a:xfrm>
            <a:off x="4108256" y="6429716"/>
            <a:ext cx="3272056" cy="18015"/>
          </a:xfrm>
          <a:prstGeom prst="straightConnector1">
            <a:avLst/>
          </a:prstGeom>
          <a:ln>
            <a:solidFill>
              <a:srgbClr val="0000FF"/>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79" name="Picture 8" descr="http://eospso.nasa.gov/sites/default/files/thumbs/JPSS-1.png"/>
          <p:cNvPicPr>
            <a:picLocks noChangeAspect="1" noChangeArrowheads="1"/>
          </p:cNvPicPr>
          <p:nvPr/>
        </p:nvPicPr>
        <p:blipFill rotWithShape="1">
          <a:blip r:embed="rId13" cstate="screen">
            <a:extLst>
              <a:ext uri="{28A0092B-C50C-407E-A947-70E740481C1C}">
                <a14:useLocalDpi xmlns="" xmlns:a14="http://schemas.microsoft.com/office/drawing/2010/main"/>
              </a:ext>
            </a:extLst>
          </a:blip>
          <a:srcRect/>
          <a:stretch/>
        </p:blipFill>
        <p:spPr bwMode="auto">
          <a:xfrm>
            <a:off x="3491880" y="6181781"/>
            <a:ext cx="616376" cy="499989"/>
          </a:xfrm>
          <a:prstGeom prst="rect">
            <a:avLst/>
          </a:prstGeom>
          <a:solidFill>
            <a:schemeClr val="bg1">
              <a:alpha val="91000"/>
            </a:schemeClr>
          </a:solidFill>
        </p:spPr>
      </p:pic>
      <p:pic>
        <p:nvPicPr>
          <p:cNvPr id="180" name="Picture 2" descr="http://eospso.nasa.gov/sites/default/files/thumbs/GEDI.png"/>
          <p:cNvPicPr>
            <a:picLocks noChangeAspect="1" noChangeArrowheads="1"/>
          </p:cNvPicPr>
          <p:nvPr/>
        </p:nvPicPr>
        <p:blipFill rotWithShape="1">
          <a:blip r:embed="rId14" cstate="print">
            <a:extLst>
              <a:ext uri="{28A0092B-C50C-407E-A947-70E740481C1C}">
                <a14:useLocalDpi xmlns="" xmlns:a14="http://schemas.microsoft.com/office/drawing/2010/main"/>
              </a:ext>
            </a:extLst>
          </a:blip>
          <a:srcRect/>
          <a:stretch/>
        </p:blipFill>
        <p:spPr bwMode="auto">
          <a:xfrm>
            <a:off x="2531675" y="4875623"/>
            <a:ext cx="832309" cy="575979"/>
          </a:xfrm>
          <a:prstGeom prst="rect">
            <a:avLst/>
          </a:prstGeom>
          <a:solidFill>
            <a:schemeClr val="bg1">
              <a:alpha val="91000"/>
            </a:schemeClr>
          </a:solidFill>
        </p:spPr>
      </p:pic>
      <p:pic>
        <p:nvPicPr>
          <p:cNvPr id="181" name="Picture 25" descr="http://www.esa.int/var/esa/storage/images/esa_multimedia/images/2015/01/sentinel-2_mission_logo/15221056-3-eng-GB/Sentinel-2_mission_logo_rnb_small.jpg"/>
          <p:cNvPicPr>
            <a:picLocks noChangeAspect="1" noChangeArrowheads="1"/>
          </p:cNvPicPr>
          <p:nvPr/>
        </p:nvPicPr>
        <p:blipFill rotWithShape="1">
          <a:blip r:embed="rId15" cstate="screen">
            <a:extLst>
              <a:ext uri="{28A0092B-C50C-407E-A947-70E740481C1C}">
                <a14:useLocalDpi xmlns="" xmlns:a14="http://schemas.microsoft.com/office/drawing/2010/main"/>
              </a:ext>
            </a:extLst>
          </a:blip>
          <a:srcRect r="-23533"/>
          <a:stretch/>
        </p:blipFill>
        <p:spPr bwMode="auto">
          <a:xfrm>
            <a:off x="1259632" y="5804765"/>
            <a:ext cx="864096" cy="194314"/>
          </a:xfrm>
          <a:prstGeom prst="rect">
            <a:avLst/>
          </a:prstGeom>
          <a:solidFill>
            <a:schemeClr val="bg1"/>
          </a:solidFill>
          <a:extLst/>
        </p:spPr>
      </p:pic>
      <p:pic>
        <p:nvPicPr>
          <p:cNvPr id="182" name="Picture 12" descr="http://eospso.nasa.gov/sites/default/files/thumbs/Landsat8_1.png"/>
          <p:cNvPicPr>
            <a:picLocks noChangeAspect="1" noChangeArrowheads="1"/>
          </p:cNvPicPr>
          <p:nvPr/>
        </p:nvPicPr>
        <p:blipFill rotWithShape="1">
          <a:blip r:embed="rId16" cstate="screen">
            <a:extLst>
              <a:ext uri="{28A0092B-C50C-407E-A947-70E740481C1C}">
                <a14:useLocalDpi xmlns="" xmlns:a14="http://schemas.microsoft.com/office/drawing/2010/main"/>
              </a:ext>
            </a:extLst>
          </a:blip>
          <a:srcRect/>
          <a:stretch/>
        </p:blipFill>
        <p:spPr bwMode="auto">
          <a:xfrm>
            <a:off x="4877016" y="5959408"/>
            <a:ext cx="609655" cy="236269"/>
          </a:xfrm>
          <a:prstGeom prst="rect">
            <a:avLst/>
          </a:prstGeom>
          <a:solidFill>
            <a:schemeClr val="bg1"/>
          </a:solidFill>
        </p:spPr>
      </p:pic>
      <p:sp>
        <p:nvSpPr>
          <p:cNvPr id="183" name="TextBox 146"/>
          <p:cNvSpPr txBox="1"/>
          <p:nvPr/>
        </p:nvSpPr>
        <p:spPr>
          <a:xfrm>
            <a:off x="5220072" y="6100417"/>
            <a:ext cx="609655" cy="200055"/>
          </a:xfrm>
          <a:prstGeom prst="rect">
            <a:avLst/>
          </a:prstGeom>
          <a:solidFill>
            <a:schemeClr val="bg1"/>
          </a:solidFill>
        </p:spPr>
        <p:txBody>
          <a:bodyPr wrap="square" rtlCol="0">
            <a:spAutoFit/>
          </a:bodyPr>
          <a:lstStyle/>
          <a:p>
            <a:r>
              <a:rPr lang="en-US" sz="700" dirty="0"/>
              <a:t>Landsat 9</a:t>
            </a:r>
          </a:p>
        </p:txBody>
      </p:sp>
      <p:sp>
        <p:nvSpPr>
          <p:cNvPr id="184" name="TextBox 147"/>
          <p:cNvSpPr txBox="1"/>
          <p:nvPr/>
        </p:nvSpPr>
        <p:spPr>
          <a:xfrm>
            <a:off x="1860388" y="5761365"/>
            <a:ext cx="335348" cy="246221"/>
          </a:xfrm>
          <a:prstGeom prst="rect">
            <a:avLst/>
          </a:prstGeom>
          <a:noFill/>
        </p:spPr>
        <p:txBody>
          <a:bodyPr wrap="none" rtlCol="0">
            <a:spAutoFit/>
          </a:bodyPr>
          <a:lstStyle/>
          <a:p>
            <a:r>
              <a:rPr lang="en-US" sz="1000" b="1" dirty="0">
                <a:solidFill>
                  <a:srgbClr val="0070C0"/>
                </a:solidFill>
                <a:latin typeface="Arial Narrow" panose="020B0606020202030204" pitchFamily="34" charset="0"/>
              </a:rPr>
              <a:t>a/b</a:t>
            </a:r>
          </a:p>
        </p:txBody>
      </p:sp>
      <p:grpSp>
        <p:nvGrpSpPr>
          <p:cNvPr id="185" name="Group 149"/>
          <p:cNvGrpSpPr/>
          <p:nvPr/>
        </p:nvGrpSpPr>
        <p:grpSpPr>
          <a:xfrm>
            <a:off x="5632320" y="5766220"/>
            <a:ext cx="999366" cy="246221"/>
            <a:chOff x="6236930" y="5775067"/>
            <a:chExt cx="999366" cy="246221"/>
          </a:xfrm>
        </p:grpSpPr>
        <p:pic>
          <p:nvPicPr>
            <p:cNvPr id="186" name="Picture 23" descr="http://www.esa.int/var/esa/storage/images/esa_multimedia/images/2015/09/sentinel-3_mission_logo/15629325-1-eng-GB/Sentinel-3_mission_logo_rnb_small.jpg"/>
            <p:cNvPicPr>
              <a:picLocks noChangeAspect="1" noChangeArrowheads="1"/>
            </p:cNvPicPr>
            <p:nvPr/>
          </p:nvPicPr>
          <p:blipFill rotWithShape="1">
            <a:blip r:embed="rId17" cstate="screen">
              <a:extLst>
                <a:ext uri="{28A0092B-C50C-407E-A947-70E740481C1C}">
                  <a14:useLocalDpi xmlns="" xmlns:a14="http://schemas.microsoft.com/office/drawing/2010/main"/>
                </a:ext>
              </a:extLst>
            </a:blip>
            <a:srcRect l="-1" r="-16837"/>
            <a:stretch/>
          </p:blipFill>
          <p:spPr bwMode="auto">
            <a:xfrm>
              <a:off x="6236930" y="5793081"/>
              <a:ext cx="999366" cy="228206"/>
            </a:xfrm>
            <a:prstGeom prst="rect">
              <a:avLst/>
            </a:prstGeom>
            <a:solidFill>
              <a:schemeClr val="bg1"/>
            </a:solidFill>
            <a:extLst/>
          </p:spPr>
        </p:pic>
        <p:sp>
          <p:nvSpPr>
            <p:cNvPr id="187" name="Rectangle 151"/>
            <p:cNvSpPr/>
            <p:nvPr/>
          </p:nvSpPr>
          <p:spPr>
            <a:xfrm>
              <a:off x="6987510" y="5775067"/>
              <a:ext cx="248786" cy="246221"/>
            </a:xfrm>
            <a:prstGeom prst="rect">
              <a:avLst/>
            </a:prstGeom>
          </p:spPr>
          <p:txBody>
            <a:bodyPr wrap="none">
              <a:spAutoFit/>
            </a:bodyPr>
            <a:lstStyle/>
            <a:p>
              <a:r>
                <a:rPr lang="en-US" sz="1000" b="1" dirty="0">
                  <a:solidFill>
                    <a:srgbClr val="0070C0"/>
                  </a:solidFill>
                  <a:latin typeface="Arial Narrow" panose="020B0606020202030204" pitchFamily="34" charset="0"/>
                </a:rPr>
                <a:t>c</a:t>
              </a:r>
              <a:endParaRPr lang="en-US" sz="1000" dirty="0"/>
            </a:p>
          </p:txBody>
        </p:sp>
      </p:grpSp>
      <p:grpSp>
        <p:nvGrpSpPr>
          <p:cNvPr id="188" name="Group 155"/>
          <p:cNvGrpSpPr/>
          <p:nvPr/>
        </p:nvGrpSpPr>
        <p:grpSpPr>
          <a:xfrm>
            <a:off x="2123728" y="5811104"/>
            <a:ext cx="1008112" cy="246221"/>
            <a:chOff x="3347864" y="5817674"/>
            <a:chExt cx="1008112" cy="246221"/>
          </a:xfrm>
        </p:grpSpPr>
        <p:pic>
          <p:nvPicPr>
            <p:cNvPr id="189" name="Picture 23" descr="http://www.esa.int/var/esa/storage/images/esa_multimedia/images/2015/09/sentinel-3_mission_logo/15629325-1-eng-GB/Sentinel-3_mission_logo_rnb_small.jpg"/>
            <p:cNvPicPr>
              <a:picLocks noChangeAspect="1" noChangeArrowheads="1"/>
            </p:cNvPicPr>
            <p:nvPr/>
          </p:nvPicPr>
          <p:blipFill rotWithShape="1">
            <a:blip r:embed="rId18" cstate="screen">
              <a:extLst>
                <a:ext uri="{28A0092B-C50C-407E-A947-70E740481C1C}">
                  <a14:useLocalDpi xmlns="" xmlns:a14="http://schemas.microsoft.com/office/drawing/2010/main"/>
                </a:ext>
              </a:extLst>
            </a:blip>
            <a:srcRect r="-11207"/>
            <a:stretch/>
          </p:blipFill>
          <p:spPr bwMode="auto">
            <a:xfrm>
              <a:off x="3347864" y="5835689"/>
              <a:ext cx="951210" cy="189510"/>
            </a:xfrm>
            <a:prstGeom prst="rect">
              <a:avLst/>
            </a:prstGeom>
            <a:solidFill>
              <a:schemeClr val="bg1"/>
            </a:solidFill>
            <a:extLst/>
          </p:spPr>
        </p:pic>
        <p:sp>
          <p:nvSpPr>
            <p:cNvPr id="190" name="Rectangle 157"/>
            <p:cNvSpPr/>
            <p:nvPr/>
          </p:nvSpPr>
          <p:spPr>
            <a:xfrm>
              <a:off x="4107190" y="5817674"/>
              <a:ext cx="248786" cy="246221"/>
            </a:xfrm>
            <a:prstGeom prst="rect">
              <a:avLst/>
            </a:prstGeom>
          </p:spPr>
          <p:txBody>
            <a:bodyPr wrap="none">
              <a:spAutoFit/>
            </a:bodyPr>
            <a:lstStyle/>
            <a:p>
              <a:r>
                <a:rPr lang="en-US" sz="1000" b="1" dirty="0">
                  <a:solidFill>
                    <a:srgbClr val="0070C0"/>
                  </a:solidFill>
                  <a:latin typeface="Arial Narrow" panose="020B0606020202030204" pitchFamily="34" charset="0"/>
                </a:rPr>
                <a:t>b</a:t>
              </a:r>
              <a:endParaRPr lang="en-US" sz="1000" dirty="0"/>
            </a:p>
          </p:txBody>
        </p:sp>
      </p:grpSp>
      <p:cxnSp>
        <p:nvCxnSpPr>
          <p:cNvPr id="191" name="Straight Arrow Connector 158"/>
          <p:cNvCxnSpPr>
            <a:cxnSpLocks/>
          </p:cNvCxnSpPr>
          <p:nvPr/>
        </p:nvCxnSpPr>
        <p:spPr>
          <a:xfrm>
            <a:off x="1193278" y="6129050"/>
            <a:ext cx="3637735" cy="19455"/>
          </a:xfrm>
          <a:prstGeom prst="straightConnector1">
            <a:avLst/>
          </a:prstGeom>
          <a:ln>
            <a:solidFill>
              <a:srgbClr val="0000FF"/>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Connector 159"/>
          <p:cNvCxnSpPr/>
          <p:nvPr/>
        </p:nvCxnSpPr>
        <p:spPr>
          <a:xfrm>
            <a:off x="611560" y="5517232"/>
            <a:ext cx="803763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3" name="TextBox 160"/>
          <p:cNvSpPr txBox="1"/>
          <p:nvPr/>
        </p:nvSpPr>
        <p:spPr>
          <a:xfrm>
            <a:off x="613632" y="4653136"/>
            <a:ext cx="1159292" cy="307777"/>
          </a:xfrm>
          <a:prstGeom prst="rect">
            <a:avLst/>
          </a:prstGeom>
          <a:noFill/>
        </p:spPr>
        <p:txBody>
          <a:bodyPr wrap="none" rtlCol="0">
            <a:spAutoFit/>
          </a:bodyPr>
          <a:lstStyle/>
          <a:p>
            <a:r>
              <a:rPr lang="en-US" sz="1400" b="1" dirty="0">
                <a:latin typeface="Arial Narrow" panose="020B0606020202030204" pitchFamily="34" charset="0"/>
              </a:rPr>
              <a:t>New Missions</a:t>
            </a:r>
          </a:p>
        </p:txBody>
      </p:sp>
      <p:sp>
        <p:nvSpPr>
          <p:cNvPr id="194" name="TextBox 161"/>
          <p:cNvSpPr txBox="1"/>
          <p:nvPr/>
        </p:nvSpPr>
        <p:spPr>
          <a:xfrm>
            <a:off x="611560" y="5497487"/>
            <a:ext cx="1561646" cy="307777"/>
          </a:xfrm>
          <a:prstGeom prst="rect">
            <a:avLst/>
          </a:prstGeom>
          <a:noFill/>
        </p:spPr>
        <p:txBody>
          <a:bodyPr wrap="none" rtlCol="0">
            <a:spAutoFit/>
          </a:bodyPr>
          <a:lstStyle/>
          <a:p>
            <a:r>
              <a:rPr lang="en-US" sz="1400" b="1" dirty="0">
                <a:latin typeface="Arial Narrow" panose="020B0606020202030204" pitchFamily="34" charset="0"/>
              </a:rPr>
              <a:t>Sustained Missions</a:t>
            </a:r>
          </a:p>
        </p:txBody>
      </p:sp>
      <p:sp>
        <p:nvSpPr>
          <p:cNvPr id="195" name="TextBox 162"/>
          <p:cNvSpPr txBox="1"/>
          <p:nvPr/>
        </p:nvSpPr>
        <p:spPr>
          <a:xfrm>
            <a:off x="3275856" y="5857527"/>
            <a:ext cx="766557" cy="307777"/>
          </a:xfrm>
          <a:prstGeom prst="rect">
            <a:avLst/>
          </a:prstGeom>
          <a:noFill/>
        </p:spPr>
        <p:txBody>
          <a:bodyPr wrap="none" rtlCol="0">
            <a:spAutoFit/>
          </a:bodyPr>
          <a:lstStyle/>
          <a:p>
            <a:r>
              <a:rPr lang="en-US" sz="1400" b="1" dirty="0">
                <a:latin typeface="Arial Narrow" panose="020B0606020202030204" pitchFamily="34" charset="0"/>
              </a:rPr>
              <a:t>Morning</a:t>
            </a:r>
          </a:p>
        </p:txBody>
      </p:sp>
      <p:sp>
        <p:nvSpPr>
          <p:cNvPr id="196" name="TextBox 163"/>
          <p:cNvSpPr txBox="1"/>
          <p:nvPr/>
        </p:nvSpPr>
        <p:spPr>
          <a:xfrm>
            <a:off x="4475703" y="6204136"/>
            <a:ext cx="888385" cy="307777"/>
          </a:xfrm>
          <a:prstGeom prst="rect">
            <a:avLst/>
          </a:prstGeom>
          <a:noFill/>
        </p:spPr>
        <p:txBody>
          <a:bodyPr wrap="none" rtlCol="0">
            <a:spAutoFit/>
          </a:bodyPr>
          <a:lstStyle/>
          <a:p>
            <a:r>
              <a:rPr lang="en-US" sz="1400" b="1" dirty="0">
                <a:latin typeface="Arial Narrow" panose="020B0606020202030204" pitchFamily="34" charset="0"/>
              </a:rPr>
              <a:t>Afternoon</a:t>
            </a:r>
          </a:p>
        </p:txBody>
      </p:sp>
      <p:pic>
        <p:nvPicPr>
          <p:cNvPr id="197" name="Picture 19"/>
          <p:cNvPicPr>
            <a:picLocks noChangeAspect="1" noChangeArrowheads="1"/>
          </p:cNvPicPr>
          <p:nvPr/>
        </p:nvPicPr>
        <p:blipFill rotWithShape="1">
          <a:blip r:embed="rId19" cstate="screen">
            <a:extLst>
              <a:ext uri="{28A0092B-C50C-407E-A947-70E740481C1C}">
                <a14:useLocalDpi xmlns="" xmlns:a14="http://schemas.microsoft.com/office/drawing/2010/main"/>
              </a:ext>
            </a:extLst>
          </a:blip>
          <a:srcRect r="36564" b="21807"/>
          <a:stretch/>
        </p:blipFill>
        <p:spPr bwMode="auto">
          <a:xfrm>
            <a:off x="1681714" y="3971285"/>
            <a:ext cx="1444215" cy="2754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8" name="AutoShape 17"/>
          <p:cNvSpPr>
            <a:spLocks noChangeArrowheads="1"/>
          </p:cNvSpPr>
          <p:nvPr/>
        </p:nvSpPr>
        <p:spPr bwMode="auto">
          <a:xfrm>
            <a:off x="683568" y="2564904"/>
            <a:ext cx="1279129" cy="317500"/>
          </a:xfrm>
          <a:prstGeom prst="chevron">
            <a:avLst>
              <a:gd name="adj" fmla="val 36748"/>
            </a:avLst>
          </a:prstGeom>
          <a:solidFill>
            <a:schemeClr val="bg1"/>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altLang="en-US" sz="1200" b="1" dirty="0">
              <a:latin typeface="Arial Narrow" pitchFamily="34" charset="0"/>
            </a:endParaRPr>
          </a:p>
        </p:txBody>
      </p:sp>
      <p:pic>
        <p:nvPicPr>
          <p:cNvPr id="199" name="Picture 2"/>
          <p:cNvPicPr>
            <a:picLocks noChangeAspect="1" noChangeArrowheads="1"/>
          </p:cNvPicPr>
          <p:nvPr/>
        </p:nvPicPr>
        <p:blipFill>
          <a:blip r:embed="rId20" cstate="screen">
            <a:extLst>
              <a:ext uri="{28A0092B-C50C-407E-A947-70E740481C1C}">
                <a14:useLocalDpi xmlns="" xmlns:a14="http://schemas.microsoft.com/office/drawing/2010/main"/>
              </a:ext>
            </a:extLst>
          </a:blip>
          <a:srcRect/>
          <a:stretch>
            <a:fillRect/>
          </a:stretch>
        </p:blipFill>
        <p:spPr bwMode="auto">
          <a:xfrm>
            <a:off x="913598" y="2576894"/>
            <a:ext cx="950880" cy="2935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0" name="AutoShape 17"/>
          <p:cNvSpPr>
            <a:spLocks noChangeArrowheads="1"/>
          </p:cNvSpPr>
          <p:nvPr/>
        </p:nvSpPr>
        <p:spPr bwMode="auto">
          <a:xfrm>
            <a:off x="1974172" y="2564904"/>
            <a:ext cx="1690697" cy="317500"/>
          </a:xfrm>
          <a:prstGeom prst="chevron">
            <a:avLst>
              <a:gd name="adj" fmla="val 36748"/>
            </a:avLst>
          </a:prstGeom>
          <a:solidFill>
            <a:srgbClr val="00B050"/>
          </a:solidFill>
          <a:ln w="6350">
            <a:solidFill>
              <a:schemeClr val="tx1"/>
            </a:solidFill>
            <a:miter lim="800000"/>
            <a:headEnd/>
            <a:tailEnd/>
          </a:ln>
          <a:effectLst/>
          <a:extLst/>
        </p:spPr>
        <p:txBody>
          <a:bodyPr wrap="none" anchor="ctr"/>
          <a:lstStyle/>
          <a:p>
            <a:pPr eaLnBrk="1" hangingPunct="1"/>
            <a:r>
              <a:rPr lang="en-US" altLang="en-US" sz="1200" b="1" dirty="0">
                <a:latin typeface="Arial Narrow" pitchFamily="34" charset="0"/>
              </a:rPr>
              <a:t>protocols for Snow </a:t>
            </a:r>
            <a:r>
              <a:rPr lang="en-US" altLang="en-US" sz="1200" b="1" dirty="0" smtClean="0">
                <a:latin typeface="Arial Narrow" pitchFamily="34" charset="0"/>
              </a:rPr>
              <a:t>                                                                                                       </a:t>
            </a:r>
            <a:r>
              <a:rPr lang="en-GB" altLang="en-US" sz="1200" b="1" dirty="0">
                <a:latin typeface="Arial Narrow" pitchFamily="34" charset="0"/>
              </a:rPr>
              <a:t>(Lead : ESA)</a:t>
            </a:r>
          </a:p>
        </p:txBody>
      </p:sp>
      <p:pic>
        <p:nvPicPr>
          <p:cNvPr id="201" name="Picture 12" descr="http://eospso.nasa.gov/sites/default/files/thumbs/Landsat8_1.png"/>
          <p:cNvPicPr>
            <a:picLocks noChangeAspect="1" noChangeArrowheads="1"/>
          </p:cNvPicPr>
          <p:nvPr/>
        </p:nvPicPr>
        <p:blipFill rotWithShape="1">
          <a:blip r:embed="rId21" cstate="print">
            <a:extLst>
              <a:ext uri="{28A0092B-C50C-407E-A947-70E740481C1C}">
                <a14:useLocalDpi xmlns="" xmlns:a14="http://schemas.microsoft.com/office/drawing/2010/main"/>
              </a:ext>
            </a:extLst>
          </a:blip>
          <a:srcRect/>
          <a:stretch/>
        </p:blipFill>
        <p:spPr bwMode="auto">
          <a:xfrm>
            <a:off x="1249666" y="6018827"/>
            <a:ext cx="864096" cy="480679"/>
          </a:xfrm>
          <a:prstGeom prst="rect">
            <a:avLst/>
          </a:prstGeom>
          <a:solidFill>
            <a:schemeClr val="bg1"/>
          </a:solidFill>
        </p:spPr>
      </p:pic>
      <p:sp>
        <p:nvSpPr>
          <p:cNvPr id="202" name="Rectangle 169"/>
          <p:cNvSpPr/>
          <p:nvPr/>
        </p:nvSpPr>
        <p:spPr>
          <a:xfrm>
            <a:off x="1259632" y="5804765"/>
            <a:ext cx="864096" cy="648571"/>
          </a:xfrm>
          <a:prstGeom prst="rect">
            <a:avLst/>
          </a:prstGeom>
          <a:no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6" descr="http://eospso.nasa.gov/sites/default/files/thumbs/Suomi-NPP_0.png"/>
          <p:cNvPicPr>
            <a:picLocks noChangeAspect="1" noChangeArrowheads="1"/>
          </p:cNvPicPr>
          <p:nvPr/>
        </p:nvPicPr>
        <p:blipFill>
          <a:blip r:embed="rId22" cstate="screen">
            <a:extLst>
              <a:ext uri="{28A0092B-C50C-407E-A947-70E740481C1C}">
                <a14:useLocalDpi xmlns="" xmlns:a14="http://schemas.microsoft.com/office/drawing/2010/main"/>
              </a:ext>
            </a:extLst>
          </a:blip>
          <a:srcRect/>
          <a:stretch>
            <a:fillRect/>
          </a:stretch>
        </p:blipFill>
        <p:spPr bwMode="auto">
          <a:xfrm>
            <a:off x="654305" y="5799558"/>
            <a:ext cx="533319" cy="402040"/>
          </a:xfrm>
          <a:prstGeom prst="rect">
            <a:avLst/>
          </a:prstGeom>
          <a:solidFill>
            <a:schemeClr val="bg1"/>
          </a:solidFill>
        </p:spPr>
      </p:pic>
      <p:pic>
        <p:nvPicPr>
          <p:cNvPr id="204" name="Picture 6" descr="http://eospso.nasa.gov/sites/default/files/thumbs/Suomi-NPP_0.png"/>
          <p:cNvPicPr>
            <a:picLocks noChangeAspect="1" noChangeArrowheads="1"/>
          </p:cNvPicPr>
          <p:nvPr/>
        </p:nvPicPr>
        <p:blipFill>
          <a:blip r:embed="rId22" cstate="screen">
            <a:extLst>
              <a:ext uri="{28A0092B-C50C-407E-A947-70E740481C1C}">
                <a14:useLocalDpi xmlns="" xmlns:a14="http://schemas.microsoft.com/office/drawing/2010/main"/>
              </a:ext>
            </a:extLst>
          </a:blip>
          <a:srcRect/>
          <a:stretch>
            <a:fillRect/>
          </a:stretch>
        </p:blipFill>
        <p:spPr bwMode="auto">
          <a:xfrm>
            <a:off x="654305" y="6015582"/>
            <a:ext cx="533319" cy="402040"/>
          </a:xfrm>
          <a:prstGeom prst="rect">
            <a:avLst/>
          </a:prstGeom>
          <a:solidFill>
            <a:schemeClr val="bg1"/>
          </a:solidFill>
        </p:spPr>
      </p:pic>
      <p:pic>
        <p:nvPicPr>
          <p:cNvPr id="205" name="Picture 6" descr="http://eospso.nasa.gov/sites/default/files/thumbs/Suomi-NPP_0.png"/>
          <p:cNvPicPr>
            <a:picLocks noChangeAspect="1" noChangeArrowheads="1"/>
          </p:cNvPicPr>
          <p:nvPr/>
        </p:nvPicPr>
        <p:blipFill>
          <a:blip r:embed="rId22" cstate="screen">
            <a:extLst>
              <a:ext uri="{28A0092B-C50C-407E-A947-70E740481C1C}">
                <a14:useLocalDpi xmlns="" xmlns:a14="http://schemas.microsoft.com/office/drawing/2010/main"/>
              </a:ext>
            </a:extLst>
          </a:blip>
          <a:srcRect/>
          <a:stretch>
            <a:fillRect/>
          </a:stretch>
        </p:blipFill>
        <p:spPr bwMode="auto">
          <a:xfrm>
            <a:off x="654305" y="6231606"/>
            <a:ext cx="533319" cy="402040"/>
          </a:xfrm>
          <a:prstGeom prst="rect">
            <a:avLst/>
          </a:prstGeom>
          <a:solidFill>
            <a:schemeClr val="bg1"/>
          </a:solidFill>
        </p:spPr>
      </p:pic>
      <p:sp>
        <p:nvSpPr>
          <p:cNvPr id="206" name="TextBox 173"/>
          <p:cNvSpPr txBox="1"/>
          <p:nvPr/>
        </p:nvSpPr>
        <p:spPr>
          <a:xfrm>
            <a:off x="649894" y="6561638"/>
            <a:ext cx="753754" cy="107722"/>
          </a:xfrm>
          <a:prstGeom prst="rect">
            <a:avLst/>
          </a:prstGeom>
          <a:solidFill>
            <a:schemeClr val="bg1"/>
          </a:solidFill>
        </p:spPr>
        <p:txBody>
          <a:bodyPr wrap="square" lIns="0" tIns="0" rIns="0" bIns="0" rtlCol="0">
            <a:spAutoFit/>
          </a:bodyPr>
          <a:lstStyle/>
          <a:p>
            <a:r>
              <a:rPr lang="en-US" sz="700" dirty="0"/>
              <a:t>Terra/Aqua/S-NPP</a:t>
            </a:r>
          </a:p>
        </p:txBody>
      </p:sp>
      <p:sp>
        <p:nvSpPr>
          <p:cNvPr id="207" name="TextBox 174"/>
          <p:cNvSpPr txBox="1"/>
          <p:nvPr/>
        </p:nvSpPr>
        <p:spPr>
          <a:xfrm>
            <a:off x="3664869" y="6561638"/>
            <a:ext cx="302616" cy="107722"/>
          </a:xfrm>
          <a:prstGeom prst="rect">
            <a:avLst/>
          </a:prstGeom>
          <a:solidFill>
            <a:schemeClr val="bg1"/>
          </a:solidFill>
        </p:spPr>
        <p:txBody>
          <a:bodyPr wrap="square" lIns="0" tIns="0" rIns="0" bIns="0" rtlCol="0">
            <a:spAutoFit/>
          </a:bodyPr>
          <a:lstStyle/>
          <a:p>
            <a:r>
              <a:rPr lang="en-US" sz="700" dirty="0"/>
              <a:t>JPSS-1</a:t>
            </a:r>
          </a:p>
        </p:txBody>
      </p:sp>
      <p:sp>
        <p:nvSpPr>
          <p:cNvPr id="208" name="TextBox 175"/>
          <p:cNvSpPr txBox="1"/>
          <p:nvPr/>
        </p:nvSpPr>
        <p:spPr>
          <a:xfrm>
            <a:off x="7524328" y="6561638"/>
            <a:ext cx="302616" cy="107722"/>
          </a:xfrm>
          <a:prstGeom prst="rect">
            <a:avLst/>
          </a:prstGeom>
          <a:solidFill>
            <a:schemeClr val="bg1"/>
          </a:solidFill>
        </p:spPr>
        <p:txBody>
          <a:bodyPr wrap="square" lIns="0" tIns="0" rIns="0" bIns="0" rtlCol="0">
            <a:spAutoFit/>
          </a:bodyPr>
          <a:lstStyle/>
          <a:p>
            <a:r>
              <a:rPr lang="en-US" sz="700" dirty="0"/>
              <a:t>JPSS-2</a:t>
            </a:r>
          </a:p>
        </p:txBody>
      </p:sp>
      <p:grpSp>
        <p:nvGrpSpPr>
          <p:cNvPr id="209" name="Group 79"/>
          <p:cNvGrpSpPr/>
          <p:nvPr/>
        </p:nvGrpSpPr>
        <p:grpSpPr>
          <a:xfrm>
            <a:off x="-4067" y="0"/>
            <a:ext cx="416818" cy="6858000"/>
            <a:chOff x="-4067" y="0"/>
            <a:chExt cx="416818" cy="6858000"/>
          </a:xfrm>
        </p:grpSpPr>
        <p:sp>
          <p:nvSpPr>
            <p:cNvPr id="210" name="Rectangle 80"/>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211" name="Picture 81"/>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rot="16200000">
              <a:off x="-321375" y="6004070"/>
              <a:ext cx="1051433" cy="416818"/>
            </a:xfrm>
            <a:prstGeom prst="rect">
              <a:avLst/>
            </a:prstGeom>
          </p:spPr>
        </p:pic>
      </p:grpSp>
      <p:sp>
        <p:nvSpPr>
          <p:cNvPr id="212" name="AutoShape 17">
            <a:extLst>
              <a:ext uri="{FF2B5EF4-FFF2-40B4-BE49-F238E27FC236}">
                <a16:creationId xmlns="" xmlns:a16="http://schemas.microsoft.com/office/drawing/2014/main" id="{2161D641-8EF1-4B1D-BA4A-21A0D8F2A739}"/>
              </a:ext>
            </a:extLst>
          </p:cNvPr>
          <p:cNvSpPr>
            <a:spLocks noChangeArrowheads="1"/>
          </p:cNvSpPr>
          <p:nvPr/>
        </p:nvSpPr>
        <p:spPr bwMode="auto">
          <a:xfrm>
            <a:off x="4071934" y="2536317"/>
            <a:ext cx="2268111" cy="321179"/>
          </a:xfrm>
          <a:prstGeom prst="chevron">
            <a:avLst>
              <a:gd name="adj" fmla="val 36748"/>
            </a:avLst>
          </a:prstGeom>
          <a:solidFill>
            <a:schemeClr val="bg1"/>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altLang="en-US" sz="1200" b="1" dirty="0">
              <a:latin typeface="Arial Narrow" pitchFamily="34" charset="0"/>
            </a:endParaRPr>
          </a:p>
        </p:txBody>
      </p:sp>
      <p:pic>
        <p:nvPicPr>
          <p:cNvPr id="213" name="Picture 2">
            <a:extLst>
              <a:ext uri="{FF2B5EF4-FFF2-40B4-BE49-F238E27FC236}">
                <a16:creationId xmlns="" xmlns:a16="http://schemas.microsoft.com/office/drawing/2014/main" id="{B467324F-C7BD-43C1-BB4D-2242F2A70E30}"/>
              </a:ext>
            </a:extLst>
          </p:cNvPr>
          <p:cNvPicPr>
            <a:picLocks noChangeAspect="1" noChangeArrowheads="1"/>
          </p:cNvPicPr>
          <p:nvPr/>
        </p:nvPicPr>
        <p:blipFill>
          <a:blip r:embed="rId20" cstate="screen">
            <a:extLst>
              <a:ext uri="{28A0092B-C50C-407E-A947-70E740481C1C}">
                <a14:useLocalDpi xmlns="" xmlns:a14="http://schemas.microsoft.com/office/drawing/2010/main"/>
              </a:ext>
            </a:extLst>
          </a:blip>
          <a:srcRect/>
          <a:stretch>
            <a:fillRect/>
          </a:stretch>
        </p:blipFill>
        <p:spPr bwMode="auto">
          <a:xfrm>
            <a:off x="4589046" y="2561226"/>
            <a:ext cx="950880" cy="2935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4" name="CuadroTexto 1">
            <a:extLst>
              <a:ext uri="{FF2B5EF4-FFF2-40B4-BE49-F238E27FC236}">
                <a16:creationId xmlns="" xmlns:a16="http://schemas.microsoft.com/office/drawing/2014/main" id="{99B834E6-67BF-4383-B13C-4FA2B18FE2D0}"/>
              </a:ext>
            </a:extLst>
          </p:cNvPr>
          <p:cNvSpPr txBox="1"/>
          <p:nvPr/>
        </p:nvSpPr>
        <p:spPr>
          <a:xfrm>
            <a:off x="5525150" y="2571001"/>
            <a:ext cx="342994" cy="276999"/>
          </a:xfrm>
          <a:prstGeom prst="rect">
            <a:avLst/>
          </a:prstGeom>
          <a:solidFill>
            <a:schemeClr val="bg1"/>
          </a:solidFill>
        </p:spPr>
        <p:txBody>
          <a:bodyPr wrap="square" rtlCol="0">
            <a:spAutoFit/>
          </a:bodyPr>
          <a:lstStyle/>
          <a:p>
            <a:r>
              <a:rPr lang="es-ES" sz="1200" dirty="0">
                <a:solidFill>
                  <a:srgbClr val="002060"/>
                </a:solidFill>
              </a:rPr>
              <a:t>2</a:t>
            </a:r>
          </a:p>
        </p:txBody>
      </p:sp>
      <p:sp>
        <p:nvSpPr>
          <p:cNvPr id="215" name="AutoShape 14">
            <a:extLst>
              <a:ext uri="{FF2B5EF4-FFF2-40B4-BE49-F238E27FC236}">
                <a16:creationId xmlns="" xmlns:a16="http://schemas.microsoft.com/office/drawing/2014/main" id="{23B2CEC6-5C46-4131-8C8C-5371406CE899}"/>
              </a:ext>
            </a:extLst>
          </p:cNvPr>
          <p:cNvSpPr>
            <a:spLocks noChangeArrowheads="1"/>
          </p:cNvSpPr>
          <p:nvPr/>
        </p:nvSpPr>
        <p:spPr bwMode="auto">
          <a:xfrm>
            <a:off x="4189141" y="3055704"/>
            <a:ext cx="2597437" cy="283124"/>
          </a:xfrm>
          <a:prstGeom prst="chevron">
            <a:avLst>
              <a:gd name="adj" fmla="val 29685"/>
            </a:avLst>
          </a:prstGeom>
          <a:solidFill>
            <a:schemeClr val="bg1">
              <a:alpha val="60000"/>
            </a:schemeClr>
          </a:solidFill>
          <a:ln w="6350">
            <a:solidFill>
              <a:schemeClr val="tx1"/>
            </a:solidFill>
            <a:miter lim="800000"/>
            <a:headEnd/>
            <a:tailEnd/>
          </a:ln>
          <a:effectLst/>
          <a:extLst/>
        </p:spPr>
        <p:txBody>
          <a:bodyPr wrap="none" anchor="ctr"/>
          <a:lstStyle/>
          <a:p>
            <a:pPr eaLnBrk="1" hangingPunct="1"/>
            <a:r>
              <a:rPr lang="en-GB" altLang="en-US" sz="1200" b="1" dirty="0">
                <a:latin typeface="Arial Narrow" pitchFamily="34" charset="0"/>
              </a:rPr>
              <a:t>Biomass validation &amp; </a:t>
            </a:r>
            <a:r>
              <a:rPr lang="en-GB" altLang="en-US" sz="1200" b="1" dirty="0" err="1">
                <a:latin typeface="Arial Narrow" pitchFamily="34" charset="0"/>
              </a:rPr>
              <a:t>Intercomparison</a:t>
            </a:r>
            <a:r>
              <a:rPr lang="en-GB" altLang="en-US" sz="1200" b="1" dirty="0">
                <a:latin typeface="Arial Narrow" pitchFamily="34" charset="0"/>
              </a:rPr>
              <a:t>            (NASA/ESA)                                         </a:t>
            </a:r>
            <a:endParaRPr lang="en-US" altLang="en-US" sz="1200" b="1" dirty="0">
              <a:latin typeface="Arial Narrow" pitchFamily="34" charset="0"/>
            </a:endParaRPr>
          </a:p>
        </p:txBody>
      </p:sp>
      <p:pic>
        <p:nvPicPr>
          <p:cNvPr id="216" name="Imagen 4">
            <a:extLst>
              <a:ext uri="{FF2B5EF4-FFF2-40B4-BE49-F238E27FC236}">
                <a16:creationId xmlns="" xmlns:a16="http://schemas.microsoft.com/office/drawing/2014/main" id="{278BC86A-2CF6-4428-A286-5DDFCA3AC2D4}"/>
              </a:ext>
            </a:extLst>
          </p:cNvPr>
          <p:cNvPicPr>
            <a:picLocks noChangeAspect="1"/>
          </p:cNvPicPr>
          <p:nvPr/>
        </p:nvPicPr>
        <p:blipFill>
          <a:blip r:embed="rId23" cstate="print">
            <a:extLst>
              <a:ext uri="{28A0092B-C50C-407E-A947-70E740481C1C}">
                <a14:useLocalDpi xmlns="" xmlns:a14="http://schemas.microsoft.com/office/drawing/2010/main" val="0"/>
              </a:ext>
            </a:extLst>
          </a:blip>
          <a:stretch>
            <a:fillRect/>
          </a:stretch>
        </p:blipFill>
        <p:spPr>
          <a:xfrm>
            <a:off x="7489258" y="5830591"/>
            <a:ext cx="467118" cy="334713"/>
          </a:xfrm>
          <a:prstGeom prst="rect">
            <a:avLst/>
          </a:prstGeom>
        </p:spPr>
      </p:pic>
      <p:sp>
        <p:nvSpPr>
          <p:cNvPr id="217" name="TextBox 175">
            <a:extLst>
              <a:ext uri="{FF2B5EF4-FFF2-40B4-BE49-F238E27FC236}">
                <a16:creationId xmlns="" xmlns:a16="http://schemas.microsoft.com/office/drawing/2014/main" id="{580611DD-35CF-4CEF-B6C9-750785B1A8DB}"/>
              </a:ext>
            </a:extLst>
          </p:cNvPr>
          <p:cNvSpPr txBox="1"/>
          <p:nvPr/>
        </p:nvSpPr>
        <p:spPr>
          <a:xfrm>
            <a:off x="7940457" y="5841558"/>
            <a:ext cx="591983" cy="107722"/>
          </a:xfrm>
          <a:prstGeom prst="rect">
            <a:avLst/>
          </a:prstGeom>
          <a:solidFill>
            <a:schemeClr val="bg1"/>
          </a:solidFill>
        </p:spPr>
        <p:txBody>
          <a:bodyPr wrap="square" lIns="0" tIns="0" rIns="0" bIns="0" rtlCol="0">
            <a:spAutoFit/>
          </a:bodyPr>
          <a:lstStyle/>
          <a:p>
            <a:r>
              <a:rPr lang="en-US" sz="700" dirty="0"/>
              <a:t>EPS-SG </a:t>
            </a:r>
          </a:p>
        </p:txBody>
      </p:sp>
      <p:sp>
        <p:nvSpPr>
          <p:cNvPr id="218" name="AutoShape 19">
            <a:extLst>
              <a:ext uri="{FF2B5EF4-FFF2-40B4-BE49-F238E27FC236}">
                <a16:creationId xmlns="" xmlns:a16="http://schemas.microsoft.com/office/drawing/2014/main" id="{442D2232-DAAF-43F2-A1FE-EE6C0D361BB2}"/>
              </a:ext>
            </a:extLst>
          </p:cNvPr>
          <p:cNvSpPr>
            <a:spLocks noChangeArrowheads="1"/>
          </p:cNvSpPr>
          <p:nvPr/>
        </p:nvSpPr>
        <p:spPr bwMode="auto">
          <a:xfrm>
            <a:off x="1144479" y="4365105"/>
            <a:ext cx="5499223" cy="216023"/>
          </a:xfrm>
          <a:prstGeom prst="chevron">
            <a:avLst>
              <a:gd name="adj" fmla="val 46643"/>
            </a:avLst>
          </a:prstGeom>
          <a:solidFill>
            <a:srgbClr val="FFC000"/>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1200" b="1" dirty="0">
                <a:latin typeface="Arial Narrow" pitchFamily="34" charset="0"/>
              </a:rPr>
              <a:t>        Definition of LPV Supersites , carbon supersites,  supporting FRM campaigns                    </a:t>
            </a:r>
            <a:r>
              <a:rPr lang="en-US" altLang="en-US" sz="1200" b="1" dirty="0" smtClean="0">
                <a:latin typeface="Arial Narrow" pitchFamily="34" charset="0"/>
              </a:rPr>
              <a:t>    (</a:t>
            </a:r>
            <a:r>
              <a:rPr lang="en-US" altLang="en-US" sz="1200" b="1" dirty="0">
                <a:latin typeface="Arial Narrow" pitchFamily="34" charset="0"/>
              </a:rPr>
              <a:t>Lead: ESA)</a:t>
            </a:r>
          </a:p>
        </p:txBody>
      </p:sp>
      <p:pic>
        <p:nvPicPr>
          <p:cNvPr id="219" name="Imagen 6">
            <a:extLst>
              <a:ext uri="{FF2B5EF4-FFF2-40B4-BE49-F238E27FC236}">
                <a16:creationId xmlns="" xmlns:a16="http://schemas.microsoft.com/office/drawing/2014/main" id="{7948C2B8-2383-4CAC-A39E-283F3E73BB5E}"/>
              </a:ext>
            </a:extLst>
          </p:cNvPr>
          <p:cNvPicPr>
            <a:picLocks noChangeAspect="1"/>
          </p:cNvPicPr>
          <p:nvPr/>
        </p:nvPicPr>
        <p:blipFill>
          <a:blip r:embed="rId24" cstate="print">
            <a:extLst>
              <a:ext uri="{28A0092B-C50C-407E-A947-70E740481C1C}">
                <a14:useLocalDpi xmlns="" xmlns:a14="http://schemas.microsoft.com/office/drawing/2010/main" val="0"/>
              </a:ext>
            </a:extLst>
          </a:blip>
          <a:stretch>
            <a:fillRect/>
          </a:stretch>
        </p:blipFill>
        <p:spPr>
          <a:xfrm>
            <a:off x="6732240" y="3922425"/>
            <a:ext cx="2688383" cy="380336"/>
          </a:xfrm>
          <a:prstGeom prst="rect">
            <a:avLst/>
          </a:prstGeom>
        </p:spPr>
      </p:pic>
      <p:sp>
        <p:nvSpPr>
          <p:cNvPr id="220" name="AutoShape 15">
            <a:extLst>
              <a:ext uri="{FF2B5EF4-FFF2-40B4-BE49-F238E27FC236}">
                <a16:creationId xmlns="" xmlns:a16="http://schemas.microsoft.com/office/drawing/2014/main" id="{43D61170-7CF0-4984-B2C6-FE279AFCEE89}"/>
              </a:ext>
            </a:extLst>
          </p:cNvPr>
          <p:cNvSpPr>
            <a:spLocks noChangeArrowheads="1"/>
          </p:cNvSpPr>
          <p:nvPr/>
        </p:nvSpPr>
        <p:spPr bwMode="auto">
          <a:xfrm>
            <a:off x="3237778" y="1295391"/>
            <a:ext cx="3206430" cy="238107"/>
          </a:xfrm>
          <a:prstGeom prst="chevron">
            <a:avLst>
              <a:gd name="adj" fmla="val 35403"/>
            </a:avLst>
          </a:prstGeom>
          <a:solidFill>
            <a:schemeClr val="bg1"/>
          </a:solidFill>
          <a:ln w="63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altLang="en-US" sz="1200" b="1" dirty="0">
                <a:latin typeface="Arial Narrow" pitchFamily="34" charset="0"/>
              </a:rPr>
              <a:t>Operational Validation in Services	          (Lead : EC Copernicus)</a:t>
            </a:r>
            <a:endParaRPr lang="en-US" altLang="en-US" sz="1200" b="1" dirty="0">
              <a:latin typeface="Arial Narrow" pitchFamily="34" charset="0"/>
            </a:endParaRPr>
          </a:p>
        </p:txBody>
      </p:sp>
    </p:spTree>
    <p:extLst>
      <p:ext uri="{BB962C8B-B14F-4D97-AF65-F5344CB8AC3E}">
        <p14:creationId xmlns:p14="http://schemas.microsoft.com/office/powerpoint/2010/main" xmlns="" val="2056837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B8609E-7D46-A243-84FE-B29958D68C8E}"/>
              </a:ext>
            </a:extLst>
          </p:cNvPr>
          <p:cNvSpPr>
            <a:spLocks noGrp="1"/>
          </p:cNvSpPr>
          <p:nvPr>
            <p:ph type="title"/>
          </p:nvPr>
        </p:nvSpPr>
        <p:spPr>
          <a:xfrm>
            <a:off x="467544" y="76200"/>
            <a:ext cx="8642920" cy="609600"/>
          </a:xfrm>
        </p:spPr>
        <p:txBody>
          <a:bodyPr/>
          <a:lstStyle/>
          <a:p>
            <a:r>
              <a:rPr lang="en-US" sz="3600" b="1" dirty="0">
                <a:effectLst>
                  <a:outerShdw blurRad="63500" sx="101000" sy="101000" algn="ctr" rotWithShape="0">
                    <a:prstClr val="black">
                      <a:alpha val="40000"/>
                    </a:prstClr>
                  </a:outerShdw>
                </a:effectLst>
                <a:latin typeface="Avenir Heavy" charset="0"/>
                <a:ea typeface="Avenir Heavy" charset="0"/>
                <a:cs typeface="Avenir Heavy" charset="0"/>
              </a:rPr>
              <a:t>Communicating LPV Goals and Actions</a:t>
            </a:r>
            <a:endParaRPr lang="en-US" sz="3600" b="1" dirty="0">
              <a:latin typeface="Avenir Roman" panose="02000503020000020003" pitchFamily="2" charset="0"/>
            </a:endParaRPr>
          </a:p>
        </p:txBody>
      </p:sp>
      <p:sp>
        <p:nvSpPr>
          <p:cNvPr id="3" name="Content Placeholder 2">
            <a:extLst>
              <a:ext uri="{FF2B5EF4-FFF2-40B4-BE49-F238E27FC236}">
                <a16:creationId xmlns:a16="http://schemas.microsoft.com/office/drawing/2014/main" xmlns="" id="{2B714E0A-A60F-C746-B172-E0280ACE97FB}"/>
              </a:ext>
            </a:extLst>
          </p:cNvPr>
          <p:cNvSpPr>
            <a:spLocks noGrp="1"/>
          </p:cNvSpPr>
          <p:nvPr>
            <p:ph idx="1"/>
          </p:nvPr>
        </p:nvSpPr>
        <p:spPr>
          <a:xfrm>
            <a:off x="578985" y="908720"/>
            <a:ext cx="8025463" cy="5688632"/>
          </a:xfrm>
        </p:spPr>
        <p:txBody>
          <a:bodyPr/>
          <a:lstStyle/>
          <a:p>
            <a:r>
              <a:rPr lang="en-US" sz="1800" dirty="0"/>
              <a:t>Largely done via the web site</a:t>
            </a:r>
          </a:p>
          <a:p>
            <a:r>
              <a:rPr lang="en-US" sz="1800" dirty="0"/>
              <a:t>Requires that each focus area regularly reviews and updates their pages to keep them current </a:t>
            </a:r>
          </a:p>
          <a:p>
            <a:r>
              <a:rPr lang="en-US" sz="1800" dirty="0"/>
              <a:t>The community letters are also important.  We want those on the listserv to feel a part of LPV.  We want them to participate in focus area meetings, and to exchange information about their activities, particularly when related to field work and reference data collection. </a:t>
            </a:r>
          </a:p>
          <a:p>
            <a:r>
              <a:rPr lang="en-US" sz="1800" dirty="0"/>
              <a:t>We also want consensus on the protocols and to participate where needed/desired.  The more of this that takes place, the more likely it is to be readily taken up and promoted by the community.</a:t>
            </a:r>
          </a:p>
          <a:p>
            <a:r>
              <a:rPr lang="en-US" sz="1800" dirty="0"/>
              <a:t>I highly encourage you to add new young scientists to your lists.  These list have been around for YEARS, and people retire and also change institutions.  Please quickly scan for these institutional updates.  I received one update recently that was solely changes to addresses.</a:t>
            </a:r>
          </a:p>
          <a:p>
            <a:r>
              <a:rPr lang="en-US" sz="1800" dirty="0"/>
              <a:t>I am tracking the updates, shown in the table on the next slide.  It is maintained on the wiki.  Please let’s get this wrapped up by June and get those community letters out!</a:t>
            </a:r>
          </a:p>
          <a:p>
            <a:r>
              <a:rPr lang="en-US" sz="1800" dirty="0"/>
              <a:t>Many thanks to the focus areas that have already provided feedback and updated their pages or are working on them.  </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14BC2E53-45E3-484C-BC45-F7E75FE1DD60}"/>
              </a:ext>
            </a:extLst>
          </p:cNvPr>
          <p:cNvSpPr>
            <a:spLocks noGrp="1"/>
          </p:cNvSpPr>
          <p:nvPr>
            <p:ph type="sldNum" sz="quarter" idx="11"/>
          </p:nvPr>
        </p:nvSpPr>
        <p:spPr/>
        <p:txBody>
          <a:bodyPr/>
          <a:lstStyle/>
          <a:p>
            <a:pPr>
              <a:defRPr/>
            </a:pPr>
            <a:fld id="{539973ED-3CA8-486F-9949-DD3997A21E33}" type="slidenum">
              <a:rPr lang="en-US" altLang="en-US" smtClean="0"/>
              <a:pPr>
                <a:defRPr/>
              </a:pPr>
              <a:t>16</a:t>
            </a:fld>
            <a:endParaRPr lang="en-US" altLang="en-US"/>
          </a:p>
        </p:txBody>
      </p:sp>
    </p:spTree>
    <p:extLst>
      <p:ext uri="{BB962C8B-B14F-4D97-AF65-F5344CB8AC3E}">
        <p14:creationId xmlns:p14="http://schemas.microsoft.com/office/powerpoint/2010/main" xmlns="" val="186019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FBC84-398D-0E45-966D-0572D0C5C57A}"/>
              </a:ext>
            </a:extLst>
          </p:cNvPr>
          <p:cNvSpPr>
            <a:spLocks noGrp="1"/>
          </p:cNvSpPr>
          <p:nvPr>
            <p:ph type="title"/>
          </p:nvPr>
        </p:nvSpPr>
        <p:spPr/>
        <p:txBody>
          <a:bodyPr/>
          <a:lstStyle/>
          <a:p>
            <a:r>
              <a:rPr lang="en-US" sz="3600" b="1" dirty="0">
                <a:effectLst>
                  <a:outerShdw blurRad="63500" sx="101000" sy="101000" algn="ctr" rotWithShape="0">
                    <a:prstClr val="black">
                      <a:alpha val="40000"/>
                    </a:prstClr>
                  </a:outerShdw>
                </a:effectLst>
                <a:latin typeface="Avenir Heavy" charset="0"/>
                <a:ea typeface="Avenir Heavy" charset="0"/>
                <a:cs typeface="Avenir Heavy" charset="0"/>
              </a:rPr>
              <a:t>LPV Updates</a:t>
            </a:r>
            <a:endParaRPr lang="en-US" sz="3600" dirty="0"/>
          </a:p>
        </p:txBody>
      </p:sp>
      <p:sp>
        <p:nvSpPr>
          <p:cNvPr id="4" name="Slide Number Placeholder 3">
            <a:extLst>
              <a:ext uri="{FF2B5EF4-FFF2-40B4-BE49-F238E27FC236}">
                <a16:creationId xmlns:a16="http://schemas.microsoft.com/office/drawing/2014/main" xmlns="" id="{50B7D77E-6352-0046-9F64-01A3754802EB}"/>
              </a:ext>
            </a:extLst>
          </p:cNvPr>
          <p:cNvSpPr>
            <a:spLocks noGrp="1"/>
          </p:cNvSpPr>
          <p:nvPr>
            <p:ph type="sldNum" sz="quarter" idx="11"/>
          </p:nvPr>
        </p:nvSpPr>
        <p:spPr/>
        <p:txBody>
          <a:bodyPr/>
          <a:lstStyle/>
          <a:p>
            <a:pPr>
              <a:defRPr/>
            </a:pPr>
            <a:fld id="{539973ED-3CA8-486F-9949-DD3997A21E33}" type="slidenum">
              <a:rPr lang="en-US" altLang="en-US" smtClean="0"/>
              <a:pPr>
                <a:defRPr/>
              </a:pPr>
              <a:t>17</a:t>
            </a:fld>
            <a:endParaRPr lang="en-US" altLang="en-US"/>
          </a:p>
        </p:txBody>
      </p:sp>
      <p:pic>
        <p:nvPicPr>
          <p:cNvPr id="5" name="Content Placeholder 4">
            <a:extLst>
              <a:ext uri="{FF2B5EF4-FFF2-40B4-BE49-F238E27FC236}">
                <a16:creationId xmlns:a16="http://schemas.microsoft.com/office/drawing/2014/main" xmlns="" id="{89D6A904-C346-2E44-8B67-A8738F42EEC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1775" y="840223"/>
            <a:ext cx="7785249" cy="5699720"/>
          </a:xfrm>
          <a:prstGeom prst="rect">
            <a:avLst/>
          </a:prstGeom>
        </p:spPr>
      </p:pic>
    </p:spTree>
    <p:extLst>
      <p:ext uri="{BB962C8B-B14F-4D97-AF65-F5344CB8AC3E}">
        <p14:creationId xmlns:p14="http://schemas.microsoft.com/office/powerpoint/2010/main" xmlns="" val="227311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539973ED-3CA8-486F-9949-DD3997A21E33}" type="slidenum">
              <a:rPr lang="en-US" altLang="en-US" smtClean="0"/>
              <a:pPr>
                <a:defRPr/>
              </a:pPr>
              <a:t>18</a:t>
            </a:fld>
            <a:endParaRPr lang="en-US" altLang="en-US"/>
          </a:p>
        </p:txBody>
      </p:sp>
      <p:sp>
        <p:nvSpPr>
          <p:cNvPr id="7" name="Rectangle 6"/>
          <p:cNvSpPr/>
          <p:nvPr/>
        </p:nvSpPr>
        <p:spPr>
          <a:xfrm>
            <a:off x="467544" y="0"/>
            <a:ext cx="8676456"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xmlns="" id="{DECABBFB-36AF-4231-B988-857B397CE99A}"/>
              </a:ext>
            </a:extLst>
          </p:cNvPr>
          <p:cNvPicPr>
            <a:picLocks noChangeAspect="1"/>
          </p:cNvPicPr>
          <p:nvPr/>
        </p:nvPicPr>
        <p:blipFill rotWithShape="1">
          <a:blip r:embed="rId2"/>
          <a:srcRect l="7476" t="43893" r="67325" b="19201"/>
          <a:stretch/>
        </p:blipFill>
        <p:spPr>
          <a:xfrm>
            <a:off x="500034" y="-24"/>
            <a:ext cx="8701399" cy="7098582"/>
          </a:xfrm>
          <a:prstGeom prst="rect">
            <a:avLst/>
          </a:prstGeom>
        </p:spPr>
      </p:pic>
    </p:spTree>
    <p:extLst>
      <p:ext uri="{BB962C8B-B14F-4D97-AF65-F5344CB8AC3E}">
        <p14:creationId xmlns:p14="http://schemas.microsoft.com/office/powerpoint/2010/main" xmlns="" val="3817481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539973ED-3CA8-486F-9949-DD3997A21E33}" type="slidenum">
              <a:rPr lang="en-US" altLang="en-US" smtClean="0"/>
              <a:pPr>
                <a:defRPr/>
              </a:pPr>
              <a:t>19</a:t>
            </a:fld>
            <a:endParaRPr lang="en-US" altLang="en-US"/>
          </a:p>
        </p:txBody>
      </p:sp>
      <p:sp>
        <p:nvSpPr>
          <p:cNvPr id="7" name="Rectangle 6"/>
          <p:cNvSpPr/>
          <p:nvPr/>
        </p:nvSpPr>
        <p:spPr>
          <a:xfrm>
            <a:off x="467544" y="0"/>
            <a:ext cx="8676456"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p:cNvPicPr>
          <p:nvPr/>
        </p:nvPicPr>
        <p:blipFill>
          <a:blip r:embed="rId2" cstate="print">
            <a:alphaModFix amt="20000"/>
            <a:extLst>
              <a:ext uri="{28A0092B-C50C-407E-A947-70E740481C1C}">
                <a14:useLocalDpi xmlns:a14="http://schemas.microsoft.com/office/drawing/2010/main" xmlns=""/>
              </a:ext>
            </a:extLst>
          </a:blip>
          <a:srcRect/>
          <a:stretch>
            <a:fillRect/>
          </a:stretch>
        </p:blipFill>
        <p:spPr bwMode="auto">
          <a:xfrm>
            <a:off x="1048897" y="274405"/>
            <a:ext cx="7051495" cy="6370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2282950" y="3525638"/>
            <a:ext cx="4578100" cy="523220"/>
          </a:xfrm>
          <a:prstGeom prst="rect">
            <a:avLst/>
          </a:prstGeom>
        </p:spPr>
        <p:txBody>
          <a:bodyPr wrap="square">
            <a:spAutoFit/>
          </a:bodyPr>
          <a:lstStyle/>
          <a:p>
            <a:r>
              <a:rPr lang="en-US" sz="2800" b="1" dirty="0">
                <a:latin typeface="Avenir Black" charset="0"/>
                <a:ea typeface="Avenir Black" charset="0"/>
                <a:cs typeface="Avenir Black" charset="0"/>
              </a:rPr>
              <a:t>https://lpvs.gsfc.nasa.gov</a:t>
            </a:r>
          </a:p>
        </p:txBody>
      </p:sp>
    </p:spTree>
    <p:extLst>
      <p:ext uri="{BB962C8B-B14F-4D97-AF65-F5344CB8AC3E}">
        <p14:creationId xmlns:p14="http://schemas.microsoft.com/office/powerpoint/2010/main" xmlns="" val="1190837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6" name="TextBox 4"/>
          <p:cNvSpPr txBox="1">
            <a:spLocks noChangeArrowheads="1"/>
          </p:cNvSpPr>
          <p:nvPr/>
        </p:nvSpPr>
        <p:spPr bwMode="auto">
          <a:xfrm>
            <a:off x="850190" y="5214950"/>
            <a:ext cx="7989010" cy="1421928"/>
          </a:xfrm>
          <a:prstGeom prst="rect">
            <a:avLst/>
          </a:prstGeom>
          <a:solidFill>
            <a:srgbClr val="DFFEDE"/>
          </a:solidFill>
          <a:ln w="9525">
            <a:solidFill>
              <a:srgbClr val="9E8E5C"/>
            </a:solidFill>
            <a:miter lim="800000"/>
            <a:headEnd/>
            <a:tailEnd/>
          </a:ln>
          <a:effectLst>
            <a:outerShdw blurRad="50800" dist="38100" dir="2700000" algn="tl" rotWithShape="0">
              <a:srgbClr val="808080">
                <a:alpha val="39999"/>
              </a:srgbClr>
            </a:outerShdw>
          </a:effectLst>
        </p:spPr>
        <p:txBody>
          <a:bodyPr wrap="square">
            <a:spAutoFit/>
          </a:bodyPr>
          <a:lstStyle>
            <a:lvl1pPr>
              <a:defRPr sz="1700">
                <a:solidFill>
                  <a:schemeClr val="tx1"/>
                </a:solidFill>
                <a:latin typeface="Arial" pitchFamily="34" charset="0"/>
                <a:ea typeface="ＭＳ Ｐゴシック" pitchFamily="34" charset="-128"/>
              </a:defRPr>
            </a:lvl1pPr>
            <a:lvl2pPr>
              <a:defRPr sz="1700">
                <a:solidFill>
                  <a:schemeClr val="tx1"/>
                </a:solidFill>
                <a:latin typeface="Arial" pitchFamily="34" charset="0"/>
                <a:ea typeface="ＭＳ Ｐゴシック" pitchFamily="34" charset="-128"/>
              </a:defRPr>
            </a:lvl2pPr>
            <a:lvl3pPr marL="1143000" indent="-228600">
              <a:defRPr sz="1700">
                <a:solidFill>
                  <a:schemeClr val="tx1"/>
                </a:solidFill>
                <a:latin typeface="Arial" pitchFamily="34" charset="0"/>
                <a:ea typeface="ＭＳ Ｐゴシック" pitchFamily="34" charset="-128"/>
              </a:defRPr>
            </a:lvl3pPr>
            <a:lvl4pPr marL="1600200" indent="-228600">
              <a:defRPr sz="1700">
                <a:solidFill>
                  <a:schemeClr val="tx1"/>
                </a:solidFill>
                <a:latin typeface="Arial" pitchFamily="34" charset="0"/>
                <a:ea typeface="ＭＳ Ｐゴシック" pitchFamily="34" charset="-128"/>
              </a:defRPr>
            </a:lvl4pPr>
            <a:lvl5pPr marL="2057400" indent="-22860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marL="0" lvl="1">
              <a:lnSpc>
                <a:spcPct val="110000"/>
              </a:lnSpc>
              <a:defRPr/>
            </a:pPr>
            <a:r>
              <a:rPr lang="en-US" altLang="en-US" sz="2000" b="1" dirty="0">
                <a:solidFill>
                  <a:srgbClr val="000090"/>
                </a:solidFill>
                <a:latin typeface="Avenir Heavy" charset="0"/>
                <a:ea typeface="Avenir Heavy" charset="0"/>
                <a:cs typeface="Avenir Heavy" charset="0"/>
              </a:rPr>
              <a:t>Land Product Validation (LPV) – 11 FA (2 co-leaders)</a:t>
            </a:r>
            <a:endParaRPr lang="en-US" altLang="en-US" sz="600" dirty="0">
              <a:latin typeface="Avenir Medium" charset="0"/>
              <a:ea typeface="Avenir Medium" charset="0"/>
              <a:cs typeface="Avenir Medium" charset="0"/>
            </a:endParaRPr>
          </a:p>
          <a:p>
            <a:pPr>
              <a:lnSpc>
                <a:spcPct val="110000"/>
              </a:lnSpc>
              <a:spcBef>
                <a:spcPts val="600"/>
              </a:spcBef>
              <a:buFont typeface="Arial" pitchFamily="34" charset="0"/>
              <a:buNone/>
              <a:defRPr/>
            </a:pPr>
            <a:r>
              <a:rPr lang="en-US" altLang="en-US" sz="1800" dirty="0">
                <a:latin typeface="Avenir Light" charset="0"/>
                <a:ea typeface="Avenir Light" charset="0"/>
                <a:cs typeface="Avenir Light" charset="0"/>
              </a:rPr>
              <a:t>Chair	 	       	Fernando Camacho 	EOLAB / </a:t>
            </a:r>
            <a:r>
              <a:rPr lang="en-US" altLang="en-US" sz="1800" dirty="0" err="1">
                <a:latin typeface="Avenir Light" charset="0"/>
                <a:ea typeface="Avenir Light" charset="0"/>
                <a:cs typeface="Avenir Light" charset="0"/>
              </a:rPr>
              <a:t>U.Valencia</a:t>
            </a:r>
            <a:endParaRPr lang="en-US" altLang="en-US" sz="1800" dirty="0">
              <a:latin typeface="Avenir Light" charset="0"/>
              <a:ea typeface="Avenir Light" charset="0"/>
              <a:cs typeface="Avenir Light" charset="0"/>
            </a:endParaRPr>
          </a:p>
          <a:p>
            <a:pPr>
              <a:lnSpc>
                <a:spcPct val="110000"/>
              </a:lnSpc>
              <a:defRPr/>
            </a:pPr>
            <a:r>
              <a:rPr lang="en-US" altLang="en-US" sz="1800" dirty="0">
                <a:latin typeface="Avenir Light" charset="0"/>
                <a:ea typeface="Avenir Light" charset="0"/>
                <a:cs typeface="Avenir Light" charset="0"/>
              </a:rPr>
              <a:t>Vice-Chair      		</a:t>
            </a:r>
            <a:r>
              <a:rPr lang="en-US" altLang="en-US" sz="1800" b="1" dirty="0">
                <a:solidFill>
                  <a:srgbClr val="FF0000"/>
                </a:solidFill>
                <a:latin typeface="Avenir Light" charset="0"/>
                <a:ea typeface="Avenir Light" charset="0"/>
                <a:cs typeface="Avenir Light" charset="0"/>
              </a:rPr>
              <a:t>Vacant</a:t>
            </a:r>
          </a:p>
          <a:p>
            <a:pPr>
              <a:lnSpc>
                <a:spcPct val="110000"/>
              </a:lnSpc>
              <a:defRPr/>
            </a:pPr>
            <a:r>
              <a:rPr lang="en-US" altLang="en-US" sz="1800" dirty="0">
                <a:latin typeface="Avenir Light" charset="0"/>
                <a:ea typeface="Avenir Light" charset="0"/>
                <a:cs typeface="Avenir Light" charset="0"/>
              </a:rPr>
              <a:t>Secretariat		Jaime Nickeson 		SSAI/NASA GSFC</a:t>
            </a:r>
          </a:p>
        </p:txBody>
      </p:sp>
      <p:sp>
        <p:nvSpPr>
          <p:cNvPr id="5" name="Slide Number Placeholder 4"/>
          <p:cNvSpPr>
            <a:spLocks noGrp="1"/>
          </p:cNvSpPr>
          <p:nvPr>
            <p:ph type="sldNum" sz="quarter" idx="11"/>
          </p:nvPr>
        </p:nvSpPr>
        <p:spPr>
          <a:xfrm>
            <a:off x="6705600" y="6381750"/>
            <a:ext cx="2133600" cy="365125"/>
          </a:xfrm>
        </p:spPr>
        <p:txBody>
          <a:bodyPr/>
          <a:lstStyle/>
          <a:p>
            <a:pPr>
              <a:defRPr/>
            </a:pPr>
            <a:fld id="{539973ED-3CA8-486F-9949-DD3997A21E33}" type="slidenum">
              <a:rPr lang="en-US" altLang="en-US" smtClean="0"/>
              <a:pPr>
                <a:defRPr/>
              </a:pPr>
              <a:t>2</a:t>
            </a:fld>
            <a:endParaRPr lang="en-US" altLang="en-US"/>
          </a:p>
        </p:txBody>
      </p:sp>
      <p:grpSp>
        <p:nvGrpSpPr>
          <p:cNvPr id="6" name="Group 5"/>
          <p:cNvGrpSpPr/>
          <p:nvPr/>
        </p:nvGrpSpPr>
        <p:grpSpPr>
          <a:xfrm>
            <a:off x="-4067" y="0"/>
            <a:ext cx="416818" cy="6858000"/>
            <a:chOff x="-4067" y="0"/>
            <a:chExt cx="416818" cy="6858000"/>
          </a:xfrm>
        </p:grpSpPr>
        <p:sp>
          <p:nvSpPr>
            <p:cNvPr id="7" name="Rectangle 6"/>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321375" y="6004070"/>
              <a:ext cx="1051433" cy="416818"/>
            </a:xfrm>
            <a:prstGeom prst="rect">
              <a:avLst/>
            </a:prstGeom>
          </p:spPr>
        </p:pic>
      </p:grpSp>
      <p:pic>
        <p:nvPicPr>
          <p:cNvPr id="11" name="Imagen 10">
            <a:extLst>
              <a:ext uri="{FF2B5EF4-FFF2-40B4-BE49-F238E27FC236}">
                <a16:creationId xmlns:a16="http://schemas.microsoft.com/office/drawing/2014/main" xmlns="" id="{FB95CA05-502C-4F95-B561-AB3D92141457}"/>
              </a:ext>
            </a:extLst>
          </p:cNvPr>
          <p:cNvPicPr>
            <a:picLocks noChangeAspect="1"/>
          </p:cNvPicPr>
          <p:nvPr/>
        </p:nvPicPr>
        <p:blipFill rotWithShape="1">
          <a:blip r:embed="rId4"/>
          <a:srcRect l="28801" t="23408" r="23225" b="13600"/>
          <a:stretch/>
        </p:blipFill>
        <p:spPr>
          <a:xfrm>
            <a:off x="1137474" y="54044"/>
            <a:ext cx="6890910" cy="5089468"/>
          </a:xfrm>
          <a:prstGeom prst="rect">
            <a:avLst/>
          </a:prstGeom>
        </p:spPr>
      </p:pic>
    </p:spTree>
    <p:extLst>
      <p:ext uri="{BB962C8B-B14F-4D97-AF65-F5344CB8AC3E}">
        <p14:creationId xmlns:p14="http://schemas.microsoft.com/office/powerpoint/2010/main" xmlns="" val="3253932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22671" y="142852"/>
            <a:ext cx="8382000" cy="609600"/>
          </a:xfrm>
          <a:solidFill>
            <a:schemeClr val="bg1"/>
          </a:solidFill>
        </p:spPr>
        <p:txBody>
          <a:bodyPr/>
          <a:lstStyle/>
          <a:p>
            <a:pPr eaLnBrk="1" hangingPunct="1"/>
            <a:r>
              <a:rPr lang="de-CH" altLang="en-US" sz="3200" b="1" dirty="0">
                <a:effectLst>
                  <a:outerShdw blurRad="63500" sx="101000" sy="101000" algn="ctr" rotWithShape="0">
                    <a:prstClr val="black">
                      <a:alpha val="40000"/>
                    </a:prstClr>
                  </a:outerShdw>
                </a:effectLst>
                <a:latin typeface="Avenir Heavy" charset="0"/>
                <a:ea typeface="Avenir Heavy" charset="0"/>
                <a:cs typeface="Avenir Heavy" charset="0"/>
              </a:rPr>
              <a:t>LPV Focus Areas and Co-leaders </a:t>
            </a:r>
            <a:endParaRPr lang="en-US" altLang="en-US" sz="3200" b="1" dirty="0">
              <a:effectLst>
                <a:outerShdw blurRad="63500" sx="101000" sy="101000" algn="ctr" rotWithShape="0">
                  <a:prstClr val="black">
                    <a:alpha val="40000"/>
                  </a:prstClr>
                </a:outerShdw>
              </a:effectLst>
              <a:latin typeface="Avenir Heavy" charset="0"/>
              <a:ea typeface="Avenir Heavy" charset="0"/>
              <a:cs typeface="Avenir Heavy" charset="0"/>
            </a:endParaRPr>
          </a:p>
        </p:txBody>
      </p:sp>
      <p:sp>
        <p:nvSpPr>
          <p:cNvPr id="7171" name="Slide Number Placeholder 3"/>
          <p:cNvSpPr>
            <a:spLocks noGrp="1"/>
          </p:cNvSpPr>
          <p:nvPr>
            <p:ph type="sldNum" sz="quarter" idx="11"/>
          </p:nvPr>
        </p:nvSpPr>
        <p:spPr bwMode="auto">
          <a:xfrm>
            <a:off x="6858000" y="6640909"/>
            <a:ext cx="2133600" cy="2444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CA23A618-BD25-4C61-BEB4-76F4C37C9E14}" type="slidenum">
              <a:rPr lang="en-US" altLang="en-US" sz="1200" smtClean="0">
                <a:solidFill>
                  <a:srgbClr val="898989"/>
                </a:solidFill>
                <a:latin typeface="Arial" charset="0"/>
                <a:cs typeface="Arial" charset="0"/>
              </a:rPr>
              <a:pPr>
                <a:spcBef>
                  <a:spcPct val="0"/>
                </a:spcBef>
                <a:buFontTx/>
                <a:buNone/>
              </a:pPr>
              <a:t>3</a:t>
            </a:fld>
            <a:endParaRPr lang="en-US" altLang="en-US" sz="1200">
              <a:solidFill>
                <a:srgbClr val="898989"/>
              </a:solidFill>
              <a:latin typeface="Arial" charset="0"/>
              <a:cs typeface="Arial" charset="0"/>
            </a:endParaRPr>
          </a:p>
        </p:txBody>
      </p:sp>
      <p:grpSp>
        <p:nvGrpSpPr>
          <p:cNvPr id="6" name="Group 5"/>
          <p:cNvGrpSpPr/>
          <p:nvPr/>
        </p:nvGrpSpPr>
        <p:grpSpPr>
          <a:xfrm>
            <a:off x="-4067" y="0"/>
            <a:ext cx="416818" cy="6858000"/>
            <a:chOff x="-4067" y="0"/>
            <a:chExt cx="416818" cy="6858000"/>
          </a:xfrm>
        </p:grpSpPr>
        <p:sp>
          <p:nvSpPr>
            <p:cNvPr id="7" name="Rectangle 6"/>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321375" y="6004070"/>
              <a:ext cx="1051433" cy="416818"/>
            </a:xfrm>
            <a:prstGeom prst="rect">
              <a:avLst/>
            </a:prstGeom>
          </p:spPr>
        </p:pic>
      </p:grpSp>
      <p:graphicFrame>
        <p:nvGraphicFramePr>
          <p:cNvPr id="9" name="Table 1"/>
          <p:cNvGraphicFramePr>
            <a:graphicFrameLocks noGrp="1"/>
          </p:cNvGraphicFramePr>
          <p:nvPr>
            <p:extLst/>
          </p:nvPr>
        </p:nvGraphicFramePr>
        <p:xfrm>
          <a:off x="622671" y="820073"/>
          <a:ext cx="8382001" cy="5466447"/>
        </p:xfrm>
        <a:graphic>
          <a:graphicData uri="http://schemas.openxmlformats.org/drawingml/2006/table">
            <a:tbl>
              <a:tblPr>
                <a:tableStyleId>{2D5ABB26-0587-4C30-8999-92F81FD0307C}</a:tableStyleId>
              </a:tblPr>
              <a:tblGrid>
                <a:gridCol w="2806321">
                  <a:extLst>
                    <a:ext uri="{9D8B030D-6E8A-4147-A177-3AD203B41FA5}">
                      <a16:colId xmlns:a16="http://schemas.microsoft.com/office/drawing/2014/main" xmlns="" val="20000"/>
                    </a:ext>
                  </a:extLst>
                </a:gridCol>
                <a:gridCol w="2128876">
                  <a:extLst>
                    <a:ext uri="{9D8B030D-6E8A-4147-A177-3AD203B41FA5}">
                      <a16:colId xmlns:a16="http://schemas.microsoft.com/office/drawing/2014/main" xmlns="" val="20001"/>
                    </a:ext>
                  </a:extLst>
                </a:gridCol>
                <a:gridCol w="728644">
                  <a:extLst>
                    <a:ext uri="{9D8B030D-6E8A-4147-A177-3AD203B41FA5}">
                      <a16:colId xmlns:a16="http://schemas.microsoft.com/office/drawing/2014/main" xmlns="" val="20002"/>
                    </a:ext>
                  </a:extLst>
                </a:gridCol>
                <a:gridCol w="994758"/>
                <a:gridCol w="648316">
                  <a:extLst>
                    <a:ext uri="{9D8B030D-6E8A-4147-A177-3AD203B41FA5}">
                      <a16:colId xmlns:a16="http://schemas.microsoft.com/office/drawing/2014/main" xmlns="" val="20004"/>
                    </a:ext>
                  </a:extLst>
                </a:gridCol>
                <a:gridCol w="1075086"/>
              </a:tblGrid>
              <a:tr h="47338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effectLst/>
                          <a:latin typeface="+mj-lt"/>
                          <a:ea typeface="Avenir Medium" charset="0"/>
                          <a:cs typeface="Avenir Medium" charset="0"/>
                        </a:rPr>
                        <a:t>Snow Cover*, Sea Ice</a:t>
                      </a:r>
                      <a:endParaRPr kumimoji="0" lang="en-US" sz="1400" b="0" i="0" u="none" strike="noStrike" cap="none" normalizeH="0" baseline="0" dirty="0">
                        <a:ln>
                          <a:noFill/>
                        </a:ln>
                        <a:solidFill>
                          <a:schemeClr val="tx1"/>
                        </a:solidFill>
                        <a:effectLst/>
                        <a:latin typeface="+mj-lt"/>
                        <a:ea typeface="Avenir Medium" charset="0"/>
                        <a:cs typeface="Avenir Medium"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effectLst/>
                          <a:latin typeface="+mj-lt"/>
                          <a:ea typeface="Avenir Medium" charset="0"/>
                          <a:cs typeface="Avenir Medium" charset="0"/>
                        </a:rPr>
                        <a:t>Thomas Nagler</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0" i="0" u="none" strike="noStrike" cap="none" normalizeH="0" baseline="0" dirty="0">
                          <a:ln>
                            <a:noFill/>
                          </a:ln>
                          <a:effectLst/>
                          <a:latin typeface="+mj-lt"/>
                          <a:ea typeface="Avenir Light" charset="0"/>
                          <a:cs typeface="Avenir Light" charset="0"/>
                        </a:rPr>
                        <a:t>(ENVEO, Austria)</a:t>
                      </a:r>
                      <a:endParaRPr kumimoji="0" lang="en-US" sz="1000" b="0" i="0" u="none" strike="noStrike" cap="none" normalizeH="0" baseline="0" dirty="0">
                        <a:ln>
                          <a:noFill/>
                        </a:ln>
                        <a:solidFill>
                          <a:schemeClr val="tx1"/>
                        </a:solidFill>
                        <a:effectLst/>
                        <a:latin typeface="+mj-lt"/>
                        <a:ea typeface="Avenir Light" charset="0"/>
                        <a:cs typeface="Avenir Light"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FF0000"/>
                          </a:solidFill>
                          <a:effectLst/>
                          <a:latin typeface="+mj-lt"/>
                          <a:ea typeface="Avenir Medium" charset="0"/>
                          <a:cs typeface="Avenir Medium" charset="0"/>
                        </a:rPr>
                        <a:t>Vacant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DCD8"/>
                    </a:solidFill>
                  </a:tcPr>
                </a:tc>
                <a:tc hMerge="1">
                  <a:txBody>
                    <a:bodyPr/>
                    <a:lstStyle/>
                    <a:p>
                      <a:endParaRPr lang="en-US"/>
                    </a:p>
                  </a:txBody>
                  <a:tcPr/>
                </a:tc>
                <a:tc hMerge="1">
                  <a:txBody>
                    <a:bodyPr/>
                    <a:lstStyle/>
                    <a:p>
                      <a:endParaRPr lang="es-ES"/>
                    </a:p>
                  </a:txBody>
                  <a:tcPr/>
                </a:tc>
                <a:extLst>
                  <a:ext uri="{0D108BD9-81ED-4DB2-BD59-A6C34878D82A}">
                    <a16:rowId xmlns:a16="http://schemas.microsoft.com/office/drawing/2014/main" xmlns="" val="10000"/>
                  </a:ext>
                </a:extLst>
              </a:tr>
              <a:tr h="5190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effectLst/>
                          <a:latin typeface="+mj-lt"/>
                          <a:ea typeface="Avenir Medium" charset="0"/>
                          <a:cs typeface="Avenir Medium" charset="0"/>
                        </a:rPr>
                        <a:t>Surface Radiation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cap="none" normalizeH="0" baseline="0" dirty="0">
                          <a:ln>
                            <a:noFill/>
                          </a:ln>
                          <a:effectLst/>
                          <a:latin typeface="+mj-lt"/>
                          <a:ea typeface="Avenir Medium" charset="0"/>
                          <a:cs typeface="Avenir Medium" charset="0"/>
                        </a:rPr>
                        <a:t>(Reflectance, BRDF, Albedo*)</a:t>
                      </a:r>
                      <a:endParaRPr kumimoji="0" lang="en-US" sz="1100" b="0" i="0" u="none" strike="noStrike" cap="none" normalizeH="0" baseline="0" dirty="0">
                        <a:ln>
                          <a:noFill/>
                        </a:ln>
                        <a:solidFill>
                          <a:schemeClr val="tx1"/>
                        </a:solidFill>
                        <a:effectLst/>
                        <a:latin typeface="+mj-lt"/>
                        <a:ea typeface="Avenir Medium" charset="0"/>
                        <a:cs typeface="Avenir Medium"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Zhuosen Wang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(NASA GSFC)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rgbClr val="008F00"/>
                          </a:solidFill>
                          <a:effectLst/>
                          <a:uLnTx/>
                          <a:uFillTx/>
                          <a:latin typeface="+mj-lt"/>
                          <a:ea typeface="Avenir Medium" charset="0"/>
                          <a:cs typeface="Avenir Medium" charset="0"/>
                        </a:rPr>
                        <a:t>Dominique </a:t>
                      </a:r>
                      <a:r>
                        <a:rPr kumimoji="0" lang="en-US" sz="1200" b="0" i="0" u="none" strike="noStrike" kern="1200" cap="none" spc="0" normalizeH="0" baseline="0" noProof="0" dirty="0" err="1" smtClean="0">
                          <a:ln>
                            <a:noFill/>
                          </a:ln>
                          <a:solidFill>
                            <a:srgbClr val="008F00"/>
                          </a:solidFill>
                          <a:effectLst/>
                          <a:uLnTx/>
                          <a:uFillTx/>
                          <a:latin typeface="+mj-lt"/>
                          <a:ea typeface="Avenir Medium" charset="0"/>
                          <a:cs typeface="Avenir Medium" charset="0"/>
                        </a:rPr>
                        <a:t>Carrer</a:t>
                      </a:r>
                      <a:endParaRPr kumimoji="0" lang="en-US" sz="1200" b="0" i="0" u="none" strike="noStrike" kern="1200" cap="none" spc="0" normalizeH="0" baseline="0" noProof="0" dirty="0" smtClean="0">
                        <a:ln>
                          <a:noFill/>
                        </a:ln>
                        <a:solidFill>
                          <a:srgbClr val="008F00"/>
                        </a:solidFill>
                        <a:effectLst/>
                        <a:uLnTx/>
                        <a:uFillTx/>
                        <a:latin typeface="+mj-lt"/>
                        <a:ea typeface="Avenir Medium" charset="0"/>
                        <a:cs typeface="Avenir Medium"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rgbClr val="008F00"/>
                          </a:solidFill>
                          <a:effectLst/>
                          <a:uLnTx/>
                          <a:uFillTx/>
                          <a:latin typeface="+mj-lt"/>
                          <a:ea typeface="Avenir Medium" charset="0"/>
                          <a:cs typeface="Avenir Medium" charset="0"/>
                        </a:rPr>
                        <a:t> (</a:t>
                      </a:r>
                      <a:r>
                        <a:rPr kumimoji="0" lang="en-US" sz="1200" b="0" i="0" u="none" strike="noStrike" kern="1200" cap="none" spc="0" normalizeH="0" baseline="0" noProof="0" dirty="0" err="1" smtClean="0">
                          <a:ln>
                            <a:noFill/>
                          </a:ln>
                          <a:solidFill>
                            <a:srgbClr val="008F00"/>
                          </a:solidFill>
                          <a:effectLst/>
                          <a:uLnTx/>
                          <a:uFillTx/>
                          <a:latin typeface="+mj-lt"/>
                          <a:ea typeface="Avenir Medium" charset="0"/>
                          <a:cs typeface="Avenir Medium" charset="0"/>
                        </a:rPr>
                        <a:t>Meteo</a:t>
                      </a:r>
                      <a:r>
                        <a:rPr kumimoji="0" lang="en-US" sz="1200" b="0" i="0" u="none" strike="noStrike" kern="1200" cap="none" spc="0" normalizeH="0" baseline="0" noProof="0" dirty="0" smtClean="0">
                          <a:ln>
                            <a:noFill/>
                          </a:ln>
                          <a:solidFill>
                            <a:srgbClr val="008F00"/>
                          </a:solidFill>
                          <a:effectLst/>
                          <a:uLnTx/>
                          <a:uFillTx/>
                          <a:latin typeface="+mj-lt"/>
                          <a:ea typeface="Avenir Medium" charset="0"/>
                          <a:cs typeface="Avenir Medium" charset="0"/>
                        </a:rPr>
                        <a:t>-France)</a:t>
                      </a:r>
                      <a:endParaRPr kumimoji="0" lang="en-US" sz="1200" b="0" i="0" u="none" strike="noStrike" kern="1200" cap="none" spc="0" normalizeH="0" baseline="0" noProof="0" dirty="0">
                        <a:ln>
                          <a:noFill/>
                        </a:ln>
                        <a:solidFill>
                          <a:srgbClr val="008F00"/>
                        </a:solidFill>
                        <a:effectLst/>
                        <a:uLnTx/>
                        <a:uFillTx/>
                        <a:latin typeface="+mj-lt"/>
                        <a:ea typeface="Avenir Medium" charset="0"/>
                        <a:cs typeface="Avenir Medium"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F1B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rgbClr val="008F00"/>
                          </a:solidFill>
                          <a:effectLst/>
                          <a:uLnTx/>
                          <a:uFillTx/>
                          <a:latin typeface="+mj-lt"/>
                          <a:ea typeface="Avenir Medium" charset="0"/>
                          <a:cs typeface="Avenir Medium" charset="0"/>
                        </a:rPr>
                        <a:t>Ian Grant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rgbClr val="008F00"/>
                          </a:solidFill>
                          <a:effectLst/>
                          <a:uLnTx/>
                          <a:uFillTx/>
                          <a:latin typeface="+mj-lt"/>
                          <a:ea typeface="Avenir Medium" charset="0"/>
                          <a:cs typeface="Avenir Medium" charset="0"/>
                        </a:rPr>
                        <a:t>(Australia)</a:t>
                      </a:r>
                      <a:endParaRPr kumimoji="0" lang="en-US" sz="1200" b="0" i="0" u="none" strike="noStrike" kern="1200" cap="none" spc="0" normalizeH="0" baseline="0" noProof="0" dirty="0">
                        <a:ln>
                          <a:noFill/>
                        </a:ln>
                        <a:solidFill>
                          <a:srgbClr val="008F00"/>
                        </a:solidFill>
                        <a:effectLst/>
                        <a:uLnTx/>
                        <a:uFillTx/>
                        <a:latin typeface="+mj-lt"/>
                        <a:ea typeface="Avenir Medium" charset="0"/>
                        <a:cs typeface="Avenir Medium"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F1B1"/>
                    </a:solidFill>
                  </a:tcPr>
                </a:tc>
                <a:extLst>
                  <a:ext uri="{0D108BD9-81ED-4DB2-BD59-A6C34878D82A}">
                    <a16:rowId xmlns:a16="http://schemas.microsoft.com/office/drawing/2014/main" xmlns="" val="10001"/>
                  </a:ext>
                </a:extLst>
              </a:tr>
              <a:tr h="4733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effectLst/>
                          <a:latin typeface="+mj-lt"/>
                          <a:ea typeface="Avenir Medium" charset="0"/>
                          <a:cs typeface="Avenir Medium" charset="0"/>
                        </a:rPr>
                        <a:t>Land Cover and Land Use Change*</a:t>
                      </a:r>
                      <a:endParaRPr kumimoji="0" lang="en-US" sz="1400" b="0" i="0" u="none" strike="noStrike" cap="none" normalizeH="0" baseline="0" dirty="0">
                        <a:ln>
                          <a:noFill/>
                        </a:ln>
                        <a:solidFill>
                          <a:schemeClr val="tx1"/>
                        </a:solidFill>
                        <a:effectLst/>
                        <a:latin typeface="+mj-lt"/>
                        <a:ea typeface="Avenir Medium" charset="0"/>
                        <a:cs typeface="Avenir Medium"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rgbClr val="005493"/>
                          </a:solidFill>
                          <a:effectLst/>
                          <a:latin typeface="+mj-lt"/>
                          <a:ea typeface="Avenir Medium" charset="0"/>
                          <a:cs typeface="Avenir Medium" charset="0"/>
                        </a:rPr>
                        <a:t>Pontus Olofsson</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0" i="0" u="none" strike="noStrike" kern="1200" cap="none" normalizeH="0" baseline="0" dirty="0">
                          <a:ln>
                            <a:noFill/>
                          </a:ln>
                          <a:solidFill>
                            <a:srgbClr val="005493"/>
                          </a:solidFill>
                          <a:effectLst/>
                          <a:latin typeface="+mj-lt"/>
                          <a:ea typeface="Avenir Medium" charset="0"/>
                          <a:cs typeface="Avenir Medium" charset="0"/>
                        </a:rPr>
                        <a:t>(Boston University)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normalizeH="0" baseline="0" noProof="0" dirty="0">
                          <a:ln>
                            <a:noFill/>
                          </a:ln>
                          <a:solidFill>
                            <a:schemeClr val="tx1"/>
                          </a:solidFill>
                          <a:effectLst/>
                          <a:latin typeface="+mj-lt"/>
                          <a:ea typeface="Avenir Medium" charset="0"/>
                          <a:cs typeface="Avenir Medium" charset="0"/>
                        </a:rPr>
                        <a:t>Sophie Bontemps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normalizeH="0" baseline="0" noProof="0" dirty="0">
                          <a:ln>
                            <a:noFill/>
                          </a:ln>
                          <a:solidFill>
                            <a:schemeClr val="tx1"/>
                          </a:solidFill>
                          <a:effectLst/>
                          <a:latin typeface="+mj-lt"/>
                          <a:ea typeface="Avenir Medium" charset="0"/>
                          <a:cs typeface="Avenir Medium" charset="0"/>
                        </a:rPr>
                        <a:t>(University of Louvain)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p>
                  </a:txBody>
                  <a:tcPr/>
                </a:tc>
                <a:tc hMerge="1">
                  <a:txBody>
                    <a:bodyPr/>
                    <a:lstStyle/>
                    <a:p>
                      <a:endParaRPr lang="es-ES"/>
                    </a:p>
                  </a:txBody>
                  <a:tcPr/>
                </a:tc>
                <a:extLst>
                  <a:ext uri="{0D108BD9-81ED-4DB2-BD59-A6C34878D82A}">
                    <a16:rowId xmlns:a16="http://schemas.microsoft.com/office/drawing/2014/main" xmlns="" val="10002"/>
                  </a:ext>
                </a:extLst>
              </a:tr>
              <a:tr h="4733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effectLst/>
                          <a:latin typeface="+mj-lt"/>
                          <a:ea typeface="Avenir Medium" charset="0"/>
                          <a:cs typeface="Avenir Medium" charset="0"/>
                          <a:sym typeface="Symbol"/>
                        </a:rPr>
                        <a:t>F</a:t>
                      </a:r>
                      <a:r>
                        <a:rPr kumimoji="0" lang="en-US" sz="1400" b="0" i="0" u="none" strike="noStrike" kern="1200" cap="none" normalizeH="0" baseline="0" dirty="0">
                          <a:ln>
                            <a:noFill/>
                          </a:ln>
                          <a:effectLst/>
                          <a:latin typeface="+mj-lt"/>
                          <a:ea typeface="Avenir Medium" charset="0"/>
                          <a:cs typeface="Avenir Medium" charset="0"/>
                        </a:rPr>
                        <a:t>APAR*</a:t>
                      </a:r>
                      <a:endParaRPr kumimoji="0" lang="en-US" sz="1400" b="0" i="0" u="none" strike="noStrike" kern="1200" cap="none" normalizeH="0" baseline="0" dirty="0">
                        <a:ln>
                          <a:noFill/>
                        </a:ln>
                        <a:solidFill>
                          <a:schemeClr val="tx1"/>
                        </a:solidFill>
                        <a:effectLst/>
                        <a:latin typeface="+mj-lt"/>
                        <a:ea typeface="Avenir Medium" charset="0"/>
                        <a:cs typeface="Avenir Medium"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rgbClr val="FF0000"/>
                          </a:solidFill>
                          <a:effectLst/>
                          <a:latin typeface="+mj-lt"/>
                          <a:ea typeface="Avenir Medium" charset="0"/>
                          <a:cs typeface="Avenir Medium" charset="0"/>
                        </a:rPr>
                        <a:t>Vacant</a:t>
                      </a:r>
                      <a:endParaRPr kumimoji="0" lang="en-US" sz="1200" b="0" i="0" u="none" strike="noStrike" kern="1200" cap="none" normalizeH="0" baseline="0" dirty="0">
                        <a:ln>
                          <a:noFill/>
                        </a:ln>
                        <a:solidFill>
                          <a:srgbClr val="FF0000"/>
                        </a:solidFill>
                        <a:effectLst/>
                        <a:latin typeface="+mj-lt"/>
                        <a:ea typeface="Avenir Medium" charset="0"/>
                        <a:cs typeface="Avenir Medium"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DCD8"/>
                    </a:solid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Marie Weiss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(INRA)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s-ES"/>
                    </a:p>
                  </a:txBody>
                  <a:tcPr/>
                </a:tc>
                <a:extLst>
                  <a:ext uri="{0D108BD9-81ED-4DB2-BD59-A6C34878D82A}">
                    <a16:rowId xmlns:a16="http://schemas.microsoft.com/office/drawing/2014/main" xmlns="" val="10003"/>
                  </a:ext>
                </a:extLst>
              </a:tr>
              <a:tr h="4733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effectLst/>
                          <a:latin typeface="+mj-lt"/>
                          <a:ea typeface="Avenir Medium" charset="0"/>
                          <a:cs typeface="Avenir Medium" charset="0"/>
                        </a:rPr>
                        <a:t>Leaf Area Index* </a:t>
                      </a:r>
                      <a:endParaRPr kumimoji="0" lang="en-US" sz="1400" b="0" i="0" u="none" strike="noStrike" kern="1200" cap="none" normalizeH="0" baseline="0" dirty="0">
                        <a:ln>
                          <a:noFill/>
                        </a:ln>
                        <a:solidFill>
                          <a:schemeClr val="tx1"/>
                        </a:solidFill>
                        <a:effectLst/>
                        <a:latin typeface="+mj-lt"/>
                        <a:ea typeface="Avenir Medium" charset="0"/>
                        <a:cs typeface="Avenir Medium"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Avenir Medium" charset="0"/>
                          <a:cs typeface="Avenir Medium" charset="0"/>
                        </a:rPr>
                        <a:t>Sylvain Leblanc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j-lt"/>
                          <a:ea typeface="Avenir Medium" charset="0"/>
                          <a:cs typeface="Avenir Medium" charset="0"/>
                        </a:rPr>
                        <a:t>(Natural Resources Canada)</a:t>
                      </a:r>
                      <a:endParaRPr kumimoji="0" lang="en-US" sz="1200" b="0" i="0" u="none" strike="noStrike" kern="1200" cap="none" normalizeH="0" baseline="0" dirty="0">
                        <a:ln>
                          <a:noFill/>
                        </a:ln>
                        <a:solidFill>
                          <a:schemeClr val="tx1"/>
                        </a:solidFill>
                        <a:effectLst/>
                        <a:latin typeface="+mj-lt"/>
                        <a:ea typeface="Avenir Medium" charset="0"/>
                        <a:cs typeface="Avenir Medium"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Hongliang Fang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(Chinese Academy of Science)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s-ES"/>
                    </a:p>
                  </a:txBody>
                  <a:tcPr/>
                </a:tc>
                <a:extLst>
                  <a:ext uri="{0D108BD9-81ED-4DB2-BD59-A6C34878D82A}">
                    <a16:rowId xmlns:a16="http://schemas.microsoft.com/office/drawing/2014/main" xmlns="" val="10004"/>
                  </a:ext>
                </a:extLst>
              </a:tr>
              <a:tr h="5190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effectLst/>
                          <a:latin typeface="+mj-lt"/>
                          <a:ea typeface="Avenir Medium" charset="0"/>
                          <a:cs typeface="Avenir Medium" charset="0"/>
                        </a:rPr>
                        <a:t>Fire*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cap="none" normalizeH="0" baseline="0" dirty="0">
                          <a:ln>
                            <a:noFill/>
                          </a:ln>
                          <a:effectLst/>
                          <a:latin typeface="+mj-lt"/>
                          <a:ea typeface="Avenir Medium" charset="0"/>
                          <a:cs typeface="Avenir Medium" charset="0"/>
                        </a:rPr>
                        <a:t>(Active Fire, Burned Area)</a:t>
                      </a:r>
                      <a:endParaRPr kumimoji="0" lang="en-US" sz="1100" b="0" i="0" u="none" strike="noStrike" cap="none" normalizeH="0" baseline="0" dirty="0">
                        <a:ln>
                          <a:noFill/>
                        </a:ln>
                        <a:solidFill>
                          <a:schemeClr val="tx1"/>
                        </a:solidFill>
                        <a:effectLst/>
                        <a:latin typeface="+mj-lt"/>
                        <a:ea typeface="Avenir Medium" charset="0"/>
                        <a:cs typeface="Avenir Medium"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005493"/>
                          </a:solidFill>
                          <a:effectLst/>
                          <a:latin typeface="+mj-lt"/>
                          <a:ea typeface="Avenir Medium" charset="0"/>
                          <a:cs typeface="Avenir Medium" charset="0"/>
                        </a:rPr>
                        <a:t>Luigi Boschetti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0" i="0" u="none" strike="noStrike" cap="none" normalizeH="0" baseline="0" dirty="0">
                          <a:ln>
                            <a:noFill/>
                          </a:ln>
                          <a:solidFill>
                            <a:srgbClr val="005493"/>
                          </a:solidFill>
                          <a:effectLst/>
                          <a:latin typeface="+mj-lt"/>
                          <a:ea typeface="Avenir Light" charset="0"/>
                          <a:cs typeface="Avenir Light" charset="0"/>
                        </a:rPr>
                        <a:t>(University of Idaho)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Gareth Roberts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(U. Southampton, 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Andrew Edwards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(Charles Darwin 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s-ES"/>
                    </a:p>
                  </a:txBody>
                  <a:tcPr/>
                </a:tc>
                <a:extLst>
                  <a:ext uri="{0D108BD9-81ED-4DB2-BD59-A6C34878D82A}">
                    <a16:rowId xmlns:a16="http://schemas.microsoft.com/office/drawing/2014/main" xmlns="" val="10005"/>
                  </a:ext>
                </a:extLst>
              </a:tr>
              <a:tr h="5190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effectLst/>
                          <a:latin typeface="+mj-lt"/>
                          <a:ea typeface="Avenir Medium" charset="0"/>
                          <a:cs typeface="Avenir Medium" charset="0"/>
                        </a:rPr>
                        <a:t>Land Surface Temperature*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effectLst/>
                          <a:latin typeface="+mj-lt"/>
                          <a:ea typeface="Avenir Medium" charset="0"/>
                          <a:cs typeface="Avenir Medium" charset="0"/>
                        </a:rPr>
                        <a:t>(LST and Emissivity)</a:t>
                      </a:r>
                      <a:endParaRPr kumimoji="0" lang="en-US" sz="1100" b="0" i="0" u="none" strike="noStrike" cap="none" normalizeH="0" baseline="0" dirty="0">
                        <a:ln>
                          <a:noFill/>
                        </a:ln>
                        <a:solidFill>
                          <a:schemeClr val="tx1"/>
                        </a:solidFill>
                        <a:effectLst/>
                        <a:latin typeface="+mj-lt"/>
                        <a:ea typeface="Avenir Medium" charset="0"/>
                        <a:cs typeface="Avenir Medium"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kern="1200" cap="none" normalizeH="0" baseline="0" dirty="0" err="1" smtClean="0">
                          <a:ln>
                            <a:noFill/>
                          </a:ln>
                          <a:solidFill>
                            <a:srgbClr val="008F00"/>
                          </a:solidFill>
                          <a:effectLst/>
                          <a:latin typeface="+mj-lt"/>
                          <a:ea typeface="Avenir Medium" charset="0"/>
                          <a:cs typeface="Avenir Medium" charset="0"/>
                        </a:rPr>
                        <a:t>Glynn</a:t>
                      </a:r>
                      <a:r>
                        <a:rPr kumimoji="0" lang="es-ES" sz="1200" b="0" i="0" u="none" strike="noStrike" kern="1200" cap="none" normalizeH="0" baseline="0" dirty="0" smtClean="0">
                          <a:ln>
                            <a:noFill/>
                          </a:ln>
                          <a:solidFill>
                            <a:srgbClr val="008F00"/>
                          </a:solidFill>
                          <a:effectLst/>
                          <a:latin typeface="+mj-lt"/>
                          <a:ea typeface="Avenir Medium" charset="0"/>
                          <a:cs typeface="Avenir Medium" charset="0"/>
                        </a:rPr>
                        <a:t> </a:t>
                      </a:r>
                      <a:r>
                        <a:rPr kumimoji="0" lang="es-ES" sz="1200" b="0" i="0" u="none" strike="noStrike" kern="1200" cap="none" normalizeH="0" baseline="0" dirty="0" err="1" smtClean="0">
                          <a:ln>
                            <a:noFill/>
                          </a:ln>
                          <a:solidFill>
                            <a:srgbClr val="008F00"/>
                          </a:solidFill>
                          <a:effectLst/>
                          <a:latin typeface="+mj-lt"/>
                          <a:ea typeface="Avenir Medium" charset="0"/>
                          <a:cs typeface="Avenir Medium" charset="0"/>
                        </a:rPr>
                        <a:t>Hulley</a:t>
                      </a:r>
                      <a:endParaRPr kumimoji="0" lang="en-US" sz="1200" b="0" i="0" u="none" strike="noStrike" kern="1200" cap="none" normalizeH="0" baseline="0" dirty="0" smtClean="0">
                        <a:ln>
                          <a:noFill/>
                        </a:ln>
                        <a:solidFill>
                          <a:srgbClr val="008F00"/>
                        </a:solidFill>
                        <a:effectLst/>
                        <a:latin typeface="+mj-lt"/>
                        <a:ea typeface="Avenir Medium" charset="0"/>
                        <a:cs typeface="Avenir Medium"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0" i="0" u="none" strike="noStrike" cap="none" normalizeH="0" baseline="0" dirty="0" smtClean="0">
                          <a:ln>
                            <a:noFill/>
                          </a:ln>
                          <a:solidFill>
                            <a:srgbClr val="008F00"/>
                          </a:solidFill>
                          <a:effectLst/>
                          <a:latin typeface="+mj-lt"/>
                          <a:ea typeface="Avenir Light" charset="0"/>
                          <a:cs typeface="Avenir Light" charset="0"/>
                        </a:rPr>
                        <a:t>(</a:t>
                      </a:r>
                      <a:r>
                        <a:rPr kumimoji="0" lang="en-US" sz="1000" b="0" i="0" u="none" strike="noStrike" cap="none" normalizeH="0" baseline="0" dirty="0">
                          <a:ln>
                            <a:noFill/>
                          </a:ln>
                          <a:solidFill>
                            <a:srgbClr val="008F00"/>
                          </a:solidFill>
                          <a:effectLst/>
                          <a:latin typeface="+mj-lt"/>
                          <a:ea typeface="Avenir Light" charset="0"/>
                          <a:cs typeface="Avenir Light" charset="0"/>
                        </a:rPr>
                        <a:t>NASA </a:t>
                      </a:r>
                      <a:r>
                        <a:rPr kumimoji="0" lang="en-US" sz="1000" b="0" i="0" u="none" strike="noStrike" cap="none" normalizeH="0" baseline="0" dirty="0" smtClean="0">
                          <a:ln>
                            <a:noFill/>
                          </a:ln>
                          <a:solidFill>
                            <a:srgbClr val="008F00"/>
                          </a:solidFill>
                          <a:effectLst/>
                          <a:latin typeface="+mj-lt"/>
                          <a:ea typeface="Avenir Light" charset="0"/>
                          <a:cs typeface="Avenir Light" charset="0"/>
                        </a:rPr>
                        <a:t>JPL)</a:t>
                      </a:r>
                      <a:endParaRPr kumimoji="0" lang="en-US" sz="1000" b="0" i="0" u="none" strike="noStrike" cap="none" normalizeH="0" baseline="0" dirty="0">
                        <a:ln>
                          <a:noFill/>
                        </a:ln>
                        <a:solidFill>
                          <a:srgbClr val="008F00"/>
                        </a:solidFill>
                        <a:effectLst/>
                        <a:latin typeface="+mj-lt"/>
                        <a:ea typeface="Avenir Light" charset="0"/>
                        <a:cs typeface="Avenir Light"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F1B1"/>
                    </a:solid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Frank Goettsche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(KIT, Germany)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s-ES"/>
                    </a:p>
                  </a:txBody>
                  <a:tcPr/>
                </a:tc>
                <a:extLst>
                  <a:ext uri="{0D108BD9-81ED-4DB2-BD59-A6C34878D82A}">
                    <a16:rowId xmlns:a16="http://schemas.microsoft.com/office/drawing/2014/main" xmlns="" val="10006"/>
                  </a:ext>
                </a:extLst>
              </a:tr>
              <a:tr h="4733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effectLst/>
                          <a:latin typeface="+mj-lt"/>
                          <a:ea typeface="Avenir Medium" charset="0"/>
                          <a:cs typeface="Avenir Medium" charset="0"/>
                        </a:rPr>
                        <a:t>Soil Moisture*</a:t>
                      </a:r>
                      <a:endParaRPr kumimoji="0" lang="en-US" sz="1400" b="0" i="0" u="none" strike="noStrike" cap="none" normalizeH="0" baseline="0" dirty="0">
                        <a:ln>
                          <a:noFill/>
                        </a:ln>
                        <a:solidFill>
                          <a:schemeClr val="tx1"/>
                        </a:solidFill>
                        <a:effectLst/>
                        <a:latin typeface="+mj-lt"/>
                        <a:ea typeface="Avenir Medium" charset="0"/>
                        <a:cs typeface="Avenir Medium"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Michael Cosh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(USDA 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Carsten Montzka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(Jülich Research Centre)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s-ES"/>
                    </a:p>
                  </a:txBody>
                  <a:tcPr/>
                </a:tc>
                <a:extLst>
                  <a:ext uri="{0D108BD9-81ED-4DB2-BD59-A6C34878D82A}">
                    <a16:rowId xmlns:a16="http://schemas.microsoft.com/office/drawing/2014/main" xmlns="" val="10007"/>
                  </a:ext>
                </a:extLst>
              </a:tr>
              <a:tr h="4733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effectLst/>
                          <a:latin typeface="+mj-lt"/>
                          <a:ea typeface="Avenir Medium" charset="0"/>
                          <a:cs typeface="Avenir Medium" charset="0"/>
                        </a:rPr>
                        <a:t>Land Surface Phenology</a:t>
                      </a:r>
                      <a:endParaRPr kumimoji="0" lang="en-US" sz="1400" b="0" i="0" u="none" strike="noStrike" cap="none" normalizeH="0" baseline="0" dirty="0">
                        <a:ln>
                          <a:noFill/>
                        </a:ln>
                        <a:solidFill>
                          <a:schemeClr val="tx1"/>
                        </a:solidFill>
                        <a:effectLst/>
                        <a:latin typeface="+mj-lt"/>
                        <a:ea typeface="Avenir Medium" charset="0"/>
                        <a:cs typeface="Avenir Medium"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8F00"/>
                          </a:solidFill>
                          <a:effectLst/>
                          <a:latin typeface="+mj-lt"/>
                          <a:ea typeface="Avenir Medium" charset="0"/>
                          <a:cs typeface="Avenir Medium" charset="0"/>
                        </a:rPr>
                        <a:t>Joshua Gray</a:t>
                      </a:r>
                      <a:endParaRPr kumimoji="0" lang="en-US" sz="1200" b="0" i="0" u="none" strike="noStrike" cap="none" normalizeH="0" baseline="0" dirty="0">
                        <a:ln>
                          <a:noFill/>
                        </a:ln>
                        <a:solidFill>
                          <a:srgbClr val="008F00"/>
                        </a:solidFill>
                        <a:effectLst/>
                        <a:latin typeface="+mj-lt"/>
                        <a:ea typeface="Avenir Medium" charset="0"/>
                        <a:cs typeface="Avenir Medium"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0" i="0" u="none" strike="noStrike" cap="none" normalizeH="0" baseline="0" dirty="0">
                          <a:ln>
                            <a:noFill/>
                          </a:ln>
                          <a:solidFill>
                            <a:srgbClr val="008F00"/>
                          </a:solidFill>
                          <a:effectLst/>
                          <a:latin typeface="+mj-lt"/>
                          <a:ea typeface="Avenir Light" charset="0"/>
                          <a:cs typeface="Avenir Light" charset="0"/>
                        </a:rPr>
                        <a:t>(University of Montana)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F1B1"/>
                    </a:solid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rgbClr val="005493"/>
                          </a:solidFill>
                          <a:effectLst/>
                          <a:latin typeface="+mj-lt"/>
                          <a:ea typeface="Avenir Medium" charset="0"/>
                          <a:cs typeface="Avenir Medium" charset="0"/>
                        </a:rPr>
                        <a:t>Jadu Dash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0" i="0" u="none" strike="noStrike" kern="1200" cap="none" normalizeH="0" baseline="0" dirty="0">
                          <a:ln>
                            <a:noFill/>
                          </a:ln>
                          <a:solidFill>
                            <a:srgbClr val="005493"/>
                          </a:solidFill>
                          <a:effectLst/>
                          <a:latin typeface="+mj-lt"/>
                          <a:ea typeface="Avenir Medium" charset="0"/>
                          <a:cs typeface="Avenir Medium" charset="0"/>
                        </a:rPr>
                        <a:t>(University of  Southampton, 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s-ES"/>
                    </a:p>
                  </a:txBody>
                  <a:tcPr/>
                </a:tc>
                <a:extLst>
                  <a:ext uri="{0D108BD9-81ED-4DB2-BD59-A6C34878D82A}">
                    <a16:rowId xmlns:a16="http://schemas.microsoft.com/office/drawing/2014/main" xmlns="" val="10008"/>
                  </a:ext>
                </a:extLst>
              </a:tr>
              <a:tr h="4296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j-lt"/>
                          <a:ea typeface="Avenir Medium" charset="0"/>
                          <a:cs typeface="Avenir Medium" charset="0"/>
                        </a:rPr>
                        <a:t>Vegetation Index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ea typeface="Avenir Medium" charset="0"/>
                          <a:cs typeface="Avenir Medium" charset="0"/>
                        </a:rPr>
                        <a:t>Tomoaki Miura</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0" i="0" u="none" strike="noStrike" cap="none" normalizeH="0" baseline="0" dirty="0">
                          <a:ln>
                            <a:noFill/>
                          </a:ln>
                          <a:solidFill>
                            <a:schemeClr val="tx1"/>
                          </a:solidFill>
                          <a:effectLst/>
                          <a:latin typeface="+mj-lt"/>
                          <a:ea typeface="Avenir Light" charset="0"/>
                          <a:cs typeface="Avenir Light" charset="0"/>
                        </a:rPr>
                        <a:t>(University of Hawaii)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Else Swinnen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(VITO)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s-ES"/>
                    </a:p>
                  </a:txBody>
                  <a:tcPr/>
                </a:tc>
                <a:extLst>
                  <a:ext uri="{0D108BD9-81ED-4DB2-BD59-A6C34878D82A}">
                    <a16:rowId xmlns:a16="http://schemas.microsoft.com/office/drawing/2014/main" xmlns="" val="10009"/>
                  </a:ext>
                </a:extLst>
              </a:tr>
              <a:tr h="4296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j-lt"/>
                          <a:ea typeface="Avenir Medium" charset="0"/>
                          <a:cs typeface="Avenir Medium" charset="0"/>
                        </a:rPr>
                        <a:t>Above Ground Biomass*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Laura Duncanson</a:t>
                      </a:r>
                      <a:br>
                        <a:rPr kumimoji="0" lang="en-US" sz="1200" b="0" i="0" u="none" strike="noStrike" kern="1200" cap="none" normalizeH="0" baseline="0" dirty="0">
                          <a:ln>
                            <a:noFill/>
                          </a:ln>
                          <a:solidFill>
                            <a:schemeClr val="tx1"/>
                          </a:solidFill>
                          <a:effectLst/>
                          <a:latin typeface="+mj-lt"/>
                          <a:ea typeface="Avenir Medium" charset="0"/>
                          <a:cs typeface="Avenir Medium" charset="0"/>
                        </a:rPr>
                      </a:br>
                      <a:r>
                        <a:rPr kumimoji="0" lang="en-US" sz="1200" b="0" i="0" u="none" strike="noStrike" kern="1200" cap="none" normalizeH="0" baseline="0" dirty="0">
                          <a:ln>
                            <a:noFill/>
                          </a:ln>
                          <a:solidFill>
                            <a:schemeClr val="tx1"/>
                          </a:solidFill>
                          <a:effectLst/>
                          <a:latin typeface="+mj-lt"/>
                          <a:ea typeface="Avenir Medium" charset="0"/>
                          <a:cs typeface="Avenir Medium" charset="0"/>
                        </a:rPr>
                        <a:t>(GSFC)</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John Armston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(UMD/UQ, Australia)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Mat Disney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mj-lt"/>
                          <a:ea typeface="Avenir Medium" charset="0"/>
                          <a:cs typeface="Avenir Medium" charset="0"/>
                        </a:rPr>
                        <a:t>(U. College London, 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s-ES"/>
                    </a:p>
                  </a:txBody>
                  <a:tcPr/>
                </a:tc>
                <a:extLst>
                  <a:ext uri="{0D108BD9-81ED-4DB2-BD59-A6C34878D82A}">
                    <a16:rowId xmlns:a16="http://schemas.microsoft.com/office/drawing/2014/main" xmlns="" val="10010"/>
                  </a:ext>
                </a:extLst>
              </a:tr>
            </a:tbl>
          </a:graphicData>
        </a:graphic>
      </p:graphicFrame>
      <p:sp>
        <p:nvSpPr>
          <p:cNvPr id="10" name="TextBox 9"/>
          <p:cNvSpPr txBox="1">
            <a:spLocks noChangeArrowheads="1"/>
          </p:cNvSpPr>
          <p:nvPr/>
        </p:nvSpPr>
        <p:spPr bwMode="auto">
          <a:xfrm>
            <a:off x="622670" y="6303528"/>
            <a:ext cx="387732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200" dirty="0">
                <a:latin typeface="+mj-lt"/>
                <a:ea typeface="Avenir Light" charset="0"/>
                <a:cs typeface="Avenir Light" charset="0"/>
              </a:rPr>
              <a:t>*Essential Climate Variable (ECV) as defined by GCOS</a:t>
            </a:r>
          </a:p>
          <a:p>
            <a:pPr eaLnBrk="1" hangingPunct="1">
              <a:spcBef>
                <a:spcPct val="0"/>
              </a:spcBef>
              <a:buFontTx/>
              <a:buNone/>
            </a:pPr>
            <a:r>
              <a:rPr lang="en-US" altLang="en-US" sz="1200" dirty="0">
                <a:latin typeface="+mj-lt"/>
                <a:ea typeface="Avenir Light" charset="0"/>
                <a:cs typeface="Avenir Light" charset="0"/>
              </a:rPr>
              <a:t>Co-lead:</a:t>
            </a:r>
            <a:r>
              <a:rPr lang="en-US" altLang="en-US" sz="1200" dirty="0">
                <a:latin typeface="+mj-lt"/>
                <a:ea typeface="Avenir Medium" charset="0"/>
                <a:cs typeface="Avenir Medium" charset="0"/>
              </a:rPr>
              <a:t> sitting, </a:t>
            </a:r>
            <a:r>
              <a:rPr lang="en-US" altLang="en-US" sz="1200" dirty="0" smtClean="0">
                <a:solidFill>
                  <a:srgbClr val="008F00"/>
                </a:solidFill>
                <a:latin typeface="+mj-lt"/>
                <a:ea typeface="Avenir Medium" charset="0"/>
                <a:cs typeface="Avenir Medium" charset="0"/>
              </a:rPr>
              <a:t>recent, </a:t>
            </a:r>
            <a:r>
              <a:rPr lang="en-US" altLang="en-US" sz="1200" dirty="0">
                <a:solidFill>
                  <a:srgbClr val="FF0000"/>
                </a:solidFill>
                <a:latin typeface="+mj-lt"/>
                <a:ea typeface="Avenir Medium" charset="0"/>
                <a:cs typeface="Avenir Medium" charset="0"/>
              </a:rPr>
              <a:t>vacant,</a:t>
            </a:r>
            <a:r>
              <a:rPr lang="en-US" altLang="en-US" sz="1200" dirty="0">
                <a:latin typeface="+mj-lt"/>
                <a:ea typeface="Avenir Medium" charset="0"/>
                <a:cs typeface="Avenir Medium" charset="0"/>
              </a:rPr>
              <a:t> </a:t>
            </a:r>
            <a:r>
              <a:rPr lang="en-US" altLang="en-US" sz="1200" dirty="0">
                <a:solidFill>
                  <a:srgbClr val="005493"/>
                </a:solidFill>
                <a:latin typeface="+mj-lt"/>
                <a:ea typeface="Avenir Medium" charset="0"/>
                <a:cs typeface="Avenir Medium" charset="0"/>
              </a:rPr>
              <a:t>ex-officio</a:t>
            </a:r>
          </a:p>
        </p:txBody>
      </p:sp>
    </p:spTree>
    <p:extLst>
      <p:ext uri="{BB962C8B-B14F-4D97-AF65-F5344CB8AC3E}">
        <p14:creationId xmlns:p14="http://schemas.microsoft.com/office/powerpoint/2010/main" xmlns="" val="1686497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Title 1"/>
          <p:cNvSpPr>
            <a:spLocks noGrp="1"/>
          </p:cNvSpPr>
          <p:nvPr>
            <p:ph type="title"/>
          </p:nvPr>
        </p:nvSpPr>
        <p:spPr>
          <a:xfrm>
            <a:off x="609600" y="188640"/>
            <a:ext cx="8426450" cy="609600"/>
          </a:xfrm>
        </p:spPr>
        <p:txBody>
          <a:bodyPr/>
          <a:lstStyle/>
          <a:p>
            <a:pPr eaLnBrk="1" hangingPunct="1"/>
            <a:r>
              <a:rPr lang="en-US" sz="3200" b="1" dirty="0">
                <a:effectLst>
                  <a:outerShdw blurRad="63500" sx="101000" sy="101000" algn="ctr" rotWithShape="0">
                    <a:prstClr val="black">
                      <a:alpha val="40000"/>
                    </a:prstClr>
                  </a:outerShdw>
                </a:effectLst>
                <a:latin typeface="Avenir Heavy" charset="0"/>
                <a:ea typeface="Avenir Heavy" charset="0"/>
                <a:cs typeface="Avenir Heavy" charset="0"/>
              </a:rPr>
              <a:t>LPV Subgroup Objectives</a:t>
            </a:r>
          </a:p>
        </p:txBody>
      </p:sp>
      <p:sp>
        <p:nvSpPr>
          <p:cNvPr id="3" name="Content Placeholder 2"/>
          <p:cNvSpPr>
            <a:spLocks noGrp="1"/>
          </p:cNvSpPr>
          <p:nvPr>
            <p:ph idx="1"/>
          </p:nvPr>
        </p:nvSpPr>
        <p:spPr>
          <a:xfrm>
            <a:off x="609600" y="1052314"/>
            <a:ext cx="8426450" cy="5040982"/>
          </a:xfrm>
        </p:spPr>
        <p:txBody>
          <a:bodyPr/>
          <a:lstStyle/>
          <a:p>
            <a:pPr marL="457200" indent="-457200" eaLnBrk="1" hangingPunct="1">
              <a:buFont typeface="+mj-lt"/>
              <a:buAutoNum type="arabicPeriod"/>
              <a:defRPr/>
            </a:pPr>
            <a:r>
              <a:rPr lang="en-US" altLang="de-DE" sz="1800" dirty="0">
                <a:latin typeface="Avenir Book" charset="0"/>
                <a:ea typeface="Avenir Book" charset="0"/>
                <a:cs typeface="Avenir Book" charset="0"/>
              </a:rPr>
              <a:t>To foster and </a:t>
            </a:r>
            <a:r>
              <a:rPr lang="en-US" altLang="de-DE" sz="1800" b="1" dirty="0">
                <a:latin typeface="Avenir Book" charset="0"/>
                <a:ea typeface="Avenir Book" charset="0"/>
                <a:cs typeface="Avenir Book" charset="0"/>
              </a:rPr>
              <a:t>coordinate</a:t>
            </a:r>
            <a:r>
              <a:rPr lang="en-US" altLang="de-DE" sz="1800" dirty="0">
                <a:latin typeface="Avenir Book" charset="0"/>
                <a:ea typeface="Avenir Book" charset="0"/>
                <a:cs typeface="Avenir Book" charset="0"/>
              </a:rPr>
              <a:t> </a:t>
            </a:r>
            <a:r>
              <a:rPr lang="en-US" altLang="de-DE" sz="1800" b="1" dirty="0">
                <a:latin typeface="Avenir Heavy" charset="0"/>
                <a:ea typeface="Avenir Heavy" charset="0"/>
                <a:cs typeface="Avenir Heavy" charset="0"/>
              </a:rPr>
              <a:t>quantitative validation of </a:t>
            </a:r>
            <a:r>
              <a:rPr lang="en-US" altLang="de-DE" sz="1800" b="1" dirty="0" smtClean="0">
                <a:latin typeface="Avenir Heavy" charset="0"/>
                <a:ea typeface="Avenir Heavy" charset="0"/>
                <a:cs typeface="Avenir Heavy" charset="0"/>
              </a:rPr>
              <a:t>global </a:t>
            </a:r>
            <a:r>
              <a:rPr lang="en-US" altLang="de-DE" sz="1800" b="1" dirty="0">
                <a:latin typeface="Avenir Heavy" charset="0"/>
                <a:ea typeface="Avenir Heavy" charset="0"/>
                <a:cs typeface="Avenir Heavy" charset="0"/>
              </a:rPr>
              <a:t>land products</a:t>
            </a:r>
            <a:r>
              <a:rPr lang="en-US" altLang="de-DE" sz="1800" dirty="0">
                <a:latin typeface="Avenir Book" charset="0"/>
                <a:ea typeface="Avenir Book" charset="0"/>
                <a:cs typeface="Avenir Book" charset="0"/>
              </a:rPr>
              <a:t> derived from remotely sensed data, in a traceable way, and to relay results to users.</a:t>
            </a:r>
          </a:p>
          <a:p>
            <a:pPr algn="ctr" eaLnBrk="1" hangingPunct="1">
              <a:buFont typeface="+mj-lt"/>
              <a:buAutoNum type="arabicPeriod"/>
              <a:defRPr/>
            </a:pPr>
            <a:endParaRPr lang="en-US" altLang="de-DE" sz="1800" dirty="0">
              <a:latin typeface="Avenir Book" charset="0"/>
              <a:ea typeface="Avenir Book" charset="0"/>
              <a:cs typeface="Avenir Book" charset="0"/>
            </a:endParaRPr>
          </a:p>
          <a:p>
            <a:pPr marL="457200" indent="-457200" eaLnBrk="1" hangingPunct="1">
              <a:lnSpc>
                <a:spcPct val="110000"/>
              </a:lnSpc>
              <a:spcBef>
                <a:spcPct val="0"/>
              </a:spcBef>
              <a:buFont typeface="+mj-lt"/>
              <a:buAutoNum type="arabicPeriod"/>
              <a:defRPr/>
            </a:pPr>
            <a:r>
              <a:rPr lang="en-US" altLang="de-DE" sz="1800" dirty="0">
                <a:latin typeface="Avenir Book" charset="0"/>
                <a:ea typeface="Avenir Book" charset="0"/>
                <a:cs typeface="Avenir Book" charset="0"/>
              </a:rPr>
              <a:t>To </a:t>
            </a:r>
            <a:r>
              <a:rPr lang="en-US" altLang="de-DE" sz="1800" b="1" dirty="0">
                <a:latin typeface="Avenir Book" charset="0"/>
                <a:ea typeface="Avenir Book" charset="0"/>
                <a:cs typeface="Avenir Book" charset="0"/>
              </a:rPr>
              <a:t>increase the quality and efficiency of global satellite product validation </a:t>
            </a:r>
            <a:r>
              <a:rPr lang="en-US" altLang="de-DE" sz="1800" dirty="0">
                <a:latin typeface="Avenir Book" charset="0"/>
                <a:ea typeface="Avenir Book" charset="0"/>
                <a:cs typeface="Avenir Book" charset="0"/>
              </a:rPr>
              <a:t>by developing and promoting </a:t>
            </a:r>
            <a:r>
              <a:rPr lang="en-US" altLang="de-DE" sz="1800" b="1" dirty="0">
                <a:latin typeface="Avenir Heavy" charset="0"/>
                <a:ea typeface="Avenir Heavy" charset="0"/>
                <a:cs typeface="Avenir Heavy" charset="0"/>
              </a:rPr>
              <a:t>international standards and protocols</a:t>
            </a:r>
            <a:r>
              <a:rPr lang="en-US" altLang="de-DE" sz="1800" dirty="0">
                <a:latin typeface="Avenir Book" charset="0"/>
                <a:ea typeface="Avenir Book" charset="0"/>
                <a:cs typeface="Avenir Book" charset="0"/>
              </a:rPr>
              <a:t> for:</a:t>
            </a:r>
          </a:p>
          <a:p>
            <a:pPr lvl="2" eaLnBrk="1" hangingPunct="1">
              <a:lnSpc>
                <a:spcPct val="110000"/>
              </a:lnSpc>
              <a:spcBef>
                <a:spcPct val="0"/>
              </a:spcBef>
              <a:defRPr/>
            </a:pPr>
            <a:r>
              <a:rPr lang="en-US" altLang="de-DE" sz="1800" dirty="0">
                <a:latin typeface="Avenir Light" charset="0"/>
                <a:ea typeface="Avenir Light" charset="0"/>
                <a:cs typeface="Avenir Light" charset="0"/>
              </a:rPr>
              <a:t>Field sampling</a:t>
            </a:r>
          </a:p>
          <a:p>
            <a:pPr lvl="2" eaLnBrk="1" hangingPunct="1">
              <a:lnSpc>
                <a:spcPct val="110000"/>
              </a:lnSpc>
              <a:spcBef>
                <a:spcPct val="0"/>
              </a:spcBef>
              <a:defRPr/>
            </a:pPr>
            <a:r>
              <a:rPr lang="en-US" altLang="de-DE" sz="1800" dirty="0">
                <a:latin typeface="Avenir Light" charset="0"/>
                <a:ea typeface="Avenir Light" charset="0"/>
                <a:cs typeface="Avenir Light" charset="0"/>
              </a:rPr>
              <a:t>Scaling techniques</a:t>
            </a:r>
          </a:p>
          <a:p>
            <a:pPr lvl="2" eaLnBrk="1" hangingPunct="1">
              <a:lnSpc>
                <a:spcPct val="110000"/>
              </a:lnSpc>
              <a:spcBef>
                <a:spcPct val="0"/>
              </a:spcBef>
              <a:defRPr/>
            </a:pPr>
            <a:r>
              <a:rPr lang="en-US" altLang="de-DE" sz="1800" dirty="0">
                <a:latin typeface="Avenir Light" charset="0"/>
                <a:ea typeface="Avenir Light" charset="0"/>
                <a:cs typeface="Avenir Light" charset="0"/>
              </a:rPr>
              <a:t>Accuracy report and use</a:t>
            </a:r>
          </a:p>
          <a:p>
            <a:pPr lvl="2" eaLnBrk="1" hangingPunct="1">
              <a:lnSpc>
                <a:spcPct val="110000"/>
              </a:lnSpc>
              <a:spcBef>
                <a:spcPct val="0"/>
              </a:spcBef>
              <a:defRPr/>
            </a:pPr>
            <a:r>
              <a:rPr lang="en-US" altLang="de-DE" sz="1800" dirty="0">
                <a:latin typeface="Avenir Light" charset="0"/>
                <a:ea typeface="Avenir Light" charset="0"/>
                <a:cs typeface="Avenir Light" charset="0"/>
              </a:rPr>
              <a:t>Data and information exchange</a:t>
            </a:r>
          </a:p>
          <a:p>
            <a:pPr lvl="2" eaLnBrk="1" hangingPunct="1">
              <a:lnSpc>
                <a:spcPct val="30000"/>
              </a:lnSpc>
              <a:spcBef>
                <a:spcPct val="0"/>
              </a:spcBef>
              <a:buFontTx/>
              <a:buNone/>
              <a:defRPr/>
            </a:pPr>
            <a:endParaRPr lang="en-US" altLang="de-DE" sz="1800" dirty="0">
              <a:latin typeface="Avenir Book" charset="0"/>
              <a:ea typeface="Avenir Book" charset="0"/>
              <a:cs typeface="Avenir Book" charset="0"/>
            </a:endParaRPr>
          </a:p>
          <a:p>
            <a:pPr marL="457200" indent="-457200" eaLnBrk="1" hangingPunct="1">
              <a:lnSpc>
                <a:spcPct val="110000"/>
              </a:lnSpc>
              <a:spcBef>
                <a:spcPct val="0"/>
              </a:spcBef>
              <a:buFont typeface="+mj-lt"/>
              <a:buAutoNum type="arabicPeriod"/>
              <a:defRPr/>
            </a:pPr>
            <a:r>
              <a:rPr lang="en-US" altLang="de-DE" sz="1800" dirty="0">
                <a:latin typeface="Avenir Book" charset="0"/>
                <a:ea typeface="Avenir Book" charset="0"/>
                <a:cs typeface="Avenir Book" charset="0"/>
              </a:rPr>
              <a:t>To </a:t>
            </a:r>
            <a:r>
              <a:rPr lang="en-US" altLang="de-DE" sz="1800" b="1" dirty="0">
                <a:latin typeface="Avenir Book" charset="0"/>
                <a:ea typeface="Avenir Book" charset="0"/>
                <a:cs typeface="Avenir Book" charset="0"/>
              </a:rPr>
              <a:t>improve quality of ground references </a:t>
            </a:r>
            <a:r>
              <a:rPr lang="en-US" altLang="de-DE" sz="1800" dirty="0">
                <a:latin typeface="Avenir Book" charset="0"/>
              </a:rPr>
              <a:t>used for </a:t>
            </a:r>
            <a:r>
              <a:rPr lang="en-US" altLang="de-DE" sz="1800" dirty="0">
                <a:latin typeface="Avenir Book" charset="0"/>
                <a:ea typeface="Avenir Book" charset="0"/>
                <a:cs typeface="Avenir Book" charset="0"/>
              </a:rPr>
              <a:t>product validation </a:t>
            </a:r>
          </a:p>
          <a:p>
            <a:pPr lvl="2" eaLnBrk="1" hangingPunct="1">
              <a:lnSpc>
                <a:spcPct val="110000"/>
              </a:lnSpc>
              <a:spcBef>
                <a:spcPct val="0"/>
              </a:spcBef>
              <a:defRPr/>
            </a:pPr>
            <a:r>
              <a:rPr lang="en-US" altLang="de-DE" sz="1800" dirty="0">
                <a:latin typeface="Avenir Light" charset="0"/>
              </a:rPr>
              <a:t>Field campaigns for fiducial references</a:t>
            </a:r>
          </a:p>
          <a:p>
            <a:pPr lvl="2" eaLnBrk="1" hangingPunct="1">
              <a:lnSpc>
                <a:spcPct val="110000"/>
              </a:lnSpc>
              <a:spcBef>
                <a:spcPct val="0"/>
              </a:spcBef>
              <a:defRPr/>
            </a:pPr>
            <a:r>
              <a:rPr lang="en-US" altLang="de-DE" sz="1800" dirty="0">
                <a:latin typeface="Avenir Light" charset="0"/>
              </a:rPr>
              <a:t>Identification of sites and supersites for validation</a:t>
            </a:r>
          </a:p>
          <a:p>
            <a:pPr marL="914400" lvl="2" indent="0" eaLnBrk="1" hangingPunct="1">
              <a:lnSpc>
                <a:spcPct val="110000"/>
              </a:lnSpc>
              <a:spcBef>
                <a:spcPct val="0"/>
              </a:spcBef>
              <a:buNone/>
              <a:defRPr/>
            </a:pPr>
            <a:endParaRPr lang="en-US" altLang="de-DE" sz="1800" dirty="0">
              <a:latin typeface="Avenir Book" charset="0"/>
              <a:ea typeface="Avenir Book" charset="0"/>
              <a:cs typeface="Avenir Book" charset="0"/>
            </a:endParaRPr>
          </a:p>
          <a:p>
            <a:pPr marL="457200" indent="-457200" eaLnBrk="1" hangingPunct="1">
              <a:lnSpc>
                <a:spcPct val="110000"/>
              </a:lnSpc>
              <a:spcBef>
                <a:spcPct val="0"/>
              </a:spcBef>
              <a:buFont typeface="+mj-lt"/>
              <a:buAutoNum type="arabicPeriod"/>
              <a:defRPr/>
            </a:pPr>
            <a:r>
              <a:rPr lang="en-US" altLang="de-DE" sz="1800" dirty="0">
                <a:latin typeface="Avenir Book" charset="0"/>
                <a:ea typeface="Avenir Book" charset="0"/>
                <a:cs typeface="Avenir Book" charset="0"/>
              </a:rPr>
              <a:t>To </a:t>
            </a:r>
            <a:r>
              <a:rPr lang="en-US" altLang="de-DE" sz="1800" b="1" dirty="0">
                <a:latin typeface="Avenir Book" charset="0"/>
                <a:ea typeface="Avenir Book" charset="0"/>
                <a:cs typeface="Avenir Book" charset="0"/>
              </a:rPr>
              <a:t>provide feedback to international structures </a:t>
            </a:r>
            <a:r>
              <a:rPr lang="en-US" altLang="de-DE" sz="1800" dirty="0">
                <a:latin typeface="Avenir Book" charset="0"/>
                <a:ea typeface="Avenir Book" charset="0"/>
                <a:cs typeface="Avenir Book" charset="0"/>
              </a:rPr>
              <a:t>for:</a:t>
            </a:r>
          </a:p>
          <a:p>
            <a:pPr lvl="2" eaLnBrk="1" hangingPunct="1">
              <a:lnSpc>
                <a:spcPct val="110000"/>
              </a:lnSpc>
              <a:spcBef>
                <a:spcPct val="0"/>
              </a:spcBef>
              <a:defRPr/>
            </a:pPr>
            <a:r>
              <a:rPr lang="en-US" altLang="de-DE" sz="1800" dirty="0">
                <a:latin typeface="Avenir Light" charset="0"/>
                <a:ea typeface="Avenir Light" charset="0"/>
                <a:cs typeface="Avenir Light" charset="0"/>
              </a:rPr>
              <a:t>Requirements on product accuracy and quality assurance</a:t>
            </a:r>
          </a:p>
          <a:p>
            <a:pPr lvl="2" eaLnBrk="1" hangingPunct="1">
              <a:lnSpc>
                <a:spcPct val="110000"/>
              </a:lnSpc>
              <a:spcBef>
                <a:spcPct val="0"/>
              </a:spcBef>
              <a:defRPr/>
            </a:pPr>
            <a:r>
              <a:rPr lang="en-US" altLang="de-DE" sz="1800" dirty="0">
                <a:latin typeface="Avenir Light" charset="0"/>
                <a:ea typeface="Avenir Light" charset="0"/>
                <a:cs typeface="Avenir Light" charset="0"/>
              </a:rPr>
              <a:t>Terrestrial ECV measurement standards </a:t>
            </a:r>
          </a:p>
        </p:txBody>
      </p:sp>
      <p:sp>
        <p:nvSpPr>
          <p:cNvPr id="32771"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ea typeface="ＭＳ Ｐゴシック" charset="0"/>
                <a:cs typeface="ＭＳ Ｐゴシック" charset="0"/>
              </a:defRPr>
            </a:lvl1pPr>
            <a:lvl2pPr marL="742950" indent="-285750">
              <a:defRPr sz="1700">
                <a:solidFill>
                  <a:schemeClr val="tx1"/>
                </a:solidFill>
                <a:latin typeface="Arial" charset="0"/>
                <a:ea typeface="ＭＳ Ｐゴシック" charset="0"/>
              </a:defRPr>
            </a:lvl2pPr>
            <a:lvl3pPr marL="1143000" indent="-228600">
              <a:defRPr sz="1700">
                <a:solidFill>
                  <a:schemeClr val="tx1"/>
                </a:solidFill>
                <a:latin typeface="Arial" charset="0"/>
                <a:ea typeface="ＭＳ Ｐゴシック" charset="0"/>
              </a:defRPr>
            </a:lvl3pPr>
            <a:lvl4pPr marL="1600200" indent="-228600">
              <a:defRPr sz="1700">
                <a:solidFill>
                  <a:schemeClr val="tx1"/>
                </a:solidFill>
                <a:latin typeface="Arial" charset="0"/>
                <a:ea typeface="ＭＳ Ｐゴシック" charset="0"/>
              </a:defRPr>
            </a:lvl4pPr>
            <a:lvl5pPr marL="2057400" indent="-228600">
              <a:defRPr sz="1700">
                <a:solidFill>
                  <a:schemeClr val="tx1"/>
                </a:solidFill>
                <a:latin typeface="Arial" charset="0"/>
                <a:ea typeface="ＭＳ Ｐゴシック" charset="0"/>
              </a:defRPr>
            </a:lvl5pPr>
            <a:lvl6pPr marL="2514600" indent="-228600" eaLnBrk="0" fontAlgn="base" hangingPunct="0">
              <a:spcBef>
                <a:spcPct val="0"/>
              </a:spcBef>
              <a:spcAft>
                <a:spcPct val="0"/>
              </a:spcAft>
              <a:defRPr sz="1700">
                <a:solidFill>
                  <a:schemeClr val="tx1"/>
                </a:solidFill>
                <a:latin typeface="Arial" charset="0"/>
                <a:ea typeface="ＭＳ Ｐゴシック" charset="0"/>
              </a:defRPr>
            </a:lvl6pPr>
            <a:lvl7pPr marL="2971800" indent="-228600" eaLnBrk="0" fontAlgn="base" hangingPunct="0">
              <a:spcBef>
                <a:spcPct val="0"/>
              </a:spcBef>
              <a:spcAft>
                <a:spcPct val="0"/>
              </a:spcAft>
              <a:defRPr sz="1700">
                <a:solidFill>
                  <a:schemeClr val="tx1"/>
                </a:solidFill>
                <a:latin typeface="Arial" charset="0"/>
                <a:ea typeface="ＭＳ Ｐゴシック" charset="0"/>
              </a:defRPr>
            </a:lvl7pPr>
            <a:lvl8pPr marL="3429000" indent="-228600" eaLnBrk="0" fontAlgn="base" hangingPunct="0">
              <a:spcBef>
                <a:spcPct val="0"/>
              </a:spcBef>
              <a:spcAft>
                <a:spcPct val="0"/>
              </a:spcAft>
              <a:defRPr sz="1700">
                <a:solidFill>
                  <a:schemeClr val="tx1"/>
                </a:solidFill>
                <a:latin typeface="Arial" charset="0"/>
                <a:ea typeface="ＭＳ Ｐゴシック" charset="0"/>
              </a:defRPr>
            </a:lvl8pPr>
            <a:lvl9pPr marL="3886200" indent="-228600" eaLnBrk="0" fontAlgn="base" hangingPunct="0">
              <a:spcBef>
                <a:spcPct val="0"/>
              </a:spcBef>
              <a:spcAft>
                <a:spcPct val="0"/>
              </a:spcAft>
              <a:defRPr sz="1700">
                <a:solidFill>
                  <a:schemeClr val="tx1"/>
                </a:solidFill>
                <a:latin typeface="Arial" charset="0"/>
                <a:ea typeface="ＭＳ Ｐゴシック" charset="0"/>
              </a:defRPr>
            </a:lvl9pPr>
          </a:lstStyle>
          <a:p>
            <a:fld id="{CA45972C-1CD2-F148-BD7B-426BFEAD7304}" type="slidenum">
              <a:rPr lang="en-US" sz="1200">
                <a:solidFill>
                  <a:srgbClr val="898989"/>
                </a:solidFill>
              </a:rPr>
              <a:pPr/>
              <a:t>4</a:t>
            </a:fld>
            <a:endParaRPr lang="en-US" sz="1200">
              <a:solidFill>
                <a:srgbClr val="898989"/>
              </a:solidFill>
            </a:endParaRPr>
          </a:p>
        </p:txBody>
      </p:sp>
      <p:grpSp>
        <p:nvGrpSpPr>
          <p:cNvPr id="7" name="Group 6"/>
          <p:cNvGrpSpPr/>
          <p:nvPr/>
        </p:nvGrpSpPr>
        <p:grpSpPr>
          <a:xfrm>
            <a:off x="-4067" y="0"/>
            <a:ext cx="416818" cy="6858000"/>
            <a:chOff x="-4067" y="0"/>
            <a:chExt cx="416818" cy="6858000"/>
          </a:xfrm>
        </p:grpSpPr>
        <p:sp>
          <p:nvSpPr>
            <p:cNvPr id="2" name="Rectangle 1"/>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321375" y="6004070"/>
              <a:ext cx="1051433" cy="416818"/>
            </a:xfrm>
            <a:prstGeom prst="rect">
              <a:avLst/>
            </a:prstGeom>
          </p:spPr>
        </p:pic>
      </p:grpSp>
    </p:spTree>
    <p:extLst>
      <p:ext uri="{BB962C8B-B14F-4D97-AF65-F5344CB8AC3E}">
        <p14:creationId xmlns:p14="http://schemas.microsoft.com/office/powerpoint/2010/main" xmlns="" val="3669099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2905"/>
            <a:ext cx="8229600" cy="609600"/>
          </a:xfrm>
        </p:spPr>
        <p:txBody>
          <a:bodyPr/>
          <a:lstStyle/>
          <a:p>
            <a:r>
              <a:rPr lang="en-US" sz="3600" dirty="0">
                <a:effectLst>
                  <a:outerShdw blurRad="63500" sx="101000" sy="101000" algn="ctr" rotWithShape="0">
                    <a:prstClr val="black">
                      <a:alpha val="40000"/>
                    </a:prstClr>
                  </a:outerShdw>
                </a:effectLst>
                <a:latin typeface="Avenir Heavy" charset="0"/>
                <a:ea typeface="Avenir Heavy" charset="0"/>
                <a:cs typeface="Avenir Heavy" charset="0"/>
              </a:rPr>
              <a:t>Meeting Objectives </a:t>
            </a:r>
          </a:p>
        </p:txBody>
      </p:sp>
      <p:sp>
        <p:nvSpPr>
          <p:cNvPr id="3" name="Content Placeholder 2"/>
          <p:cNvSpPr>
            <a:spLocks noGrp="1"/>
          </p:cNvSpPr>
          <p:nvPr>
            <p:ph idx="1"/>
          </p:nvPr>
        </p:nvSpPr>
        <p:spPr>
          <a:xfrm>
            <a:off x="1000100" y="1571612"/>
            <a:ext cx="7500990" cy="2726614"/>
          </a:xfrm>
        </p:spPr>
        <p:txBody>
          <a:bodyPr/>
          <a:lstStyle/>
          <a:p>
            <a:r>
              <a:rPr lang="en-US" sz="2400" dirty="0">
                <a:latin typeface="Avenir Book" charset="0"/>
                <a:ea typeface="Avenir Book" charset="0"/>
                <a:cs typeface="Avenir Book" charset="0"/>
              </a:rPr>
              <a:t>Discuss the LPV overall </a:t>
            </a:r>
            <a:r>
              <a:rPr lang="en-US" sz="2400" dirty="0" smtClean="0">
                <a:latin typeface="Avenir Book" charset="0"/>
                <a:ea typeface="Avenir Book" charset="0"/>
                <a:cs typeface="Avenir Book" charset="0"/>
              </a:rPr>
              <a:t>strategy and priorities </a:t>
            </a:r>
            <a:r>
              <a:rPr lang="en-US" sz="2400" dirty="0">
                <a:latin typeface="Avenir Book" charset="0"/>
                <a:ea typeface="Avenir Book" charset="0"/>
                <a:cs typeface="Avenir Book" charset="0"/>
              </a:rPr>
              <a:t>for the coming </a:t>
            </a:r>
            <a:r>
              <a:rPr lang="en-US" sz="2400" dirty="0" smtClean="0">
                <a:latin typeface="Avenir Book" charset="0"/>
                <a:ea typeface="Avenir Book" charset="0"/>
                <a:cs typeface="Avenir Book" charset="0"/>
              </a:rPr>
              <a:t>years</a:t>
            </a:r>
          </a:p>
          <a:p>
            <a:pPr>
              <a:buNone/>
            </a:pPr>
            <a:endParaRPr lang="en-US" sz="2400" dirty="0">
              <a:latin typeface="Avenir Book" charset="0"/>
              <a:ea typeface="Avenir Book" charset="0"/>
              <a:cs typeface="Avenir Book" charset="0"/>
            </a:endParaRPr>
          </a:p>
          <a:p>
            <a:r>
              <a:rPr lang="en-US" sz="2400" dirty="0" smtClean="0">
                <a:latin typeface="Avenir Book" charset="0"/>
                <a:ea typeface="Avenir Book" charset="0"/>
                <a:cs typeface="Avenir Book" charset="0"/>
              </a:rPr>
              <a:t>To know where we are, and where we are going:  Define action </a:t>
            </a:r>
            <a:r>
              <a:rPr lang="en-US" sz="2400" dirty="0">
                <a:latin typeface="Avenir Book" charset="0"/>
                <a:ea typeface="Avenir Book" charset="0"/>
                <a:cs typeface="Avenir Book" charset="0"/>
              </a:rPr>
              <a:t>plan for </a:t>
            </a:r>
            <a:r>
              <a:rPr lang="en-US" sz="2400" dirty="0" smtClean="0">
                <a:latin typeface="Avenir Book" charset="0"/>
                <a:ea typeface="Avenir Book" charset="0"/>
                <a:cs typeface="Avenir Book" charset="0"/>
              </a:rPr>
              <a:t>2019-2022</a:t>
            </a:r>
          </a:p>
          <a:p>
            <a:pPr>
              <a:buNone/>
            </a:pPr>
            <a:endParaRPr lang="en-US" sz="2400" dirty="0">
              <a:latin typeface="Avenir Book" charset="0"/>
              <a:ea typeface="Avenir Book" charset="0"/>
              <a:cs typeface="Avenir Book" charset="0"/>
            </a:endParaRPr>
          </a:p>
          <a:p>
            <a:r>
              <a:rPr lang="en-US" sz="2400" dirty="0">
                <a:latin typeface="Avenir Book" charset="0"/>
                <a:ea typeface="Avenir Book" charset="0"/>
                <a:cs typeface="Avenir Book" charset="0"/>
              </a:rPr>
              <a:t>Exchange information with Copernicus services and foster collaboration for validation of satellite products</a:t>
            </a:r>
            <a:endParaRPr lang="en-US" sz="2400" b="1" dirty="0">
              <a:latin typeface="Avenir Heavy" charset="0"/>
              <a:ea typeface="Avenir Heavy" charset="0"/>
              <a:cs typeface="Avenir Heavy" charset="0"/>
            </a:endParaRPr>
          </a:p>
        </p:txBody>
      </p:sp>
      <p:sp>
        <p:nvSpPr>
          <p:cNvPr id="5" name="Slide Number Placeholder 4"/>
          <p:cNvSpPr>
            <a:spLocks noGrp="1"/>
          </p:cNvSpPr>
          <p:nvPr>
            <p:ph type="sldNum" sz="quarter" idx="11"/>
          </p:nvPr>
        </p:nvSpPr>
        <p:spPr/>
        <p:txBody>
          <a:bodyPr/>
          <a:lstStyle/>
          <a:p>
            <a:pPr>
              <a:defRPr/>
            </a:pPr>
            <a:fld id="{539973ED-3CA8-486F-9949-DD3997A21E33}" type="slidenum">
              <a:rPr lang="en-US" altLang="en-US" smtClean="0"/>
              <a:pPr>
                <a:defRPr/>
              </a:pPr>
              <a:t>5</a:t>
            </a:fld>
            <a:endParaRPr lang="en-US" altLang="en-US" dirty="0"/>
          </a:p>
        </p:txBody>
      </p:sp>
      <p:grpSp>
        <p:nvGrpSpPr>
          <p:cNvPr id="6" name="Group 5"/>
          <p:cNvGrpSpPr/>
          <p:nvPr/>
        </p:nvGrpSpPr>
        <p:grpSpPr>
          <a:xfrm>
            <a:off x="-4067" y="0"/>
            <a:ext cx="416818" cy="6858000"/>
            <a:chOff x="-4067" y="0"/>
            <a:chExt cx="416818" cy="6858000"/>
          </a:xfrm>
        </p:grpSpPr>
        <p:sp>
          <p:nvSpPr>
            <p:cNvPr id="7" name="Rectangle 6"/>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8" name="Picture 7"/>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rot="16200000">
              <a:off x="-321375" y="6004070"/>
              <a:ext cx="1051433" cy="416818"/>
            </a:xfrm>
            <a:prstGeom prst="rect">
              <a:avLst/>
            </a:prstGeom>
          </p:spPr>
        </p:pic>
      </p:grpSp>
    </p:spTree>
    <p:extLst>
      <p:ext uri="{BB962C8B-B14F-4D97-AF65-F5344CB8AC3E}">
        <p14:creationId xmlns:p14="http://schemas.microsoft.com/office/powerpoint/2010/main" xmlns="" val="3545280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167915"/>
            <a:ext cx="8355013" cy="812813"/>
          </a:xfrm>
        </p:spPr>
        <p:txBody>
          <a:bodyPr/>
          <a:lstStyle/>
          <a:p>
            <a:r>
              <a:rPr lang="de-CH" altLang="en-US" sz="3200" b="1" dirty="0">
                <a:effectLst>
                  <a:outerShdw blurRad="63500" sx="101000" sy="101000" algn="ctr" rotWithShape="0">
                    <a:prstClr val="black">
                      <a:alpha val="40000"/>
                    </a:prstClr>
                  </a:outerShdw>
                </a:effectLst>
                <a:latin typeface="Avenir Heavy" charset="0"/>
                <a:ea typeface="Avenir Heavy" charset="0"/>
                <a:cs typeface="Avenir Heavy" charset="0"/>
              </a:rPr>
              <a:t>The LPV Validation Heirarchy</a:t>
            </a:r>
            <a:endParaRPr lang="en-US" altLang="en-US" sz="3200" dirty="0">
              <a:latin typeface="Avenir Book" charset="0"/>
              <a:ea typeface="Avenir Book" charset="0"/>
              <a:cs typeface="Avenir Book" charset="0"/>
            </a:endParaRPr>
          </a:p>
        </p:txBody>
      </p:sp>
      <p:sp>
        <p:nvSpPr>
          <p:cNvPr id="14339"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8FC52DD3-FBFE-41E6-B1CF-E2FDE6319459}" type="slidenum">
              <a:rPr lang="en-US" altLang="en-US" sz="1200" smtClean="0">
                <a:solidFill>
                  <a:srgbClr val="898989"/>
                </a:solidFill>
                <a:latin typeface="Arial" charset="0"/>
                <a:cs typeface="Arial" charset="0"/>
              </a:rPr>
              <a:pPr>
                <a:spcBef>
                  <a:spcPct val="0"/>
                </a:spcBef>
                <a:buFontTx/>
                <a:buNone/>
              </a:pPr>
              <a:t>6</a:t>
            </a:fld>
            <a:endParaRPr lang="en-US" altLang="en-US" sz="1200" dirty="0">
              <a:solidFill>
                <a:srgbClr val="898989"/>
              </a:solidFill>
              <a:latin typeface="Arial" charset="0"/>
              <a:cs typeface="Arial" charset="0"/>
            </a:endParaRPr>
          </a:p>
        </p:txBody>
      </p:sp>
      <p:grpSp>
        <p:nvGrpSpPr>
          <p:cNvPr id="2" name="Group 11"/>
          <p:cNvGrpSpPr/>
          <p:nvPr/>
        </p:nvGrpSpPr>
        <p:grpSpPr>
          <a:xfrm>
            <a:off x="-4067" y="0"/>
            <a:ext cx="416818" cy="6858000"/>
            <a:chOff x="-4067" y="0"/>
            <a:chExt cx="416818" cy="6858000"/>
          </a:xfrm>
        </p:grpSpPr>
        <p:sp>
          <p:nvSpPr>
            <p:cNvPr id="13" name="Rectangle 12"/>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15" name="Picture 1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321375" y="6004070"/>
              <a:ext cx="1051433" cy="416818"/>
            </a:xfrm>
            <a:prstGeom prst="rect">
              <a:avLst/>
            </a:prstGeom>
          </p:spPr>
        </p:pic>
      </p:grpSp>
      <p:pic>
        <p:nvPicPr>
          <p:cNvPr id="3" name="Picture 2"/>
          <p:cNvPicPr>
            <a:picLocks noChangeAspect="1" noChangeArrowheads="1"/>
          </p:cNvPicPr>
          <p:nvPr/>
        </p:nvPicPr>
        <p:blipFill>
          <a:blip r:embed="rId4"/>
          <a:srcRect l="31845" t="25390" r="17093" b="25781"/>
          <a:stretch>
            <a:fillRect/>
          </a:stretch>
        </p:blipFill>
        <p:spPr bwMode="auto">
          <a:xfrm>
            <a:off x="770089" y="1071545"/>
            <a:ext cx="8001107" cy="4301671"/>
          </a:xfrm>
          <a:prstGeom prst="rect">
            <a:avLst/>
          </a:prstGeom>
          <a:noFill/>
          <a:ln w="9525">
            <a:noFill/>
            <a:miter lim="800000"/>
            <a:headEnd/>
            <a:tailEnd/>
          </a:ln>
          <a:effectLst/>
        </p:spPr>
      </p:pic>
      <p:sp>
        <p:nvSpPr>
          <p:cNvPr id="9" name="8 CuadroTexto"/>
          <p:cNvSpPr txBox="1"/>
          <p:nvPr/>
        </p:nvSpPr>
        <p:spPr>
          <a:xfrm>
            <a:off x="770089" y="5623671"/>
            <a:ext cx="8032922" cy="877163"/>
          </a:xfrm>
          <a:prstGeom prst="rect">
            <a:avLst/>
          </a:prstGeom>
          <a:noFill/>
        </p:spPr>
        <p:txBody>
          <a:bodyPr wrap="square" rtlCol="0">
            <a:spAutoFit/>
          </a:bodyPr>
          <a:lstStyle/>
          <a:p>
            <a:r>
              <a:rPr lang="es-ES" dirty="0" err="1" smtClean="0">
                <a:solidFill>
                  <a:srgbClr val="C00000"/>
                </a:solidFill>
              </a:rPr>
              <a:t>Action</a:t>
            </a:r>
            <a:r>
              <a:rPr lang="es-ES" dirty="0" smtClean="0">
                <a:solidFill>
                  <a:srgbClr val="C00000"/>
                </a:solidFill>
              </a:rPr>
              <a:t>: Be </a:t>
            </a:r>
            <a:r>
              <a:rPr lang="es-ES" dirty="0" err="1">
                <a:solidFill>
                  <a:srgbClr val="C00000"/>
                </a:solidFill>
              </a:rPr>
              <a:t>careful</a:t>
            </a:r>
            <a:r>
              <a:rPr lang="es-ES" dirty="0">
                <a:solidFill>
                  <a:srgbClr val="C00000"/>
                </a:solidFill>
              </a:rPr>
              <a:t> </a:t>
            </a:r>
            <a:r>
              <a:rPr lang="es-ES" dirty="0" err="1">
                <a:solidFill>
                  <a:srgbClr val="C00000"/>
                </a:solidFill>
              </a:rPr>
              <a:t>when</a:t>
            </a:r>
            <a:r>
              <a:rPr lang="es-ES" dirty="0">
                <a:solidFill>
                  <a:srgbClr val="C00000"/>
                </a:solidFill>
              </a:rPr>
              <a:t> </a:t>
            </a:r>
            <a:r>
              <a:rPr lang="es-ES" dirty="0" err="1">
                <a:solidFill>
                  <a:srgbClr val="C00000"/>
                </a:solidFill>
              </a:rPr>
              <a:t>updating</a:t>
            </a:r>
            <a:r>
              <a:rPr lang="es-ES" dirty="0">
                <a:solidFill>
                  <a:srgbClr val="C00000"/>
                </a:solidFill>
              </a:rPr>
              <a:t> </a:t>
            </a:r>
            <a:r>
              <a:rPr lang="es-ES" dirty="0" err="1">
                <a:solidFill>
                  <a:srgbClr val="C00000"/>
                </a:solidFill>
              </a:rPr>
              <a:t>the</a:t>
            </a:r>
            <a:r>
              <a:rPr lang="es-ES" dirty="0">
                <a:solidFill>
                  <a:srgbClr val="C00000"/>
                </a:solidFill>
              </a:rPr>
              <a:t> web page </a:t>
            </a:r>
            <a:r>
              <a:rPr lang="es-ES" dirty="0" err="1">
                <a:solidFill>
                  <a:srgbClr val="C00000"/>
                </a:solidFill>
              </a:rPr>
              <a:t>content</a:t>
            </a:r>
            <a:r>
              <a:rPr lang="es-ES" dirty="0">
                <a:solidFill>
                  <a:srgbClr val="C00000"/>
                </a:solidFill>
              </a:rPr>
              <a:t> </a:t>
            </a:r>
            <a:r>
              <a:rPr lang="es-ES" dirty="0" err="1" smtClean="0">
                <a:solidFill>
                  <a:srgbClr val="C00000"/>
                </a:solidFill>
              </a:rPr>
              <a:t>to</a:t>
            </a:r>
            <a:r>
              <a:rPr lang="es-ES" dirty="0" smtClean="0">
                <a:solidFill>
                  <a:srgbClr val="C00000"/>
                </a:solidFill>
              </a:rPr>
              <a:t> </a:t>
            </a:r>
            <a:r>
              <a:rPr lang="es-ES" dirty="0" err="1">
                <a:solidFill>
                  <a:srgbClr val="C00000"/>
                </a:solidFill>
              </a:rPr>
              <a:t>make</a:t>
            </a:r>
            <a:r>
              <a:rPr lang="es-ES" dirty="0">
                <a:solidFill>
                  <a:srgbClr val="C00000"/>
                </a:solidFill>
              </a:rPr>
              <a:t> </a:t>
            </a:r>
            <a:r>
              <a:rPr lang="es-ES" dirty="0" err="1">
                <a:solidFill>
                  <a:srgbClr val="C00000"/>
                </a:solidFill>
              </a:rPr>
              <a:t>it</a:t>
            </a:r>
            <a:r>
              <a:rPr lang="es-ES" dirty="0">
                <a:solidFill>
                  <a:srgbClr val="C00000"/>
                </a:solidFill>
              </a:rPr>
              <a:t> </a:t>
            </a:r>
            <a:r>
              <a:rPr lang="es-ES" dirty="0" err="1">
                <a:solidFill>
                  <a:srgbClr val="C00000"/>
                </a:solidFill>
              </a:rPr>
              <a:t>consistent</a:t>
            </a:r>
            <a:r>
              <a:rPr lang="es-ES" dirty="0">
                <a:solidFill>
                  <a:srgbClr val="C00000"/>
                </a:solidFill>
              </a:rPr>
              <a:t> !</a:t>
            </a:r>
          </a:p>
          <a:p>
            <a:endParaRPr lang="es-ES" dirty="0">
              <a:solidFill>
                <a:srgbClr val="C00000"/>
              </a:solidFill>
            </a:endParaRPr>
          </a:p>
          <a:p>
            <a:r>
              <a:rPr lang="es-ES" dirty="0" err="1" smtClean="0">
                <a:solidFill>
                  <a:srgbClr val="C00000"/>
                </a:solidFill>
              </a:rPr>
              <a:t>Action</a:t>
            </a:r>
            <a:r>
              <a:rPr lang="es-ES" dirty="0" smtClean="0">
                <a:solidFill>
                  <a:srgbClr val="C00000"/>
                </a:solidFill>
              </a:rPr>
              <a:t>: </a:t>
            </a:r>
            <a:r>
              <a:rPr lang="es-ES" dirty="0" err="1" smtClean="0">
                <a:solidFill>
                  <a:srgbClr val="C00000"/>
                </a:solidFill>
              </a:rPr>
              <a:t>Need</a:t>
            </a:r>
            <a:r>
              <a:rPr lang="es-ES" dirty="0" smtClean="0">
                <a:solidFill>
                  <a:srgbClr val="C00000"/>
                </a:solidFill>
              </a:rPr>
              <a:t> </a:t>
            </a:r>
            <a:r>
              <a:rPr lang="es-ES" dirty="0" err="1">
                <a:solidFill>
                  <a:srgbClr val="C00000"/>
                </a:solidFill>
              </a:rPr>
              <a:t>to</a:t>
            </a:r>
            <a:r>
              <a:rPr lang="es-ES" dirty="0">
                <a:solidFill>
                  <a:srgbClr val="C00000"/>
                </a:solidFill>
              </a:rPr>
              <a:t> introduce </a:t>
            </a:r>
            <a:r>
              <a:rPr lang="es-ES" dirty="0" err="1">
                <a:solidFill>
                  <a:srgbClr val="C00000"/>
                </a:solidFill>
              </a:rPr>
              <a:t>fiducial</a:t>
            </a:r>
            <a:r>
              <a:rPr lang="es-ES" dirty="0">
                <a:solidFill>
                  <a:srgbClr val="C00000"/>
                </a:solidFill>
              </a:rPr>
              <a:t> concept in </a:t>
            </a:r>
            <a:r>
              <a:rPr lang="es-ES" dirty="0" err="1">
                <a:solidFill>
                  <a:srgbClr val="C00000"/>
                </a:solidFill>
              </a:rPr>
              <a:t>the</a:t>
            </a:r>
            <a:r>
              <a:rPr lang="es-ES" dirty="0">
                <a:solidFill>
                  <a:srgbClr val="C00000"/>
                </a:solidFill>
              </a:rPr>
              <a:t> </a:t>
            </a:r>
            <a:r>
              <a:rPr lang="es-ES" dirty="0" err="1">
                <a:solidFill>
                  <a:srgbClr val="C00000"/>
                </a:solidFill>
              </a:rPr>
              <a:t>hierarchy</a:t>
            </a:r>
            <a:r>
              <a:rPr lang="es-ES" dirty="0">
                <a:solidFill>
                  <a:srgbClr val="C00000"/>
                </a:solidFill>
              </a:rPr>
              <a:t> </a:t>
            </a:r>
            <a:r>
              <a:rPr lang="es-ES" dirty="0" err="1" smtClean="0">
                <a:solidFill>
                  <a:srgbClr val="C00000"/>
                </a:solidFill>
              </a:rPr>
              <a:t>table</a:t>
            </a:r>
            <a:r>
              <a:rPr lang="es-ES" dirty="0" smtClean="0">
                <a:solidFill>
                  <a:srgbClr val="C00000"/>
                </a:solidFill>
              </a:rPr>
              <a:t>  </a:t>
            </a:r>
            <a:endParaRPr lang="es-ES" dirty="0">
              <a:solidFill>
                <a:srgbClr val="C00000"/>
              </a:solidFill>
            </a:endParaRPr>
          </a:p>
        </p:txBody>
      </p:sp>
    </p:spTree>
    <p:extLst>
      <p:ext uri="{BB962C8B-B14F-4D97-AF65-F5344CB8AC3E}">
        <p14:creationId xmlns:p14="http://schemas.microsoft.com/office/powerpoint/2010/main" xmlns="" val="315550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4" descr="Screen Shot 2014-12-04 at 6.50.54 PM.png"/>
          <p:cNvPicPr>
            <a:picLocks noChangeAspect="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613420" y="1240159"/>
            <a:ext cx="5917159" cy="5281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8" name="Title 1"/>
          <p:cNvSpPr>
            <a:spLocks noGrp="1"/>
          </p:cNvSpPr>
          <p:nvPr>
            <p:ph type="title"/>
          </p:nvPr>
        </p:nvSpPr>
        <p:spPr>
          <a:xfrm>
            <a:off x="484187" y="109181"/>
            <a:ext cx="8355013" cy="812813"/>
          </a:xfrm>
        </p:spPr>
        <p:txBody>
          <a:bodyPr/>
          <a:lstStyle/>
          <a:p>
            <a:r>
              <a:rPr lang="de-CH" altLang="en-US" sz="3200" b="1" dirty="0">
                <a:effectLst>
                  <a:outerShdw blurRad="63500" sx="101000" sy="101000" algn="ctr" rotWithShape="0">
                    <a:prstClr val="black">
                      <a:alpha val="40000"/>
                    </a:prstClr>
                  </a:outerShdw>
                </a:effectLst>
                <a:latin typeface="Avenir Heavy" charset="0"/>
                <a:ea typeface="Avenir Heavy" charset="0"/>
                <a:cs typeface="Avenir Heavy" charset="0"/>
              </a:rPr>
              <a:t>The LPV Validation Framework</a:t>
            </a:r>
            <a:endParaRPr lang="en-US" altLang="en-US" sz="3200" dirty="0">
              <a:latin typeface="Avenir Book" charset="0"/>
              <a:ea typeface="Avenir Book" charset="0"/>
              <a:cs typeface="Avenir Book" charset="0"/>
            </a:endParaRPr>
          </a:p>
        </p:txBody>
      </p:sp>
      <p:sp>
        <p:nvSpPr>
          <p:cNvPr id="14339"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8FC52DD3-FBFE-41E6-B1CF-E2FDE6319459}" type="slidenum">
              <a:rPr lang="en-US" altLang="en-US" sz="1200" smtClean="0">
                <a:solidFill>
                  <a:srgbClr val="898989"/>
                </a:solidFill>
                <a:latin typeface="Arial" charset="0"/>
                <a:cs typeface="Arial" charset="0"/>
              </a:rPr>
              <a:pPr>
                <a:spcBef>
                  <a:spcPct val="0"/>
                </a:spcBef>
                <a:buFontTx/>
                <a:buNone/>
              </a:pPr>
              <a:t>7</a:t>
            </a:fld>
            <a:endParaRPr lang="en-US" altLang="en-US" sz="1200">
              <a:solidFill>
                <a:srgbClr val="898989"/>
              </a:solidFill>
              <a:latin typeface="Arial" charset="0"/>
              <a:cs typeface="Arial" charset="0"/>
            </a:endParaRPr>
          </a:p>
        </p:txBody>
      </p:sp>
      <p:sp>
        <p:nvSpPr>
          <p:cNvPr id="3" name="Rectangle 2"/>
          <p:cNvSpPr/>
          <p:nvPr/>
        </p:nvSpPr>
        <p:spPr>
          <a:xfrm>
            <a:off x="2123728" y="1185501"/>
            <a:ext cx="1734114" cy="253916"/>
          </a:xfrm>
          <a:prstGeom prst="rect">
            <a:avLst/>
          </a:prstGeom>
        </p:spPr>
        <p:txBody>
          <a:bodyPr wrap="square">
            <a:spAutoFit/>
          </a:bodyPr>
          <a:lstStyle/>
          <a:p>
            <a:pPr eaLnBrk="1" hangingPunct="1"/>
            <a:r>
              <a:rPr lang="en-GB" altLang="en-US" sz="1000" dirty="0">
                <a:solidFill>
                  <a:srgbClr val="FF0000"/>
                </a:solidFill>
                <a:latin typeface="Avenir Light" charset="0"/>
                <a:ea typeface="Avenir Light" charset="0"/>
                <a:cs typeface="Avenir Light" charset="0"/>
              </a:rPr>
              <a:t>Lead Agency: NASA</a:t>
            </a:r>
            <a:endParaRPr lang="en-US" altLang="en-US" sz="1000" dirty="0">
              <a:solidFill>
                <a:srgbClr val="FF0000"/>
              </a:solidFill>
              <a:latin typeface="Avenir Light" charset="0"/>
              <a:ea typeface="Avenir Light" charset="0"/>
              <a:cs typeface="Avenir Light" charset="0"/>
            </a:endParaRPr>
          </a:p>
        </p:txBody>
      </p:sp>
      <p:sp>
        <p:nvSpPr>
          <p:cNvPr id="7" name="Rectangle 6"/>
          <p:cNvSpPr/>
          <p:nvPr/>
        </p:nvSpPr>
        <p:spPr>
          <a:xfrm>
            <a:off x="5711625" y="1185501"/>
            <a:ext cx="2028727" cy="253916"/>
          </a:xfrm>
          <a:prstGeom prst="rect">
            <a:avLst/>
          </a:prstGeom>
        </p:spPr>
        <p:txBody>
          <a:bodyPr wrap="square">
            <a:spAutoFit/>
          </a:bodyPr>
          <a:lstStyle/>
          <a:p>
            <a:pPr eaLnBrk="1" hangingPunct="1"/>
            <a:r>
              <a:rPr lang="en-GB" altLang="en-US" sz="1000" dirty="0">
                <a:solidFill>
                  <a:srgbClr val="FF0000"/>
                </a:solidFill>
                <a:latin typeface="Avenir Light" charset="0"/>
                <a:ea typeface="Avenir Light" charset="0"/>
                <a:cs typeface="Avenir Light" charset="0"/>
              </a:rPr>
              <a:t>Lead Agencies: USGS/NOAA</a:t>
            </a:r>
            <a:endParaRPr lang="en-US" altLang="en-US" sz="1000" dirty="0">
              <a:solidFill>
                <a:srgbClr val="FF0000"/>
              </a:solidFill>
              <a:latin typeface="Avenir Light" charset="0"/>
              <a:ea typeface="Avenir Light" charset="0"/>
              <a:cs typeface="Avenir Light" charset="0"/>
            </a:endParaRPr>
          </a:p>
        </p:txBody>
      </p:sp>
      <p:sp>
        <p:nvSpPr>
          <p:cNvPr id="8" name="Rectangle 7"/>
          <p:cNvSpPr/>
          <p:nvPr/>
        </p:nvSpPr>
        <p:spPr>
          <a:xfrm>
            <a:off x="6084168" y="4400146"/>
            <a:ext cx="1189749" cy="400110"/>
          </a:xfrm>
          <a:prstGeom prst="rect">
            <a:avLst/>
          </a:prstGeom>
        </p:spPr>
        <p:txBody>
          <a:bodyPr wrap="square">
            <a:spAutoFit/>
          </a:bodyPr>
          <a:lstStyle/>
          <a:p>
            <a:pPr eaLnBrk="1" hangingPunct="1"/>
            <a:r>
              <a:rPr lang="en-GB" altLang="en-US" sz="1000" dirty="0">
                <a:solidFill>
                  <a:srgbClr val="FF0000"/>
                </a:solidFill>
                <a:latin typeface="Avenir Light" charset="0"/>
                <a:ea typeface="Avenir Light" charset="0"/>
                <a:cs typeface="Avenir Light" charset="0"/>
              </a:rPr>
              <a:t>Lead Agencies:</a:t>
            </a:r>
          </a:p>
          <a:p>
            <a:pPr eaLnBrk="1" hangingPunct="1"/>
            <a:r>
              <a:rPr lang="en-GB" altLang="en-US" sz="1000" dirty="0">
                <a:solidFill>
                  <a:srgbClr val="FF0000"/>
                </a:solidFill>
                <a:latin typeface="Avenir Light" charset="0"/>
                <a:ea typeface="Avenir Light" charset="0"/>
                <a:cs typeface="Avenir Light" charset="0"/>
              </a:rPr>
              <a:t>ESA/NASA/USGS</a:t>
            </a:r>
            <a:endParaRPr lang="en-US" altLang="en-US" sz="1000" dirty="0">
              <a:solidFill>
                <a:srgbClr val="FF0000"/>
              </a:solidFill>
              <a:latin typeface="Avenir Light" charset="0"/>
              <a:ea typeface="Avenir Light" charset="0"/>
              <a:cs typeface="Avenir Light" charset="0"/>
            </a:endParaRPr>
          </a:p>
        </p:txBody>
      </p:sp>
      <p:sp>
        <p:nvSpPr>
          <p:cNvPr id="9" name="Rectangle 8"/>
          <p:cNvSpPr/>
          <p:nvPr/>
        </p:nvSpPr>
        <p:spPr>
          <a:xfrm>
            <a:off x="3779912" y="5085184"/>
            <a:ext cx="2032929" cy="246221"/>
          </a:xfrm>
          <a:prstGeom prst="rect">
            <a:avLst/>
          </a:prstGeom>
        </p:spPr>
        <p:txBody>
          <a:bodyPr wrap="square">
            <a:spAutoFit/>
          </a:bodyPr>
          <a:lstStyle/>
          <a:p>
            <a:pPr eaLnBrk="1" hangingPunct="1"/>
            <a:r>
              <a:rPr lang="en-GB" altLang="en-US" sz="1000" dirty="0">
                <a:solidFill>
                  <a:srgbClr val="FF0000"/>
                </a:solidFill>
                <a:latin typeface="Avenir Light" charset="0"/>
                <a:ea typeface="Avenir Light" charset="0"/>
                <a:cs typeface="Avenir Light" charset="0"/>
              </a:rPr>
              <a:t>Lead Agency:  ESA/NASA/USGS</a:t>
            </a:r>
            <a:endParaRPr lang="en-US" altLang="en-US" sz="1000" dirty="0">
              <a:solidFill>
                <a:srgbClr val="FF0000"/>
              </a:solidFill>
              <a:latin typeface="Avenir Light" charset="0"/>
              <a:ea typeface="Avenir Light" charset="0"/>
              <a:cs typeface="Avenir Light" charset="0"/>
            </a:endParaRPr>
          </a:p>
        </p:txBody>
      </p:sp>
      <p:sp>
        <p:nvSpPr>
          <p:cNvPr id="10" name="Rectangle 9"/>
          <p:cNvSpPr/>
          <p:nvPr/>
        </p:nvSpPr>
        <p:spPr>
          <a:xfrm>
            <a:off x="3840719" y="1185501"/>
            <a:ext cx="1682670" cy="246221"/>
          </a:xfrm>
          <a:prstGeom prst="rect">
            <a:avLst/>
          </a:prstGeom>
        </p:spPr>
        <p:txBody>
          <a:bodyPr wrap="square">
            <a:spAutoFit/>
          </a:bodyPr>
          <a:lstStyle/>
          <a:p>
            <a:pPr eaLnBrk="1" hangingPunct="1"/>
            <a:r>
              <a:rPr lang="en-GB" altLang="en-US" sz="1000" dirty="0">
                <a:solidFill>
                  <a:srgbClr val="FF0000"/>
                </a:solidFill>
                <a:latin typeface="Avenir Light" charset="0"/>
                <a:ea typeface="Avenir Light" charset="0"/>
                <a:cs typeface="Avenir Light" charset="0"/>
              </a:rPr>
              <a:t>Lead Agencies: Various</a:t>
            </a:r>
            <a:endParaRPr lang="en-US" altLang="en-US" sz="1000" dirty="0">
              <a:solidFill>
                <a:srgbClr val="FF0000"/>
              </a:solidFill>
              <a:latin typeface="Avenir Light" charset="0"/>
              <a:ea typeface="Avenir Light" charset="0"/>
              <a:cs typeface="Avenir Light" charset="0"/>
            </a:endParaRPr>
          </a:p>
        </p:txBody>
      </p:sp>
      <p:pic>
        <p:nvPicPr>
          <p:cNvPr id="5" name="Picture 4" descr="Screen Shot 2016-05-03 at 11.37.34 PM.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715008" y="1891970"/>
            <a:ext cx="1518558" cy="1029890"/>
          </a:xfrm>
          <a:prstGeom prst="rect">
            <a:avLst/>
          </a:prstGeom>
        </p:spPr>
      </p:pic>
      <p:grpSp>
        <p:nvGrpSpPr>
          <p:cNvPr id="12" name="Group 11"/>
          <p:cNvGrpSpPr/>
          <p:nvPr/>
        </p:nvGrpSpPr>
        <p:grpSpPr>
          <a:xfrm>
            <a:off x="-4067" y="0"/>
            <a:ext cx="416818" cy="6858000"/>
            <a:chOff x="-4067" y="0"/>
            <a:chExt cx="416818" cy="6858000"/>
          </a:xfrm>
        </p:grpSpPr>
        <p:sp>
          <p:nvSpPr>
            <p:cNvPr id="13" name="Rectangle 12"/>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15" name="Picture 14"/>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rot="16200000">
              <a:off x="-321375" y="6004070"/>
              <a:ext cx="1051433" cy="416818"/>
            </a:xfrm>
            <a:prstGeom prst="rect">
              <a:avLst/>
            </a:prstGeom>
          </p:spPr>
        </p:pic>
      </p:grpSp>
    </p:spTree>
    <p:extLst>
      <p:ext uri="{BB962C8B-B14F-4D97-AF65-F5344CB8AC3E}">
        <p14:creationId xmlns:p14="http://schemas.microsoft.com/office/powerpoint/2010/main" xmlns="" val="3155503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467544" y="221989"/>
            <a:ext cx="8640960" cy="442429"/>
          </a:xfrm>
          <a:prstGeom prst="rect">
            <a:avLst/>
          </a:prstGeom>
          <a:noFill/>
          <a:ln w="9525">
            <a:noFill/>
            <a:miter lim="800000"/>
            <a:headEnd/>
            <a:tailEnd/>
          </a:ln>
        </p:spPr>
        <p:txBody>
          <a:bodyPr wrap="squar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lnSpc>
                <a:spcPts val="2200"/>
              </a:lnSpc>
              <a:defRPr/>
            </a:pPr>
            <a:r>
              <a:rPr lang="en-US" altLang="en-US" sz="3200" b="1" dirty="0">
                <a:solidFill>
                  <a:srgbClr val="000000"/>
                </a:solidFill>
                <a:effectLst>
                  <a:outerShdw blurRad="63500" sx="101000" sy="101000" algn="ctr" rotWithShape="0">
                    <a:prstClr val="black">
                      <a:alpha val="40000"/>
                    </a:prstClr>
                  </a:outerShdw>
                </a:effectLst>
                <a:latin typeface="Avenir Heavy" charset="0"/>
                <a:ea typeface="Avenir Heavy" charset="0"/>
                <a:cs typeface="Avenir Heavy" charset="0"/>
              </a:rPr>
              <a:t>Leaf Area Index Validation Protocol</a:t>
            </a:r>
            <a:endParaRPr lang="en-US" altLang="en-US" sz="600" b="1" dirty="0">
              <a:solidFill>
                <a:srgbClr val="000000"/>
              </a:solidFill>
              <a:effectLst>
                <a:outerShdw blurRad="63500" sx="101000" sy="101000" algn="ctr" rotWithShape="0">
                  <a:prstClr val="black">
                    <a:alpha val="40000"/>
                  </a:prstClr>
                </a:outerShdw>
              </a:effectLst>
              <a:latin typeface="Avenir Heavy" charset="0"/>
              <a:ea typeface="Avenir Heavy" charset="0"/>
              <a:cs typeface="Avenir Heavy" charset="0"/>
            </a:endParaRPr>
          </a:p>
        </p:txBody>
      </p:sp>
      <p:sp>
        <p:nvSpPr>
          <p:cNvPr id="10" name="TextBox 45"/>
          <p:cNvSpPr txBox="1">
            <a:spLocks noChangeArrowheads="1"/>
          </p:cNvSpPr>
          <p:nvPr/>
        </p:nvSpPr>
        <p:spPr bwMode="auto">
          <a:xfrm>
            <a:off x="4628976" y="3089338"/>
            <a:ext cx="4445028" cy="430887"/>
          </a:xfrm>
          <a:prstGeom prst="rect">
            <a:avLst/>
          </a:prstGeom>
          <a:noFill/>
          <a:ln w="9525">
            <a:noFill/>
            <a:miter lim="800000"/>
            <a:headEnd/>
            <a:tailEnd/>
          </a:ln>
        </p:spPr>
        <p:txBody>
          <a:bodyPr wrap="square" lIns="0" tIns="0" rIns="0" bIns="0">
            <a:spAutoFit/>
          </a:bodyPr>
          <a:lstStyle/>
          <a:p>
            <a:pPr eaLnBrk="1" hangingPunct="1">
              <a:defRPr/>
            </a:pPr>
            <a:r>
              <a:rPr lang="en-US" sz="1400" dirty="0">
                <a:solidFill>
                  <a:srgbClr val="000000"/>
                </a:solidFill>
                <a:latin typeface="Avenir Light" charset="0"/>
                <a:ea typeface="Avenir Light" charset="0"/>
                <a:cs typeface="Avenir Light" charset="0"/>
              </a:rPr>
              <a:t>Location of reference  for validation (direct) and inter-comparison studies.</a:t>
            </a:r>
          </a:p>
        </p:txBody>
      </p:sp>
      <p:pic>
        <p:nvPicPr>
          <p:cNvPr id="12" name="Picture 18"/>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21085" y="1560185"/>
            <a:ext cx="2952750" cy="378142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4" name="Picture 3"/>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608607" y="952285"/>
            <a:ext cx="3920308" cy="194934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15" name="TextBox 45"/>
          <p:cNvSpPr txBox="1">
            <a:spLocks noChangeArrowheads="1"/>
          </p:cNvSpPr>
          <p:nvPr/>
        </p:nvSpPr>
        <p:spPr bwMode="auto">
          <a:xfrm>
            <a:off x="611560" y="5446385"/>
            <a:ext cx="2971800" cy="215444"/>
          </a:xfrm>
          <a:prstGeom prst="rect">
            <a:avLst/>
          </a:prstGeom>
          <a:noFill/>
          <a:ln w="9525">
            <a:noFill/>
            <a:miter lim="800000"/>
            <a:headEnd/>
            <a:tailEnd/>
          </a:ln>
        </p:spPr>
        <p:txBody>
          <a:bodyPr lIns="0" tIns="0" rIns="0" bIns="0">
            <a:spAutoFit/>
          </a:bodyPr>
          <a:lstStyle/>
          <a:p>
            <a:pPr algn="ctr"/>
            <a:r>
              <a:rPr lang="de-CH" sz="1400" dirty="0">
                <a:solidFill>
                  <a:prstClr val="black"/>
                </a:solidFill>
                <a:latin typeface="Avenir Light" charset="0"/>
                <a:ea typeface="Avenir Light" charset="0"/>
                <a:cs typeface="Avenir Light" charset="0"/>
              </a:rPr>
              <a:t>https://</a:t>
            </a:r>
            <a:r>
              <a:rPr lang="de-CH" sz="1400" dirty="0" err="1">
                <a:solidFill>
                  <a:prstClr val="black"/>
                </a:solidFill>
                <a:latin typeface="Avenir Light" charset="0"/>
                <a:ea typeface="Avenir Light" charset="0"/>
                <a:cs typeface="Avenir Light" charset="0"/>
              </a:rPr>
              <a:t>lpvs.gsfc.nasa.gov</a:t>
            </a:r>
            <a:endParaRPr lang="de-CH" altLang="en-US" sz="1400" dirty="0">
              <a:latin typeface="Avenir Light" charset="0"/>
              <a:ea typeface="Avenir Light" charset="0"/>
              <a:cs typeface="Avenir Light" charset="0"/>
            </a:endParaRPr>
          </a:p>
        </p:txBody>
      </p:sp>
      <p:sp>
        <p:nvSpPr>
          <p:cNvPr id="9" name="Slide Number Placeholder 4"/>
          <p:cNvSpPr>
            <a:spLocks noGrp="1"/>
          </p:cNvSpPr>
          <p:nvPr>
            <p:ph type="sldNum" sz="quarter" idx="11"/>
          </p:nvPr>
        </p:nvSpPr>
        <p:spPr>
          <a:xfrm>
            <a:off x="6705600" y="6381750"/>
            <a:ext cx="2133600" cy="365125"/>
          </a:xfrm>
        </p:spPr>
        <p:txBody>
          <a:bodyPr/>
          <a:lstStyle/>
          <a:p>
            <a:pPr>
              <a:defRPr/>
            </a:pPr>
            <a:fld id="{539973ED-3CA8-486F-9949-DD3997A21E33}" type="slidenum">
              <a:rPr lang="en-US" altLang="en-US" smtClean="0"/>
              <a:pPr>
                <a:defRPr/>
              </a:pPr>
              <a:t>8</a:t>
            </a:fld>
            <a:endParaRPr lang="en-US" altLang="en-US" dirty="0"/>
          </a:p>
        </p:txBody>
      </p:sp>
      <p:grpSp>
        <p:nvGrpSpPr>
          <p:cNvPr id="16" name="Group 15"/>
          <p:cNvGrpSpPr/>
          <p:nvPr/>
        </p:nvGrpSpPr>
        <p:grpSpPr>
          <a:xfrm>
            <a:off x="-4067" y="0"/>
            <a:ext cx="416818" cy="6858000"/>
            <a:chOff x="-4067" y="0"/>
            <a:chExt cx="416818" cy="6858000"/>
          </a:xfrm>
        </p:grpSpPr>
        <p:sp>
          <p:nvSpPr>
            <p:cNvPr id="17" name="Rectangle 16"/>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18" name="Picture 17"/>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rot="16200000">
              <a:off x="-321375" y="6004070"/>
              <a:ext cx="1051433" cy="416818"/>
            </a:xfrm>
            <a:prstGeom prst="rect">
              <a:avLst/>
            </a:prstGeom>
          </p:spPr>
        </p:pic>
      </p:grpSp>
      <p:pic>
        <p:nvPicPr>
          <p:cNvPr id="19" name="18 Imagen" descr="upscaling.png"/>
          <p:cNvPicPr>
            <a:picLocks noChangeAspect="1"/>
          </p:cNvPicPr>
          <p:nvPr/>
        </p:nvPicPr>
        <p:blipFill>
          <a:blip r:embed="rId6" cstate="print"/>
          <a:stretch>
            <a:fillRect/>
          </a:stretch>
        </p:blipFill>
        <p:spPr>
          <a:xfrm>
            <a:off x="4071934" y="3814133"/>
            <a:ext cx="2136327" cy="2829577"/>
          </a:xfrm>
          <a:prstGeom prst="rect">
            <a:avLst/>
          </a:prstGeom>
          <a:ln>
            <a:solidFill>
              <a:schemeClr val="bg1"/>
            </a:solidFill>
          </a:ln>
        </p:spPr>
      </p:pic>
      <p:sp>
        <p:nvSpPr>
          <p:cNvPr id="20" name="TextBox 45"/>
          <p:cNvSpPr txBox="1">
            <a:spLocks noChangeArrowheads="1"/>
          </p:cNvSpPr>
          <p:nvPr/>
        </p:nvSpPr>
        <p:spPr bwMode="auto">
          <a:xfrm>
            <a:off x="6228028" y="3857628"/>
            <a:ext cx="2773128" cy="1231106"/>
          </a:xfrm>
          <a:prstGeom prst="rect">
            <a:avLst/>
          </a:prstGeom>
          <a:noFill/>
          <a:ln w="9525">
            <a:noFill/>
            <a:miter lim="800000"/>
            <a:headEnd/>
            <a:tailEnd/>
          </a:ln>
        </p:spPr>
        <p:txBody>
          <a:bodyPr wrap="square" lIns="0" tIns="0" rIns="0" bIns="0">
            <a:spAutoFit/>
          </a:bodyPr>
          <a:lstStyle/>
          <a:p>
            <a:pPr eaLnBrk="1" hangingPunct="1">
              <a:defRPr/>
            </a:pPr>
            <a:r>
              <a:rPr lang="en-US" sz="1600" dirty="0">
                <a:solidFill>
                  <a:srgbClr val="000000"/>
                </a:solidFill>
                <a:latin typeface="Avenir Light" charset="0"/>
                <a:ea typeface="Avenir Light" charset="0"/>
                <a:cs typeface="Avenir Light" charset="0"/>
              </a:rPr>
              <a:t>Spatial sampling used for validation upscaled using high-resolution imagery to match the kilometric satellite resolution.</a:t>
            </a:r>
          </a:p>
        </p:txBody>
      </p:sp>
      <p:pic>
        <p:nvPicPr>
          <p:cNvPr id="13" name="12 Imagen" descr="LAI_cover.png"/>
          <p:cNvPicPr>
            <a:picLocks noChangeAspect="1"/>
          </p:cNvPicPr>
          <p:nvPr/>
        </p:nvPicPr>
        <p:blipFill>
          <a:blip r:embed="rId7" cstate="print"/>
          <a:stretch>
            <a:fillRect/>
          </a:stretch>
        </p:blipFill>
        <p:spPr>
          <a:xfrm>
            <a:off x="597947" y="1357287"/>
            <a:ext cx="3331111" cy="4375969"/>
          </a:xfrm>
          <a:prstGeom prst="rect">
            <a:avLst/>
          </a:prstGeom>
        </p:spPr>
      </p:pic>
      <p:sp>
        <p:nvSpPr>
          <p:cNvPr id="2" name="Rectángulo 1">
            <a:extLst>
              <a:ext uri="{FF2B5EF4-FFF2-40B4-BE49-F238E27FC236}">
                <a16:creationId xmlns:a16="http://schemas.microsoft.com/office/drawing/2014/main" xmlns="" id="{F58A091F-6ABF-42B1-A62D-E82A23FFCBE4}"/>
              </a:ext>
            </a:extLst>
          </p:cNvPr>
          <p:cNvSpPr/>
          <p:nvPr/>
        </p:nvSpPr>
        <p:spPr>
          <a:xfrm>
            <a:off x="6228028" y="5143512"/>
            <a:ext cx="2773128" cy="1754326"/>
          </a:xfrm>
          <a:prstGeom prst="rect">
            <a:avLst/>
          </a:prstGeom>
        </p:spPr>
        <p:txBody>
          <a:bodyPr wrap="square">
            <a:spAutoFit/>
          </a:bodyPr>
          <a:lstStyle/>
          <a:p>
            <a:pPr eaLnBrk="1" hangingPunct="1">
              <a:defRPr/>
            </a:pPr>
            <a:r>
              <a:rPr lang="en-US" sz="1800" dirty="0">
                <a:solidFill>
                  <a:srgbClr val="000000"/>
                </a:solidFill>
                <a:latin typeface="Avenir Light" charset="0"/>
                <a:ea typeface="Avenir Light" charset="0"/>
                <a:cs typeface="Avenir Light" charset="0"/>
              </a:rPr>
              <a:t>DIRECT </a:t>
            </a:r>
            <a:r>
              <a:rPr lang="en-US" sz="1800" dirty="0" smtClean="0">
                <a:solidFill>
                  <a:srgbClr val="000000"/>
                </a:solidFill>
                <a:latin typeface="Avenir Light" charset="0"/>
                <a:ea typeface="Avenir Light" charset="0"/>
                <a:cs typeface="Avenir Light" charset="0"/>
              </a:rPr>
              <a:t>database </a:t>
            </a:r>
            <a:r>
              <a:rPr lang="en-US" sz="1800" dirty="0">
                <a:solidFill>
                  <a:srgbClr val="000000"/>
                </a:solidFill>
                <a:latin typeface="Avenir Light" charset="0"/>
                <a:ea typeface="Avenir Light" charset="0"/>
                <a:cs typeface="Avenir Light" charset="0"/>
              </a:rPr>
              <a:t>updated in </a:t>
            </a:r>
            <a:r>
              <a:rPr lang="en-US" sz="1800" dirty="0" smtClean="0">
                <a:solidFill>
                  <a:srgbClr val="000000"/>
                </a:solidFill>
                <a:latin typeface="Avenir Light" charset="0"/>
                <a:ea typeface="Avenir Light" charset="0"/>
                <a:cs typeface="Avenir Light" charset="0"/>
              </a:rPr>
              <a:t>2017</a:t>
            </a:r>
          </a:p>
          <a:p>
            <a:pPr eaLnBrk="1" hangingPunct="1">
              <a:defRPr/>
            </a:pPr>
            <a:r>
              <a:rPr lang="en-US" sz="1800" b="1" dirty="0" smtClean="0">
                <a:solidFill>
                  <a:srgbClr val="000000"/>
                </a:solidFill>
                <a:latin typeface="Avenir Light" charset="0"/>
                <a:ea typeface="Avenir Light" charset="0"/>
                <a:cs typeface="Avenir Light" charset="0"/>
              </a:rPr>
              <a:t>DIRECT 2.0:</a:t>
            </a:r>
          </a:p>
          <a:p>
            <a:pPr eaLnBrk="1" hangingPunct="1">
              <a:defRPr/>
            </a:pPr>
            <a:r>
              <a:rPr lang="en-US" sz="1800" b="1" dirty="0" smtClean="0">
                <a:solidFill>
                  <a:srgbClr val="000000"/>
                </a:solidFill>
                <a:latin typeface="Avenir Light" charset="0"/>
                <a:ea typeface="Avenir Light" charset="0"/>
                <a:cs typeface="Avenir Light" charset="0"/>
              </a:rPr>
              <a:t>140 sites - 242 samples</a:t>
            </a:r>
          </a:p>
          <a:p>
            <a:pPr eaLnBrk="1" hangingPunct="1">
              <a:defRPr/>
            </a:pPr>
            <a:r>
              <a:rPr lang="en-US" sz="1800" b="1" dirty="0" smtClean="0">
                <a:solidFill>
                  <a:srgbClr val="000000"/>
                </a:solidFill>
                <a:latin typeface="Avenir Light" charset="0"/>
                <a:ea typeface="Avenir Light" charset="0"/>
                <a:cs typeface="Avenir Light" charset="0"/>
              </a:rPr>
              <a:t>2000-2017 period</a:t>
            </a:r>
          </a:p>
          <a:p>
            <a:pPr eaLnBrk="1" hangingPunct="1">
              <a:defRPr/>
            </a:pPr>
            <a:endParaRPr lang="en-US" sz="1800" b="1" dirty="0">
              <a:solidFill>
                <a:srgbClr val="000000"/>
              </a:solidFill>
              <a:latin typeface="Avenir Light" charset="0"/>
              <a:ea typeface="Avenir Light" charset="0"/>
              <a:cs typeface="Avenir Light" charset="0"/>
            </a:endParaRPr>
          </a:p>
        </p:txBody>
      </p:sp>
      <p:sp>
        <p:nvSpPr>
          <p:cNvPr id="21" name="Rectángulo 20">
            <a:extLst>
              <a:ext uri="{FF2B5EF4-FFF2-40B4-BE49-F238E27FC236}">
                <a16:creationId xmlns:a16="http://schemas.microsoft.com/office/drawing/2014/main" xmlns="" id="{EEEEF8FD-F919-48D5-A81F-F6F8692A7FDF}"/>
              </a:ext>
            </a:extLst>
          </p:cNvPr>
          <p:cNvSpPr/>
          <p:nvPr/>
        </p:nvSpPr>
        <p:spPr>
          <a:xfrm>
            <a:off x="6261385" y="3286124"/>
            <a:ext cx="2525457" cy="369332"/>
          </a:xfrm>
          <a:prstGeom prst="rect">
            <a:avLst/>
          </a:prstGeom>
        </p:spPr>
        <p:txBody>
          <a:bodyPr wrap="square">
            <a:spAutoFit/>
          </a:bodyPr>
          <a:lstStyle/>
          <a:p>
            <a:pPr eaLnBrk="1" hangingPunct="1">
              <a:defRPr/>
            </a:pPr>
            <a:r>
              <a:rPr lang="en-US" sz="1800" b="1" dirty="0">
                <a:solidFill>
                  <a:srgbClr val="000000"/>
                </a:solidFill>
                <a:latin typeface="Avenir Light" charset="0"/>
                <a:ea typeface="Avenir Light" charset="0"/>
                <a:cs typeface="Avenir Light" charset="0"/>
              </a:rPr>
              <a:t>CEOS </a:t>
            </a:r>
            <a:r>
              <a:rPr lang="en-US" sz="1800" b="1" dirty="0" err="1">
                <a:solidFill>
                  <a:srgbClr val="000000"/>
                </a:solidFill>
                <a:latin typeface="Avenir Light" charset="0"/>
                <a:ea typeface="Avenir Light" charset="0"/>
                <a:cs typeface="Avenir Light" charset="0"/>
              </a:rPr>
              <a:t>cal</a:t>
            </a:r>
            <a:r>
              <a:rPr lang="en-US" sz="1800" b="1" dirty="0">
                <a:solidFill>
                  <a:srgbClr val="000000"/>
                </a:solidFill>
                <a:latin typeface="Avenir Light" charset="0"/>
                <a:ea typeface="Avenir Light" charset="0"/>
                <a:cs typeface="Avenir Light" charset="0"/>
              </a:rPr>
              <a:t>/</a:t>
            </a:r>
            <a:r>
              <a:rPr lang="en-US" sz="1800" b="1" dirty="0" err="1">
                <a:solidFill>
                  <a:srgbClr val="000000"/>
                </a:solidFill>
                <a:latin typeface="Avenir Light" charset="0"/>
                <a:ea typeface="Avenir Light" charset="0"/>
                <a:cs typeface="Avenir Light" charset="0"/>
              </a:rPr>
              <a:t>val</a:t>
            </a:r>
            <a:r>
              <a:rPr lang="en-US" sz="1800" b="1" dirty="0">
                <a:solidFill>
                  <a:srgbClr val="000000"/>
                </a:solidFill>
                <a:latin typeface="Avenir Light" charset="0"/>
                <a:ea typeface="Avenir Light" charset="0"/>
                <a:cs typeface="Avenir Light" charset="0"/>
              </a:rPr>
              <a:t> portal</a:t>
            </a:r>
          </a:p>
        </p:txBody>
      </p:sp>
    </p:spTree>
    <p:extLst>
      <p:ext uri="{BB962C8B-B14F-4D97-AF65-F5344CB8AC3E}">
        <p14:creationId xmlns:p14="http://schemas.microsoft.com/office/powerpoint/2010/main" xmlns="" val="187983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467544" y="221989"/>
            <a:ext cx="8676456" cy="405496"/>
          </a:xfrm>
          <a:prstGeom prst="rect">
            <a:avLst/>
          </a:prstGeom>
          <a:noFill/>
          <a:ln w="9525">
            <a:noFill/>
            <a:miter lim="800000"/>
            <a:headEnd/>
            <a:tailEnd/>
          </a:ln>
        </p:spPr>
        <p:txBody>
          <a:bodyPr wrap="squar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lnSpc>
                <a:spcPts val="2200"/>
              </a:lnSpc>
              <a:defRPr/>
            </a:pPr>
            <a:r>
              <a:rPr lang="en-US" altLang="en-US" sz="3000" b="1" dirty="0">
                <a:solidFill>
                  <a:srgbClr val="000000"/>
                </a:solidFill>
                <a:effectLst>
                  <a:outerShdw blurRad="63500" sx="101000" sy="101000" algn="ctr" rotWithShape="0">
                    <a:prstClr val="black">
                      <a:alpha val="40000"/>
                    </a:prstClr>
                  </a:outerShdw>
                </a:effectLst>
                <a:latin typeface="Avenir Heavy" charset="0"/>
                <a:ea typeface="Avenir Heavy" charset="0"/>
                <a:cs typeface="Avenir Heavy" charset="0"/>
              </a:rPr>
              <a:t>Recent Achievements</a:t>
            </a:r>
          </a:p>
        </p:txBody>
      </p:sp>
      <p:sp>
        <p:nvSpPr>
          <p:cNvPr id="9" name="Slide Number Placeholder 4"/>
          <p:cNvSpPr>
            <a:spLocks noGrp="1"/>
          </p:cNvSpPr>
          <p:nvPr>
            <p:ph type="sldNum" sz="quarter" idx="11"/>
          </p:nvPr>
        </p:nvSpPr>
        <p:spPr>
          <a:xfrm>
            <a:off x="6705600" y="6381750"/>
            <a:ext cx="2133600" cy="365125"/>
          </a:xfrm>
        </p:spPr>
        <p:txBody>
          <a:bodyPr/>
          <a:lstStyle/>
          <a:p>
            <a:pPr>
              <a:defRPr/>
            </a:pPr>
            <a:fld id="{539973ED-3CA8-486F-9949-DD3997A21E33}" type="slidenum">
              <a:rPr lang="en-US" altLang="en-US" smtClean="0"/>
              <a:pPr>
                <a:defRPr/>
              </a:pPr>
              <a:t>9</a:t>
            </a:fld>
            <a:endParaRPr lang="en-US" altLang="en-US"/>
          </a:p>
        </p:txBody>
      </p:sp>
      <p:grpSp>
        <p:nvGrpSpPr>
          <p:cNvPr id="2" name="Group 15"/>
          <p:cNvGrpSpPr/>
          <p:nvPr/>
        </p:nvGrpSpPr>
        <p:grpSpPr>
          <a:xfrm>
            <a:off x="-4067" y="0"/>
            <a:ext cx="416818" cy="6858000"/>
            <a:chOff x="-4067" y="0"/>
            <a:chExt cx="416818" cy="6858000"/>
          </a:xfrm>
        </p:grpSpPr>
        <p:sp>
          <p:nvSpPr>
            <p:cNvPr id="17" name="Rectangle 16"/>
            <p:cNvSpPr/>
            <p:nvPr/>
          </p:nvSpPr>
          <p:spPr>
            <a:xfrm>
              <a:off x="0" y="0"/>
              <a:ext cx="412750" cy="6858000"/>
            </a:xfrm>
            <a:prstGeom prst="rect">
              <a:avLst/>
            </a:prstGeom>
            <a:solidFill>
              <a:srgbClr val="344C72"/>
            </a:solidFill>
            <a:ln>
              <a:solidFill>
                <a:srgbClr val="344C7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marL="1370013"/>
              <a:r>
                <a:rPr lang="en-US" sz="1800" spc="100" dirty="0">
                  <a:solidFill>
                    <a:srgbClr val="A5CC35"/>
                  </a:solidFill>
                  <a:latin typeface="Avenir Book" charset="0"/>
                  <a:ea typeface="Avenir Book" charset="0"/>
                  <a:cs typeface="Avenir Book" charset="0"/>
                </a:rPr>
                <a:t>Working Group on Calibration and Validation</a:t>
              </a:r>
            </a:p>
          </p:txBody>
        </p:sp>
        <p:pic>
          <p:nvPicPr>
            <p:cNvPr id="18" name="Picture 1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321375" y="6004070"/>
              <a:ext cx="1051433" cy="416818"/>
            </a:xfrm>
            <a:prstGeom prst="rect">
              <a:avLst/>
            </a:prstGeom>
          </p:spPr>
        </p:pic>
      </p:grpSp>
      <p:pic>
        <p:nvPicPr>
          <p:cNvPr id="3" name="Imagen 2">
            <a:extLst>
              <a:ext uri="{FF2B5EF4-FFF2-40B4-BE49-F238E27FC236}">
                <a16:creationId xmlns:a16="http://schemas.microsoft.com/office/drawing/2014/main" xmlns="" id="{647D81FE-22F0-4D10-A238-1B0E5C435DDD}"/>
              </a:ext>
            </a:extLst>
          </p:cNvPr>
          <p:cNvPicPr>
            <a:picLocks noChangeAspect="1"/>
          </p:cNvPicPr>
          <p:nvPr/>
        </p:nvPicPr>
        <p:blipFill rotWithShape="1">
          <a:blip r:embed="rId4"/>
          <a:srcRect l="31887" t="16401" r="34250" b="6648"/>
          <a:stretch/>
        </p:blipFill>
        <p:spPr>
          <a:xfrm>
            <a:off x="4932040" y="1354402"/>
            <a:ext cx="3744416" cy="4677850"/>
          </a:xfrm>
          <a:prstGeom prst="rect">
            <a:avLst/>
          </a:prstGeom>
          <a:ln>
            <a:solidFill>
              <a:schemeClr val="tx1"/>
            </a:solidFill>
          </a:ln>
        </p:spPr>
      </p:pic>
      <p:pic>
        <p:nvPicPr>
          <p:cNvPr id="4" name="Imagen 3">
            <a:extLst>
              <a:ext uri="{FF2B5EF4-FFF2-40B4-BE49-F238E27FC236}">
                <a16:creationId xmlns:a16="http://schemas.microsoft.com/office/drawing/2014/main" xmlns="" id="{FA2AC0A8-615F-4088-8CCD-1D156DEA95B6}"/>
              </a:ext>
            </a:extLst>
          </p:cNvPr>
          <p:cNvPicPr>
            <a:picLocks noChangeAspect="1"/>
          </p:cNvPicPr>
          <p:nvPr/>
        </p:nvPicPr>
        <p:blipFill rotWithShape="1">
          <a:blip r:embed="rId5"/>
          <a:srcRect l="35826" t="16401" r="38187" b="23401"/>
          <a:stretch/>
        </p:blipFill>
        <p:spPr>
          <a:xfrm>
            <a:off x="827584" y="1354402"/>
            <a:ext cx="3636826" cy="4738894"/>
          </a:xfrm>
          <a:prstGeom prst="rect">
            <a:avLst/>
          </a:prstGeom>
          <a:ln>
            <a:solidFill>
              <a:schemeClr val="tx1"/>
            </a:solidFill>
          </a:ln>
        </p:spPr>
      </p:pic>
    </p:spTree>
    <p:extLst>
      <p:ext uri="{BB962C8B-B14F-4D97-AF65-F5344CB8AC3E}">
        <p14:creationId xmlns:p14="http://schemas.microsoft.com/office/powerpoint/2010/main" xmlns="" val="187983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uzh_praesentation_informell_e</Template>
  <TotalTime>22341</TotalTime>
  <Words>1726</Words>
  <Application>Microsoft Office PowerPoint</Application>
  <PresentationFormat>Presentación en pantalla (4:3)</PresentationFormat>
  <Paragraphs>250</Paragraphs>
  <Slides>19</Slides>
  <Notes>14</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4_Office Theme</vt:lpstr>
      <vt:lpstr>CEOS Land Product Validation Meeting  Milan, 15 May 2019</vt:lpstr>
      <vt:lpstr>Diapositiva 2</vt:lpstr>
      <vt:lpstr>LPV Focus Areas and Co-leaders </vt:lpstr>
      <vt:lpstr>LPV Subgroup Objectives</vt:lpstr>
      <vt:lpstr>Meeting Objectives </vt:lpstr>
      <vt:lpstr>The LPV Validation Heirarchy</vt:lpstr>
      <vt:lpstr>The LPV Validation Framework</vt:lpstr>
      <vt:lpstr>Diapositiva 8</vt:lpstr>
      <vt:lpstr>Diapositiva 9</vt:lpstr>
      <vt:lpstr>Diapositiva 10</vt:lpstr>
      <vt:lpstr>Diapositiva 11</vt:lpstr>
      <vt:lpstr>Diapositiva 12</vt:lpstr>
      <vt:lpstr>LPV Strategy (2019-2021)</vt:lpstr>
      <vt:lpstr>LPV Strategy (2019-2021)</vt:lpstr>
      <vt:lpstr>CEOS-LPV 5-Year Roadmap</vt:lpstr>
      <vt:lpstr>Communicating LPV Goals and Actions</vt:lpstr>
      <vt:lpstr>LPV Updates</vt:lpstr>
      <vt:lpstr>Diapositiva 18</vt:lpstr>
      <vt:lpstr>Diapositiva 19</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LPV Subgroup Overview - AGU 2014</dc:title>
  <dc:creator>J Nickeson</dc:creator>
  <cp:lastModifiedBy>Fernando</cp:lastModifiedBy>
  <cp:revision>872</cp:revision>
  <cp:lastPrinted>2016-05-23T17:14:50Z</cp:lastPrinted>
  <dcterms:created xsi:type="dcterms:W3CDTF">2012-11-12T08:21:21Z</dcterms:created>
  <dcterms:modified xsi:type="dcterms:W3CDTF">2019-05-15T16:10:03Z</dcterms:modified>
</cp:coreProperties>
</file>