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9144000"/>
  <p:notesSz cx="6858000" cy="9144000"/>
  <p:embeddedFontLst>
    <p:embeddedFont>
      <p:font typeface="Proxima Nova"/>
      <p:regular r:id="rId30"/>
      <p:bold r:id="rId31"/>
      <p:italic r:id="rId32"/>
      <p:boldItalic r:id="rId33"/>
    </p:embeddedFont>
    <p:embeddedFont>
      <p:font typeface="Helvetica Neue"/>
      <p:regular r:id="rId34"/>
      <p:bold r:id="rId35"/>
      <p:italic r:id="rId36"/>
      <p:boldItalic r:id="rId37"/>
    </p:embeddedFont>
    <p:embeddedFont>
      <p:font typeface="Oi"/>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E32967-4683-4899-A2F7-E8FE6AE3A936}">
  <a:tblStyle styleId="{0EE32967-4683-4899-A2F7-E8FE6AE3A936}" styleName="Table_0">
    <a:wholeTbl>
      <a:tcTxStyle b="off" i="off">
        <a:font>
          <a:latin typeface="Avenir Roman"/>
          <a:ea typeface="Avenir Roman"/>
          <a:cs typeface="Avenir Roman"/>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5.xml"/><Relationship Id="rId33" Type="http://schemas.openxmlformats.org/officeDocument/2006/relationships/font" Target="fonts/ProximaNova-boldItalic.fntdata"/><Relationship Id="rId10" Type="http://schemas.openxmlformats.org/officeDocument/2006/relationships/slide" Target="slides/slide4.xml"/><Relationship Id="rId32" Type="http://schemas.openxmlformats.org/officeDocument/2006/relationships/font" Target="fonts/ProximaNova-italic.fntdata"/><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i-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8" name="Google Shape;158;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 name="Google Shape;3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latin typeface="Times New Roman"/>
              <a:ea typeface="Times New Roman"/>
              <a:cs typeface="Times New Roman"/>
              <a:sym typeface="Times New Roman"/>
            </a:endParaRPr>
          </a:p>
        </p:txBody>
      </p:sp>
      <p:sp>
        <p:nvSpPr>
          <p:cNvPr id="32" name="Google Shape;32;p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800" u="none" cap="none" strike="noStrike">
                <a:solidFill>
                  <a:srgbClr val="000000"/>
                </a:solidFill>
              </a:rPr>
              <a:t>‹#›</a:t>
            </a:fld>
            <a:endParaRPr sz="1800">
              <a:solidFill>
                <a:srgbClr val="000000"/>
              </a:solidFill>
            </a:endParaRPr>
          </a:p>
        </p:txBody>
      </p:sp>
      <p:sp>
        <p:nvSpPr>
          <p:cNvPr id="33" name="Google Shape;33;p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 name="Google Shape;4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latin typeface="Times New Roman"/>
              <a:ea typeface="Times New Roman"/>
              <a:cs typeface="Times New Roman"/>
              <a:sym typeface="Times New Roman"/>
            </a:endParaRPr>
          </a:p>
        </p:txBody>
      </p:sp>
      <p:sp>
        <p:nvSpPr>
          <p:cNvPr id="43" name="Google Shape;43;p3: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800">
                <a:solidFill>
                  <a:srgbClr val="000000"/>
                </a:solidFill>
              </a:rPr>
              <a:t>‹#›</a:t>
            </a:fld>
            <a:endParaRPr sz="1800">
              <a:solidFill>
                <a:srgbClr val="000000"/>
              </a:solidFill>
            </a:endParaRPr>
          </a:p>
        </p:txBody>
      </p:sp>
      <p:sp>
        <p:nvSpPr>
          <p:cNvPr id="44" name="Google Shape;44;p3: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 name="Google Shape;5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 name="Google Shape;6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7" name="Shape 7"/>
        <p:cNvGrpSpPr/>
        <p:nvPr/>
      </p:nvGrpSpPr>
      <p:grpSpPr>
        <a:xfrm>
          <a:off x="0" y="0"/>
          <a:ext cx="0" cy="0"/>
          <a:chOff x="0" y="0"/>
          <a:chExt cx="0" cy="0"/>
        </a:xfrm>
      </p:grpSpPr>
      <p:sp>
        <p:nvSpPr>
          <p:cNvPr id="8" name="Google Shape;8;p2"/>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spAutoFit/>
          </a:bodyPr>
          <a:lstStyle>
            <a:lvl1pPr indent="0" lvl="0" marL="0" marR="0" algn="ctr">
              <a:spcBef>
                <a:spcPts val="0"/>
              </a:spcBef>
              <a:buNone/>
              <a:defRPr b="0" i="1" sz="1100" u="none" cap="none" strike="noStrike">
                <a:solidFill>
                  <a:schemeClr val="dk2"/>
                </a:solidFill>
                <a:latin typeface="Helvetica Neue"/>
                <a:ea typeface="Helvetica Neue"/>
                <a:cs typeface="Helvetica Neue"/>
                <a:sym typeface="Helvetica Neue"/>
              </a:defRPr>
            </a:lvl1pPr>
            <a:lvl2pPr indent="0" lvl="1" marL="0" marR="0" algn="ctr">
              <a:spcBef>
                <a:spcPts val="0"/>
              </a:spcBef>
              <a:buNone/>
              <a:defRPr b="0" i="1" sz="1100" u="none" cap="none" strike="noStrike">
                <a:solidFill>
                  <a:schemeClr val="dk2"/>
                </a:solidFill>
                <a:latin typeface="Helvetica Neue"/>
                <a:ea typeface="Helvetica Neue"/>
                <a:cs typeface="Helvetica Neue"/>
                <a:sym typeface="Helvetica Neue"/>
              </a:defRPr>
            </a:lvl2pPr>
            <a:lvl3pPr indent="0" lvl="2" marL="0" marR="0" algn="ctr">
              <a:spcBef>
                <a:spcPts val="0"/>
              </a:spcBef>
              <a:buNone/>
              <a:defRPr b="0" i="1" sz="1100" u="none" cap="none" strike="noStrike">
                <a:solidFill>
                  <a:schemeClr val="dk2"/>
                </a:solidFill>
                <a:latin typeface="Helvetica Neue"/>
                <a:ea typeface="Helvetica Neue"/>
                <a:cs typeface="Helvetica Neue"/>
                <a:sym typeface="Helvetica Neue"/>
              </a:defRPr>
            </a:lvl3pPr>
            <a:lvl4pPr indent="0" lvl="3" marL="0" marR="0" algn="ctr">
              <a:spcBef>
                <a:spcPts val="0"/>
              </a:spcBef>
              <a:buNone/>
              <a:defRPr b="0" i="1" sz="1100" u="none" cap="none" strike="noStrike">
                <a:solidFill>
                  <a:schemeClr val="dk2"/>
                </a:solidFill>
                <a:latin typeface="Helvetica Neue"/>
                <a:ea typeface="Helvetica Neue"/>
                <a:cs typeface="Helvetica Neue"/>
                <a:sym typeface="Helvetica Neue"/>
              </a:defRPr>
            </a:lvl4pPr>
            <a:lvl5pPr indent="0" lvl="4" marL="0" marR="0" algn="ctr">
              <a:spcBef>
                <a:spcPts val="0"/>
              </a:spcBef>
              <a:buNone/>
              <a:defRPr b="0" i="1" sz="1100" u="none" cap="none" strike="noStrike">
                <a:solidFill>
                  <a:schemeClr val="dk2"/>
                </a:solidFill>
                <a:latin typeface="Helvetica Neue"/>
                <a:ea typeface="Helvetica Neue"/>
                <a:cs typeface="Helvetica Neue"/>
                <a:sym typeface="Helvetica Neue"/>
              </a:defRPr>
            </a:lvl5pPr>
            <a:lvl6pPr indent="0" lvl="5" marL="0" marR="0" algn="ctr">
              <a:spcBef>
                <a:spcPts val="0"/>
              </a:spcBef>
              <a:buNone/>
              <a:defRPr b="0" i="1" sz="1100" u="none" cap="none" strike="noStrike">
                <a:solidFill>
                  <a:schemeClr val="dk2"/>
                </a:solidFill>
                <a:latin typeface="Helvetica Neue"/>
                <a:ea typeface="Helvetica Neue"/>
                <a:cs typeface="Helvetica Neue"/>
                <a:sym typeface="Helvetica Neue"/>
              </a:defRPr>
            </a:lvl6pPr>
            <a:lvl7pPr indent="0" lvl="6" marL="0" marR="0" algn="ctr">
              <a:spcBef>
                <a:spcPts val="0"/>
              </a:spcBef>
              <a:buNone/>
              <a:defRPr b="0" i="1" sz="1100" u="none" cap="none" strike="noStrike">
                <a:solidFill>
                  <a:schemeClr val="dk2"/>
                </a:solidFill>
                <a:latin typeface="Helvetica Neue"/>
                <a:ea typeface="Helvetica Neue"/>
                <a:cs typeface="Helvetica Neue"/>
                <a:sym typeface="Helvetica Neue"/>
              </a:defRPr>
            </a:lvl7pPr>
            <a:lvl8pPr indent="0" lvl="7" marL="0" marR="0" algn="ctr">
              <a:spcBef>
                <a:spcPts val="0"/>
              </a:spcBef>
              <a:buNone/>
              <a:defRPr b="0" i="1" sz="1100" u="none" cap="none" strike="noStrike">
                <a:solidFill>
                  <a:schemeClr val="dk2"/>
                </a:solidFill>
                <a:latin typeface="Helvetica Neue"/>
                <a:ea typeface="Helvetica Neue"/>
                <a:cs typeface="Helvetica Neue"/>
                <a:sym typeface="Helvetica Neue"/>
              </a:defRPr>
            </a:lvl8pPr>
            <a:lvl9pPr indent="0" lvl="8" marL="0" marR="0" algn="ctr">
              <a:spcBef>
                <a:spcPts val="0"/>
              </a:spcBef>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9" name="Google Shape;9;p2"/>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0" name="Google Shape;10;p2"/>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0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showMasterSp="0">
  <p:cSld name="2_Blank">
    <p:spTree>
      <p:nvGrpSpPr>
        <p:cNvPr id="11" name="Shape 11"/>
        <p:cNvGrpSpPr/>
        <p:nvPr/>
      </p:nvGrpSpPr>
      <p:grpSpPr>
        <a:xfrm>
          <a:off x="0" y="0"/>
          <a:ext cx="0" cy="0"/>
          <a:chOff x="0" y="0"/>
          <a:chExt cx="0" cy="0"/>
        </a:xfrm>
      </p:grpSpPr>
      <p:sp>
        <p:nvSpPr>
          <p:cNvPr id="12" name="Google Shape;12;p3"/>
          <p:cNvSpPr txBox="1"/>
          <p:nvPr>
            <p:ph idx="1" type="body"/>
          </p:nvPr>
        </p:nvSpPr>
        <p:spPr>
          <a:xfrm>
            <a:off x="304800" y="1524000"/>
            <a:ext cx="8610600" cy="47244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Arial"/>
                <a:ea typeface="Arial"/>
                <a:cs typeface="Arial"/>
                <a:sym typeface="Arial"/>
              </a:defRPr>
            </a:lvl1pPr>
            <a:lvl2pPr indent="-342900" lvl="1" marL="914400" marR="0" rtl="0" algn="l">
              <a:spcBef>
                <a:spcPts val="500"/>
              </a:spcBef>
              <a:spcAft>
                <a:spcPts val="0"/>
              </a:spcAft>
              <a:buClr>
                <a:srgbClr val="002569"/>
              </a:buClr>
              <a:buSzPts val="1800"/>
              <a:buFont typeface="Noto Sans Symbols"/>
              <a:buChar char="−"/>
              <a:defRPr b="0" i="0" sz="1800" u="none" cap="none" strike="noStrike">
                <a:solidFill>
                  <a:srgbClr val="002569"/>
                </a:solidFill>
                <a:latin typeface="Arial"/>
                <a:ea typeface="Arial"/>
                <a:cs typeface="Arial"/>
                <a:sym typeface="Arial"/>
              </a:defRPr>
            </a:lvl2pPr>
            <a:lvl3pPr indent="-330200" lvl="2" marL="1371600" marR="0" rtl="0" algn="l">
              <a:spcBef>
                <a:spcPts val="500"/>
              </a:spcBef>
              <a:spcAft>
                <a:spcPts val="0"/>
              </a:spcAft>
              <a:buClr>
                <a:srgbClr val="002569"/>
              </a:buClr>
              <a:buSzPts val="1600"/>
              <a:buFont typeface="Arial"/>
              <a:buChar char="►"/>
              <a:defRPr b="0" i="0" sz="1600" u="none" cap="none" strike="noStrike">
                <a:solidFill>
                  <a:srgbClr val="002569"/>
                </a:solidFill>
                <a:latin typeface="Arial"/>
                <a:ea typeface="Arial"/>
                <a:cs typeface="Arial"/>
                <a:sym typeface="Arial"/>
              </a:defRPr>
            </a:lvl3pPr>
            <a:lvl4pPr indent="-330200" lvl="3" marL="1828800" marR="0" rtl="0" algn="l">
              <a:spcBef>
                <a:spcPts val="500"/>
              </a:spcBef>
              <a:spcAft>
                <a:spcPts val="0"/>
              </a:spcAft>
              <a:buClr>
                <a:srgbClr val="002569"/>
              </a:buClr>
              <a:buSzPts val="1600"/>
              <a:buFont typeface="Arial"/>
              <a:buChar char="▪"/>
              <a:defRPr b="0" i="0" sz="1600" u="none" cap="none" strike="noStrike">
                <a:solidFill>
                  <a:srgbClr val="002569"/>
                </a:solidFill>
                <a:latin typeface="Arial"/>
                <a:ea typeface="Arial"/>
                <a:cs typeface="Arial"/>
                <a:sym typeface="Arial"/>
              </a:defRPr>
            </a:lvl4pPr>
            <a:lvl5pPr indent="-330200" lvl="4" marL="2286000" marR="0" rtl="0" algn="l">
              <a:spcBef>
                <a:spcPts val="500"/>
              </a:spcBef>
              <a:spcAft>
                <a:spcPts val="0"/>
              </a:spcAft>
              <a:buClr>
                <a:srgbClr val="002569"/>
              </a:buClr>
              <a:buSzPts val="1600"/>
              <a:buFont typeface="Arial"/>
              <a:buChar char="•"/>
              <a:defRPr b="0" i="0" sz="16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13" name="Google Shape;13;p3"/>
          <p:cNvSpPr/>
          <p:nvPr/>
        </p:nvSpPr>
        <p:spPr>
          <a:xfrm>
            <a:off x="8763000" y="6629400"/>
            <a:ext cx="304800" cy="187285"/>
          </a:xfrm>
          <a:prstGeom prst="roundRect">
            <a:avLst>
              <a:gd fmla="val 16667" name="adj"/>
            </a:avLst>
          </a:prstGeom>
          <a:solidFill>
            <a:srgbClr val="FFFFFF"/>
          </a:solidFill>
          <a:ln cap="flat" cmpd="sng" w="25400">
            <a:solidFill>
              <a:srgbClr val="1F497D">
                <a:alpha val="60000"/>
              </a:srgbClr>
            </a:solidFill>
            <a:prstDash val="solid"/>
            <a:miter lim="400000"/>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1F497D"/>
              </a:buClr>
              <a:buSzPts val="1100"/>
              <a:buFont typeface="Helvetica Neue"/>
              <a:buNone/>
            </a:pPr>
            <a:fld id="{00000000-1234-1234-1234-123412341234}" type="slidenum">
              <a:rPr b="0" i="1" lang="en-US" sz="1100" u="none" cap="none" strike="noStrike">
                <a:solidFill>
                  <a:srgbClr val="1F497D"/>
                </a:solidFill>
                <a:latin typeface="Helvetica Neue"/>
                <a:ea typeface="Helvetica Neue"/>
                <a:cs typeface="Helvetica Neue"/>
                <a:sym typeface="Helvetica Neue"/>
              </a:rPr>
              <a:t>‹#›</a:t>
            </a:fld>
            <a:endParaRPr b="0" i="1" sz="1100" u="none" cap="none" strike="noStrike">
              <a:solidFill>
                <a:srgbClr val="1F497D"/>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4"/>
          <p:cNvSpPr txBox="1"/>
          <p:nvPr>
            <p:ph type="title"/>
          </p:nvPr>
        </p:nvSpPr>
        <p:spPr>
          <a:xfrm>
            <a:off x="457200" y="152400"/>
            <a:ext cx="8229600" cy="9906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1pPr>
            <a:lvl2pPr lvl="1"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9pPr>
          </a:lstStyle>
          <a:p/>
        </p:txBody>
      </p:sp>
      <p:sp>
        <p:nvSpPr>
          <p:cNvPr id="16" name="Google Shape;16;p4"/>
          <p:cNvSpPr txBox="1"/>
          <p:nvPr>
            <p:ph idx="12" type="sldNum"/>
          </p:nvPr>
        </p:nvSpPr>
        <p:spPr>
          <a:xfrm>
            <a:off x="612648" y="6356350"/>
            <a:ext cx="502968" cy="365760"/>
          </a:xfrm>
          <a:prstGeom prst="rect">
            <a:avLst/>
          </a:prstGeom>
          <a:noFill/>
          <a:ln>
            <a:noFill/>
          </a:ln>
        </p:spPr>
        <p:txBody>
          <a:bodyPr anchorCtr="0" anchor="t" bIns="45700" lIns="45700" spcFirstLastPara="1" rIns="45700" wrap="square" tIns="45700">
            <a:spAutoFit/>
          </a:bodyPr>
          <a:lstStyle>
            <a:lvl1pPr indent="0" lvl="0" marL="0" algn="r">
              <a:spcBef>
                <a:spcPts val="0"/>
              </a:spcBef>
              <a:buNone/>
              <a:defRPr sz="1200">
                <a:solidFill>
                  <a:schemeClr val="dk2"/>
                </a:solidFill>
                <a:latin typeface="Calibri"/>
                <a:ea typeface="Calibri"/>
                <a:cs typeface="Calibri"/>
                <a:sym typeface="Calibri"/>
              </a:defRPr>
            </a:lvl1pPr>
            <a:lvl2pPr indent="0" lvl="1" marL="0" algn="r">
              <a:spcBef>
                <a:spcPts val="0"/>
              </a:spcBef>
              <a:buNone/>
              <a:defRPr sz="1200">
                <a:solidFill>
                  <a:schemeClr val="dk2"/>
                </a:solidFill>
                <a:latin typeface="Calibri"/>
                <a:ea typeface="Calibri"/>
                <a:cs typeface="Calibri"/>
                <a:sym typeface="Calibri"/>
              </a:defRPr>
            </a:lvl2pPr>
            <a:lvl3pPr indent="0" lvl="2" marL="0" algn="r">
              <a:spcBef>
                <a:spcPts val="0"/>
              </a:spcBef>
              <a:buNone/>
              <a:defRPr sz="1200">
                <a:solidFill>
                  <a:schemeClr val="dk2"/>
                </a:solidFill>
                <a:latin typeface="Calibri"/>
                <a:ea typeface="Calibri"/>
                <a:cs typeface="Calibri"/>
                <a:sym typeface="Calibri"/>
              </a:defRPr>
            </a:lvl3pPr>
            <a:lvl4pPr indent="0" lvl="3" marL="0" algn="r">
              <a:spcBef>
                <a:spcPts val="0"/>
              </a:spcBef>
              <a:buNone/>
              <a:defRPr sz="1200">
                <a:solidFill>
                  <a:schemeClr val="dk2"/>
                </a:solidFill>
                <a:latin typeface="Calibri"/>
                <a:ea typeface="Calibri"/>
                <a:cs typeface="Calibri"/>
                <a:sym typeface="Calibri"/>
              </a:defRPr>
            </a:lvl4pPr>
            <a:lvl5pPr indent="0" lvl="4" marL="0" algn="r">
              <a:spcBef>
                <a:spcPts val="0"/>
              </a:spcBef>
              <a:buNone/>
              <a:defRPr sz="1200">
                <a:solidFill>
                  <a:schemeClr val="dk2"/>
                </a:solidFill>
                <a:latin typeface="Calibri"/>
                <a:ea typeface="Calibri"/>
                <a:cs typeface="Calibri"/>
                <a:sym typeface="Calibri"/>
              </a:defRPr>
            </a:lvl5pPr>
            <a:lvl6pPr indent="0" lvl="5" marL="0" algn="r">
              <a:spcBef>
                <a:spcPts val="0"/>
              </a:spcBef>
              <a:buNone/>
              <a:defRPr sz="1200">
                <a:solidFill>
                  <a:schemeClr val="dk2"/>
                </a:solidFill>
                <a:latin typeface="Calibri"/>
                <a:ea typeface="Calibri"/>
                <a:cs typeface="Calibri"/>
                <a:sym typeface="Calibri"/>
              </a:defRPr>
            </a:lvl6pPr>
            <a:lvl7pPr indent="0" lvl="6" marL="0" algn="r">
              <a:spcBef>
                <a:spcPts val="0"/>
              </a:spcBef>
              <a:buNone/>
              <a:defRPr sz="1200">
                <a:solidFill>
                  <a:schemeClr val="dk2"/>
                </a:solidFill>
                <a:latin typeface="Calibri"/>
                <a:ea typeface="Calibri"/>
                <a:cs typeface="Calibri"/>
                <a:sym typeface="Calibri"/>
              </a:defRPr>
            </a:lvl7pPr>
            <a:lvl8pPr indent="0" lvl="7" marL="0" algn="r">
              <a:spcBef>
                <a:spcPts val="0"/>
              </a:spcBef>
              <a:buNone/>
              <a:defRPr sz="1200">
                <a:solidFill>
                  <a:schemeClr val="dk2"/>
                </a:solidFill>
                <a:latin typeface="Calibri"/>
                <a:ea typeface="Calibri"/>
                <a:cs typeface="Calibri"/>
                <a:sym typeface="Calibri"/>
              </a:defRPr>
            </a:lvl8pPr>
            <a:lvl9pPr indent="0" lvl="8" marL="0" algn="r">
              <a:spcBef>
                <a:spcPts val="0"/>
              </a:spcBef>
              <a:buNone/>
              <a:defRPr sz="12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4"/>
          <p:cNvSpPr txBox="1"/>
          <p:nvPr>
            <p:ph idx="1" type="body"/>
          </p:nvPr>
        </p:nvSpPr>
        <p:spPr>
          <a:xfrm>
            <a:off x="457200" y="1219200"/>
            <a:ext cx="8229600" cy="493776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type="blank">
  <p:cSld name="BLANK">
    <p:spTree>
      <p:nvGrpSpPr>
        <p:cNvPr id="18" name="Shape 18"/>
        <p:cNvGrpSpPr/>
        <p:nvPr/>
      </p:nvGrpSpPr>
      <p:grpSpPr>
        <a:xfrm>
          <a:off x="0" y="0"/>
          <a:ext cx="0" cy="0"/>
          <a:chOff x="0" y="0"/>
          <a:chExt cx="0" cy="0"/>
        </a:xfrm>
      </p:grpSpPr>
      <p:sp>
        <p:nvSpPr>
          <p:cNvPr id="19" name="Google Shape;19;p5"/>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002569"/>
                </a:solidFill>
              </a:defRPr>
            </a:lvl1pPr>
            <a:lvl2pPr lvl="1" marR="0" rtl="0" algn="l">
              <a:spcBef>
                <a:spcPts val="0"/>
              </a:spcBef>
              <a:spcAft>
                <a:spcPts val="0"/>
              </a:spcAft>
              <a:buSzPts val="1400"/>
              <a:buNone/>
              <a:defRPr b="0" i="0" sz="1800" u="none" cap="none" strike="noStrike">
                <a:solidFill>
                  <a:srgbClr val="002569"/>
                </a:solidFill>
              </a:defRPr>
            </a:lvl2pPr>
            <a:lvl3pPr lvl="2" marR="0" rtl="0" algn="l">
              <a:spcBef>
                <a:spcPts val="0"/>
              </a:spcBef>
              <a:spcAft>
                <a:spcPts val="0"/>
              </a:spcAft>
              <a:buSzPts val="1400"/>
              <a:buNone/>
              <a:defRPr b="0" i="0" sz="1800" u="none" cap="none" strike="noStrike">
                <a:solidFill>
                  <a:srgbClr val="002569"/>
                </a:solidFill>
              </a:defRPr>
            </a:lvl3pPr>
            <a:lvl4pPr lvl="3" marR="0" rtl="0" algn="l">
              <a:spcBef>
                <a:spcPts val="0"/>
              </a:spcBef>
              <a:spcAft>
                <a:spcPts val="0"/>
              </a:spcAft>
              <a:buSzPts val="1400"/>
              <a:buNone/>
              <a:defRPr b="0" i="0" sz="1800" u="none" cap="none" strike="noStrike">
                <a:solidFill>
                  <a:srgbClr val="002569"/>
                </a:solidFill>
              </a:defRPr>
            </a:lvl4pPr>
            <a:lvl5pPr lvl="4" marR="0" rtl="0" algn="l">
              <a:spcBef>
                <a:spcPts val="0"/>
              </a:spcBef>
              <a:spcAft>
                <a:spcPts val="0"/>
              </a:spcAft>
              <a:buSzPts val="1400"/>
              <a:buNone/>
              <a:defRPr b="0" i="0" sz="1800" u="none" cap="none" strike="noStrike">
                <a:solidFill>
                  <a:srgbClr val="002569"/>
                </a:solidFill>
              </a:defRPr>
            </a:lvl5pPr>
            <a:lvl6pPr lvl="5" marR="0" rtl="0" algn="l">
              <a:spcBef>
                <a:spcPts val="0"/>
              </a:spcBef>
              <a:spcAft>
                <a:spcPts val="0"/>
              </a:spcAft>
              <a:buSzPts val="1400"/>
              <a:buNone/>
              <a:defRPr b="0" i="0" sz="1800" u="none" cap="none" strike="noStrike">
                <a:solidFill>
                  <a:srgbClr val="002569"/>
                </a:solidFill>
              </a:defRPr>
            </a:lvl6pPr>
            <a:lvl7pPr lvl="6" marR="0" rtl="0" algn="l">
              <a:spcBef>
                <a:spcPts val="0"/>
              </a:spcBef>
              <a:spcAft>
                <a:spcPts val="0"/>
              </a:spcAft>
              <a:buSzPts val="1400"/>
              <a:buNone/>
              <a:defRPr b="0" i="0" sz="1800" u="none" cap="none" strike="noStrike">
                <a:solidFill>
                  <a:srgbClr val="002569"/>
                </a:solidFill>
              </a:defRPr>
            </a:lvl7pPr>
            <a:lvl8pPr lvl="7" marR="0" rtl="0" algn="l">
              <a:spcBef>
                <a:spcPts val="0"/>
              </a:spcBef>
              <a:spcAft>
                <a:spcPts val="0"/>
              </a:spcAft>
              <a:buSzPts val="1400"/>
              <a:buNone/>
              <a:defRPr b="0" i="0" sz="1800" u="none" cap="none" strike="noStrike">
                <a:solidFill>
                  <a:srgbClr val="002569"/>
                </a:solidFill>
              </a:defRPr>
            </a:lvl8pPr>
            <a:lvl9pPr lvl="8" marR="0" rtl="0" algn="l">
              <a:spcBef>
                <a:spcPts val="0"/>
              </a:spcBef>
              <a:spcAft>
                <a:spcPts val="0"/>
              </a:spcAft>
              <a:buSzPts val="1400"/>
              <a:buNone/>
              <a:defRPr b="0" i="0" sz="1800" u="none" cap="none" strike="noStrike">
                <a:solidFill>
                  <a:srgbClr val="002569"/>
                </a:solidFill>
              </a:defRPr>
            </a:lvl9pPr>
          </a:lstStyle>
          <a:p/>
        </p:txBody>
      </p:sp>
      <p:sp>
        <p:nvSpPr>
          <p:cNvPr id="20" name="Google Shape;20;p5"/>
          <p:cNvSpPr txBox="1"/>
          <p:nvPr>
            <p:ph idx="12" type="sldNum"/>
          </p:nvPr>
        </p:nvSpPr>
        <p:spPr>
          <a:xfrm>
            <a:off x="612648" y="6356350"/>
            <a:ext cx="1981200" cy="365760"/>
          </a:xfrm>
          <a:prstGeom prst="rect">
            <a:avLst/>
          </a:prstGeom>
          <a:noFill/>
          <a:ln>
            <a:noFill/>
          </a:ln>
        </p:spPr>
        <p:txBody>
          <a:bodyPr anchorCtr="0" anchor="t" bIns="45700" lIns="45700" spcFirstLastPara="1" rIns="45700"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1" name="Google Shape;21;p5"/>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22" name="Google Shape;22;p5"/>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spAutoFit/>
          </a:bodyPr>
          <a:lstStyle>
            <a:lvl1pPr indent="0" lvl="0" marL="0" marR="0" rtl="0" algn="r">
              <a:spcBef>
                <a:spcPts val="0"/>
              </a:spcBef>
              <a:buNone/>
              <a:defRPr b="0" i="0" sz="1000" u="none" cap="none" strike="noStrike">
                <a:solidFill>
                  <a:srgbClr val="002569"/>
                </a:solidFill>
                <a:latin typeface="Calibri"/>
                <a:ea typeface="Calibri"/>
                <a:cs typeface="Calibri"/>
                <a:sym typeface="Calibri"/>
              </a:defRPr>
            </a:lvl1pPr>
            <a:lvl2pPr indent="0" lvl="1" marL="0" marR="0" rtl="0" algn="r">
              <a:spcBef>
                <a:spcPts val="0"/>
              </a:spcBef>
              <a:buNone/>
              <a:defRPr b="0" i="0" sz="1000" u="none" cap="none" strike="noStrike">
                <a:solidFill>
                  <a:srgbClr val="002569"/>
                </a:solidFill>
                <a:latin typeface="Calibri"/>
                <a:ea typeface="Calibri"/>
                <a:cs typeface="Calibri"/>
                <a:sym typeface="Calibri"/>
              </a:defRPr>
            </a:lvl2pPr>
            <a:lvl3pPr indent="0" lvl="2" marL="0" marR="0" rtl="0" algn="r">
              <a:spcBef>
                <a:spcPts val="0"/>
              </a:spcBef>
              <a:buNone/>
              <a:defRPr b="0" i="0" sz="1000" u="none" cap="none" strike="noStrike">
                <a:solidFill>
                  <a:srgbClr val="002569"/>
                </a:solidFill>
                <a:latin typeface="Calibri"/>
                <a:ea typeface="Calibri"/>
                <a:cs typeface="Calibri"/>
                <a:sym typeface="Calibri"/>
              </a:defRPr>
            </a:lvl3pPr>
            <a:lvl4pPr indent="0" lvl="3" marL="0" marR="0" rtl="0" algn="r">
              <a:spcBef>
                <a:spcPts val="0"/>
              </a:spcBef>
              <a:buNone/>
              <a:defRPr b="0" i="0" sz="1000" u="none" cap="none" strike="noStrike">
                <a:solidFill>
                  <a:srgbClr val="002569"/>
                </a:solidFill>
                <a:latin typeface="Calibri"/>
                <a:ea typeface="Calibri"/>
                <a:cs typeface="Calibri"/>
                <a:sym typeface="Calibri"/>
              </a:defRPr>
            </a:lvl4pPr>
            <a:lvl5pPr indent="0" lvl="4" marL="0" marR="0" rtl="0" algn="r">
              <a:spcBef>
                <a:spcPts val="0"/>
              </a:spcBef>
              <a:buNone/>
              <a:defRPr b="0" i="0" sz="1000" u="none" cap="none" strike="noStrike">
                <a:solidFill>
                  <a:srgbClr val="002569"/>
                </a:solidFill>
                <a:latin typeface="Calibri"/>
                <a:ea typeface="Calibri"/>
                <a:cs typeface="Calibri"/>
                <a:sym typeface="Calibri"/>
              </a:defRPr>
            </a:lvl5pPr>
            <a:lvl6pPr indent="0" lvl="5" marL="0" marR="0" rtl="0" algn="r">
              <a:spcBef>
                <a:spcPts val="0"/>
              </a:spcBef>
              <a:buNone/>
              <a:defRPr b="0" i="0" sz="1000" u="none" cap="none" strike="noStrike">
                <a:solidFill>
                  <a:srgbClr val="002569"/>
                </a:solidFill>
                <a:latin typeface="Calibri"/>
                <a:ea typeface="Calibri"/>
                <a:cs typeface="Calibri"/>
                <a:sym typeface="Calibri"/>
              </a:defRPr>
            </a:lvl6pPr>
            <a:lvl7pPr indent="0" lvl="6" marL="0" marR="0" rtl="0" algn="r">
              <a:spcBef>
                <a:spcPts val="0"/>
              </a:spcBef>
              <a:buNone/>
              <a:defRPr b="0" i="0" sz="1000" u="none" cap="none" strike="noStrike">
                <a:solidFill>
                  <a:srgbClr val="002569"/>
                </a:solidFill>
                <a:latin typeface="Calibri"/>
                <a:ea typeface="Calibri"/>
                <a:cs typeface="Calibri"/>
                <a:sym typeface="Calibri"/>
              </a:defRPr>
            </a:lvl7pPr>
            <a:lvl8pPr indent="0" lvl="7" marL="0" marR="0" rtl="0" algn="r">
              <a:spcBef>
                <a:spcPts val="0"/>
              </a:spcBef>
              <a:buNone/>
              <a:defRPr b="0" i="0" sz="1000" u="none" cap="none" strike="noStrike">
                <a:solidFill>
                  <a:srgbClr val="002569"/>
                </a:solidFill>
                <a:latin typeface="Calibri"/>
                <a:ea typeface="Calibri"/>
                <a:cs typeface="Calibri"/>
                <a:sym typeface="Calibri"/>
              </a:defRPr>
            </a:lvl8pPr>
            <a:lvl9pPr indent="0" lvl="8" marL="0" marR="0" rtl="0" algn="r">
              <a:spcBef>
                <a:spcPts val="0"/>
              </a:spcBef>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ark.dowell@jrc.ec.europa.eu" TargetMode="External"/><Relationship Id="rId4" Type="http://schemas.openxmlformats.org/officeDocument/2006/relationships/hyperlink" Target="mailto:stephen.plummer@esa.i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lpvs.gsfc.nasa.gov" TargetMode="External"/><Relationship Id="rId4" Type="http://schemas.openxmlformats.org/officeDocument/2006/relationships/hyperlink" Target="http://snowpex.enveo.a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3.png"/><Relationship Id="rId8"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8.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10.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6"/>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28" name="Google Shape;28;p6"/>
          <p:cNvSpPr txBox="1"/>
          <p:nvPr/>
        </p:nvSpPr>
        <p:spPr>
          <a:xfrm>
            <a:off x="2340939" y="1676400"/>
            <a:ext cx="4630833" cy="3293208"/>
          </a:xfrm>
          <a:prstGeom prst="rect">
            <a:avLst/>
          </a:prstGeom>
          <a:no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t/>
            </a:r>
            <a:endParaRPr b="0" i="0" sz="3200" u="none" cap="none" strike="noStrike">
              <a:solidFill>
                <a:srgbClr val="002569"/>
              </a:solidFill>
            </a:endParaRPr>
          </a:p>
          <a:p>
            <a:pPr indent="0" lvl="0" marL="0" marR="0" rtl="0" algn="ctr">
              <a:spcBef>
                <a:spcPts val="0"/>
              </a:spcBef>
              <a:spcAft>
                <a:spcPts val="0"/>
              </a:spcAft>
              <a:buNone/>
            </a:pPr>
            <a:r>
              <a:rPr b="0" i="0" lang="en-US" sz="3200" u="none" cap="none" strike="noStrike">
                <a:solidFill>
                  <a:srgbClr val="002569"/>
                </a:solidFill>
              </a:rPr>
              <a:t>CEOS Carbon “Strategy” </a:t>
            </a:r>
            <a:endParaRPr/>
          </a:p>
          <a:p>
            <a:pPr indent="0" lvl="0" marL="0" marR="0" rtl="0" algn="ctr">
              <a:spcBef>
                <a:spcPts val="0"/>
              </a:spcBef>
              <a:spcAft>
                <a:spcPts val="0"/>
              </a:spcAft>
              <a:buNone/>
            </a:pPr>
            <a:r>
              <a:t/>
            </a:r>
            <a:endParaRPr b="0" i="1" sz="1800" u="none" cap="none" strike="noStrike">
              <a:solidFill>
                <a:srgbClr val="002569"/>
              </a:solidFill>
            </a:endParaRPr>
          </a:p>
          <a:p>
            <a:pPr indent="0" lvl="0" marL="0" marR="0" rtl="0" algn="ctr">
              <a:spcBef>
                <a:spcPts val="0"/>
              </a:spcBef>
              <a:spcAft>
                <a:spcPts val="0"/>
              </a:spcAft>
              <a:buNone/>
            </a:pPr>
            <a:r>
              <a:t/>
            </a:r>
            <a:endParaRPr b="0" i="1" sz="1800" u="none" cap="none" strike="noStrike">
              <a:solidFill>
                <a:srgbClr val="002569"/>
              </a:solidFill>
            </a:endParaRPr>
          </a:p>
          <a:p>
            <a:pPr indent="0" lvl="0" marL="0" marR="0" rtl="0" algn="ctr">
              <a:spcBef>
                <a:spcPts val="0"/>
              </a:spcBef>
              <a:spcAft>
                <a:spcPts val="0"/>
              </a:spcAft>
              <a:buNone/>
            </a:pPr>
            <a:r>
              <a:t/>
            </a:r>
            <a:endParaRPr b="0" i="1" sz="1800" u="none" cap="none" strike="noStrike">
              <a:solidFill>
                <a:srgbClr val="002569"/>
              </a:solidFill>
            </a:endParaRPr>
          </a:p>
          <a:p>
            <a:pPr indent="0" lvl="0" marL="0" marR="0" rtl="0" algn="ctr">
              <a:spcBef>
                <a:spcPts val="0"/>
              </a:spcBef>
              <a:spcAft>
                <a:spcPts val="0"/>
              </a:spcAft>
              <a:buNone/>
            </a:pPr>
            <a:r>
              <a:rPr b="0" i="1" lang="en-US" sz="1800" u="none" cap="none" strike="noStrike">
                <a:solidFill>
                  <a:srgbClr val="002569"/>
                </a:solidFill>
              </a:rPr>
              <a:t>Mark Dowell (EC-JRC)</a:t>
            </a:r>
            <a:endParaRPr/>
          </a:p>
          <a:p>
            <a:pPr indent="0" lvl="0" marL="0" marR="0" rtl="0" algn="ctr">
              <a:spcBef>
                <a:spcPts val="0"/>
              </a:spcBef>
              <a:spcAft>
                <a:spcPts val="0"/>
              </a:spcAft>
              <a:buNone/>
            </a:pPr>
            <a:r>
              <a:rPr b="0" i="1" lang="en-US" sz="1800" u="sng" cap="none" strike="noStrike">
                <a:solidFill>
                  <a:schemeClr val="hlink"/>
                </a:solidFill>
                <a:hlinkClick r:id="rId3"/>
              </a:rPr>
              <a:t>mark.dowell@jrc.ec.europa.eu</a:t>
            </a:r>
            <a:endParaRPr b="0" i="1" sz="1800" u="none" cap="none" strike="noStrike">
              <a:solidFill>
                <a:srgbClr val="002569"/>
              </a:solidFill>
            </a:endParaRPr>
          </a:p>
          <a:p>
            <a:pPr indent="0" lvl="0" marL="0" marR="0" rtl="0" algn="ctr">
              <a:spcBef>
                <a:spcPts val="0"/>
              </a:spcBef>
              <a:spcAft>
                <a:spcPts val="0"/>
              </a:spcAft>
              <a:buNone/>
            </a:pPr>
            <a:r>
              <a:rPr b="0" i="1" lang="en-US" sz="1800" u="none" cap="none" strike="noStrike">
                <a:solidFill>
                  <a:srgbClr val="002569"/>
                </a:solidFill>
              </a:rPr>
              <a:t>Stephen Plummer (ESA)</a:t>
            </a:r>
            <a:endParaRPr/>
          </a:p>
          <a:p>
            <a:pPr indent="0" lvl="0" marL="0" marR="0" rtl="0" algn="ctr">
              <a:spcBef>
                <a:spcPts val="0"/>
              </a:spcBef>
              <a:spcAft>
                <a:spcPts val="0"/>
              </a:spcAft>
              <a:buNone/>
            </a:pPr>
            <a:r>
              <a:rPr b="0" i="1" lang="en-US" sz="1800" u="sng" cap="none" strike="noStrike">
                <a:solidFill>
                  <a:schemeClr val="hlink"/>
                </a:solidFill>
                <a:hlinkClick r:id="rId4"/>
              </a:rPr>
              <a:t>stephen.plummer@esa.int</a:t>
            </a:r>
            <a:endParaRPr b="0" i="1" sz="1800" u="none" cap="none" strike="noStrike">
              <a:solidFill>
                <a:srgbClr val="002569"/>
              </a:solidFill>
            </a:endParaRPr>
          </a:p>
          <a:p>
            <a:pPr indent="0" lvl="0" marL="0" marR="0" rtl="0" algn="ctr">
              <a:spcBef>
                <a:spcPts val="0"/>
              </a:spcBef>
              <a:spcAft>
                <a:spcPts val="0"/>
              </a:spcAft>
              <a:buNone/>
            </a:pPr>
            <a:r>
              <a:t/>
            </a:r>
            <a:endParaRPr b="0" i="1" sz="1800" u="none" cap="none" strike="noStrike">
              <a:solidFill>
                <a:srgbClr val="00256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nvSpPr>
        <p:spPr>
          <a:xfrm>
            <a:off x="0" y="1143000"/>
            <a:ext cx="8305800"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569"/>
              </a:buClr>
              <a:buSzPts val="2000"/>
              <a:buFont typeface="Arial"/>
              <a:buNone/>
            </a:pPr>
            <a:r>
              <a:rPr lang="en-US" sz="2000">
                <a:solidFill>
                  <a:srgbClr val="002569"/>
                </a:solidFill>
                <a:latin typeface="Arial"/>
                <a:ea typeface="Arial"/>
                <a:cs typeface="Arial"/>
                <a:sym typeface="Arial"/>
              </a:rPr>
              <a:t>Identifying where the actions fit within the Subgroup will be essential to optimizing effort, but check also for others</a:t>
            </a:r>
            <a:endParaRPr sz="2000">
              <a:solidFill>
                <a:srgbClr val="002569"/>
              </a:solidFill>
              <a:latin typeface="Arial"/>
              <a:ea typeface="Arial"/>
              <a:cs typeface="Arial"/>
              <a:sym typeface="Arial"/>
            </a:endParaRPr>
          </a:p>
        </p:txBody>
      </p:sp>
      <p:sp>
        <p:nvSpPr>
          <p:cNvPr id="97" name="Google Shape;97;p15"/>
          <p:cNvSpPr/>
          <p:nvPr/>
        </p:nvSpPr>
        <p:spPr>
          <a:xfrm>
            <a:off x="161685" y="2057400"/>
            <a:ext cx="4218939" cy="451807"/>
          </a:xfrm>
          <a:custGeom>
            <a:rect b="b" l="l" r="r" t="t"/>
            <a:pathLst>
              <a:path extrusionOk="0" h="451807" w="4218939">
                <a:moveTo>
                  <a:pt x="0" y="0"/>
                </a:moveTo>
                <a:lnTo>
                  <a:pt x="4218939" y="0"/>
                </a:lnTo>
                <a:lnTo>
                  <a:pt x="4218939" y="451807"/>
                </a:lnTo>
                <a:lnTo>
                  <a:pt x="0" y="451807"/>
                </a:lnTo>
                <a:lnTo>
                  <a:pt x="0" y="0"/>
                </a:lnTo>
                <a:close/>
              </a:path>
            </a:pathLst>
          </a:custGeom>
          <a:solidFill>
            <a:srgbClr val="002060"/>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None/>
            </a:pPr>
            <a:r>
              <a:rPr b="1" lang="en-US" sz="2100">
                <a:solidFill>
                  <a:srgbClr val="C5D8F1"/>
                </a:solidFill>
                <a:latin typeface="Avenir"/>
                <a:ea typeface="Avenir"/>
                <a:cs typeface="Avenir"/>
                <a:sym typeface="Avenir"/>
              </a:rPr>
              <a:t>CEOS-WGCV</a:t>
            </a:r>
            <a:endParaRPr b="1" sz="2100">
              <a:solidFill>
                <a:srgbClr val="C5D8F1"/>
              </a:solidFill>
            </a:endParaRPr>
          </a:p>
        </p:txBody>
      </p:sp>
      <p:sp>
        <p:nvSpPr>
          <p:cNvPr id="98" name="Google Shape;98;p15"/>
          <p:cNvSpPr/>
          <p:nvPr/>
        </p:nvSpPr>
        <p:spPr>
          <a:xfrm>
            <a:off x="3657600" y="2667000"/>
            <a:ext cx="702469" cy="1107330"/>
          </a:xfrm>
          <a:custGeom>
            <a:rect b="b" l="l" r="r" t="t"/>
            <a:pathLst>
              <a:path extrusionOk="0" h="1107330" w="702469">
                <a:moveTo>
                  <a:pt x="0" y="0"/>
                </a:moveTo>
                <a:lnTo>
                  <a:pt x="702469" y="0"/>
                </a:lnTo>
                <a:lnTo>
                  <a:pt x="702469" y="1107330"/>
                </a:lnTo>
                <a:lnTo>
                  <a:pt x="0" y="1107330"/>
                </a:lnTo>
                <a:lnTo>
                  <a:pt x="0" y="0"/>
                </a:lnTo>
                <a:close/>
              </a:path>
            </a:pathLst>
          </a:custGeom>
          <a:solidFill>
            <a:srgbClr val="DAE5F1"/>
          </a:solidFill>
          <a:ln cap="flat" cmpd="sng" w="25400">
            <a:solidFill>
              <a:schemeClr val="lt1"/>
            </a:solidFill>
            <a:prstDash val="solid"/>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US" sz="1500">
                <a:solidFill>
                  <a:schemeClr val="lt1"/>
                </a:solidFill>
                <a:latin typeface="Avenir"/>
                <a:ea typeface="Avenir"/>
                <a:cs typeface="Avenir"/>
                <a:sym typeface="Avenir"/>
              </a:rPr>
              <a:t>ACSG</a:t>
            </a:r>
            <a:endParaRPr b="1" sz="1500">
              <a:solidFill>
                <a:schemeClr val="lt1"/>
              </a:solidFill>
            </a:endParaRPr>
          </a:p>
        </p:txBody>
      </p:sp>
      <p:sp>
        <p:nvSpPr>
          <p:cNvPr id="99" name="Google Shape;99;p15"/>
          <p:cNvSpPr/>
          <p:nvPr/>
        </p:nvSpPr>
        <p:spPr>
          <a:xfrm>
            <a:off x="3657600" y="3962400"/>
            <a:ext cx="702469" cy="1093255"/>
          </a:xfrm>
          <a:custGeom>
            <a:rect b="b" l="l" r="r" t="t"/>
            <a:pathLst>
              <a:path extrusionOk="0" h="1093255" w="702469">
                <a:moveTo>
                  <a:pt x="0" y="0"/>
                </a:moveTo>
                <a:lnTo>
                  <a:pt x="702469" y="0"/>
                </a:lnTo>
                <a:lnTo>
                  <a:pt x="702469" y="1093255"/>
                </a:lnTo>
                <a:lnTo>
                  <a:pt x="0" y="1093255"/>
                </a:lnTo>
                <a:lnTo>
                  <a:pt x="0" y="0"/>
                </a:lnTo>
                <a:close/>
              </a:path>
            </a:pathLst>
          </a:custGeom>
          <a:solidFill>
            <a:schemeClr val="accent3"/>
          </a:solidFill>
          <a:ln cap="flat" cmpd="sng" w="25400">
            <a:solidFill>
              <a:schemeClr val="lt1"/>
            </a:solidFill>
            <a:prstDash val="solid"/>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US" sz="1500">
                <a:solidFill>
                  <a:srgbClr val="C5D8F1"/>
                </a:solidFill>
                <a:latin typeface="Avenir"/>
                <a:ea typeface="Avenir"/>
                <a:cs typeface="Avenir"/>
                <a:sym typeface="Avenir"/>
              </a:rPr>
              <a:t>LPV</a:t>
            </a:r>
            <a:endParaRPr b="1" sz="1500">
              <a:solidFill>
                <a:srgbClr val="C5D8F1"/>
              </a:solidFill>
            </a:endParaRPr>
          </a:p>
        </p:txBody>
      </p:sp>
      <p:sp>
        <p:nvSpPr>
          <p:cNvPr id="100" name="Google Shape;100;p15"/>
          <p:cNvSpPr/>
          <p:nvPr/>
        </p:nvSpPr>
        <p:spPr>
          <a:xfrm>
            <a:off x="3662044" y="5279304"/>
            <a:ext cx="702469" cy="1093255"/>
          </a:xfrm>
          <a:custGeom>
            <a:rect b="b" l="l" r="r" t="t"/>
            <a:pathLst>
              <a:path extrusionOk="0" h="1093255" w="702469">
                <a:moveTo>
                  <a:pt x="0" y="0"/>
                </a:moveTo>
                <a:lnTo>
                  <a:pt x="702469" y="0"/>
                </a:lnTo>
                <a:lnTo>
                  <a:pt x="702469" y="1093255"/>
                </a:lnTo>
                <a:lnTo>
                  <a:pt x="0" y="1093255"/>
                </a:lnTo>
                <a:lnTo>
                  <a:pt x="0" y="0"/>
                </a:lnTo>
                <a:close/>
              </a:path>
            </a:pathLst>
          </a:custGeom>
          <a:solidFill>
            <a:schemeClr val="lt1"/>
          </a:solidFill>
          <a:ln cap="flat" cmpd="sng" w="25400">
            <a:solidFill>
              <a:schemeClr val="lt1"/>
            </a:solidFill>
            <a:prstDash val="solid"/>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US" sz="1500">
                <a:solidFill>
                  <a:srgbClr val="C5D8F1"/>
                </a:solidFill>
                <a:latin typeface="Avenir"/>
                <a:ea typeface="Avenir"/>
                <a:cs typeface="Avenir"/>
                <a:sym typeface="Avenir"/>
              </a:rPr>
              <a:t>TM</a:t>
            </a:r>
            <a:endParaRPr b="1" sz="1500">
              <a:solidFill>
                <a:srgbClr val="C5D8F1"/>
              </a:solidFill>
            </a:endParaRPr>
          </a:p>
        </p:txBody>
      </p:sp>
      <p:sp>
        <p:nvSpPr>
          <p:cNvPr id="101" name="Google Shape;101;p15"/>
          <p:cNvSpPr/>
          <p:nvPr/>
        </p:nvSpPr>
        <p:spPr>
          <a:xfrm>
            <a:off x="244893" y="5334000"/>
            <a:ext cx="702469" cy="1093255"/>
          </a:xfrm>
          <a:custGeom>
            <a:rect b="b" l="l" r="r" t="t"/>
            <a:pathLst>
              <a:path extrusionOk="0" h="1093255" w="702469">
                <a:moveTo>
                  <a:pt x="0" y="0"/>
                </a:moveTo>
                <a:lnTo>
                  <a:pt x="702469" y="0"/>
                </a:lnTo>
                <a:lnTo>
                  <a:pt x="702469" y="1093255"/>
                </a:lnTo>
                <a:lnTo>
                  <a:pt x="0" y="1093255"/>
                </a:lnTo>
                <a:lnTo>
                  <a:pt x="0" y="0"/>
                </a:lnTo>
                <a:close/>
              </a:path>
            </a:pathLst>
          </a:custGeom>
          <a:solidFill>
            <a:srgbClr val="953734"/>
          </a:solidFill>
          <a:ln cap="flat" cmpd="sng" w="25400">
            <a:solidFill>
              <a:schemeClr val="lt1"/>
            </a:solidFill>
            <a:prstDash val="solid"/>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US" sz="1500">
                <a:solidFill>
                  <a:srgbClr val="C5D8F1"/>
                </a:solidFill>
                <a:latin typeface="Avenir"/>
                <a:ea typeface="Avenir"/>
                <a:cs typeface="Avenir"/>
                <a:sym typeface="Avenir"/>
              </a:rPr>
              <a:t>IVOS</a:t>
            </a:r>
            <a:endParaRPr b="1" sz="1500">
              <a:solidFill>
                <a:srgbClr val="C5D8F1"/>
              </a:solidFill>
            </a:endParaRPr>
          </a:p>
        </p:txBody>
      </p:sp>
      <p:sp>
        <p:nvSpPr>
          <p:cNvPr id="102" name="Google Shape;102;p15"/>
          <p:cNvSpPr/>
          <p:nvPr/>
        </p:nvSpPr>
        <p:spPr>
          <a:xfrm>
            <a:off x="1316903" y="5308207"/>
            <a:ext cx="702469" cy="1093255"/>
          </a:xfrm>
          <a:custGeom>
            <a:rect b="b" l="l" r="r" t="t"/>
            <a:pathLst>
              <a:path extrusionOk="0" h="1093255" w="702469">
                <a:moveTo>
                  <a:pt x="0" y="0"/>
                </a:moveTo>
                <a:lnTo>
                  <a:pt x="702469" y="0"/>
                </a:lnTo>
                <a:lnTo>
                  <a:pt x="702469" y="1093255"/>
                </a:lnTo>
                <a:lnTo>
                  <a:pt x="0" y="1093255"/>
                </a:lnTo>
                <a:lnTo>
                  <a:pt x="0" y="0"/>
                </a:lnTo>
                <a:close/>
              </a:path>
            </a:pathLst>
          </a:custGeom>
          <a:solidFill>
            <a:srgbClr val="205867"/>
          </a:solidFill>
          <a:ln cap="flat" cmpd="sng" w="25400">
            <a:solidFill>
              <a:schemeClr val="lt1"/>
            </a:solidFill>
            <a:prstDash val="solid"/>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US" sz="1500">
                <a:solidFill>
                  <a:srgbClr val="C5D8F1"/>
                </a:solidFill>
                <a:latin typeface="Avenir"/>
                <a:ea typeface="Avenir"/>
                <a:cs typeface="Avenir"/>
                <a:sym typeface="Avenir"/>
              </a:rPr>
              <a:t>MW</a:t>
            </a:r>
            <a:endParaRPr b="1" sz="1500">
              <a:solidFill>
                <a:srgbClr val="C5D8F1"/>
              </a:solidFill>
            </a:endParaRPr>
          </a:p>
        </p:txBody>
      </p:sp>
      <p:sp>
        <p:nvSpPr>
          <p:cNvPr id="103" name="Google Shape;103;p15"/>
          <p:cNvSpPr/>
          <p:nvPr/>
        </p:nvSpPr>
        <p:spPr>
          <a:xfrm>
            <a:off x="2476637" y="5308206"/>
            <a:ext cx="702469" cy="1093255"/>
          </a:xfrm>
          <a:custGeom>
            <a:rect b="b" l="l" r="r" t="t"/>
            <a:pathLst>
              <a:path extrusionOk="0" h="1093255" w="702469">
                <a:moveTo>
                  <a:pt x="0" y="0"/>
                </a:moveTo>
                <a:lnTo>
                  <a:pt x="702469" y="0"/>
                </a:lnTo>
                <a:lnTo>
                  <a:pt x="702469" y="1093255"/>
                </a:lnTo>
                <a:lnTo>
                  <a:pt x="0" y="1093255"/>
                </a:lnTo>
                <a:lnTo>
                  <a:pt x="0" y="0"/>
                </a:lnTo>
                <a:close/>
              </a:path>
            </a:pathLst>
          </a:custGeom>
          <a:solidFill>
            <a:srgbClr val="4F6128"/>
          </a:solidFill>
          <a:ln cap="flat" cmpd="sng" w="25400">
            <a:solidFill>
              <a:schemeClr val="lt1"/>
            </a:solidFill>
            <a:prstDash val="solid"/>
            <a:round/>
            <a:headEnd len="sm" w="sm" type="none"/>
            <a:tailEnd len="sm" w="sm" type="none"/>
          </a:ln>
        </p:spPr>
        <p:txBody>
          <a:bodyPr anchorCtr="0" anchor="ctr" bIns="57150" lIns="57150" spcFirstLastPara="1" rIns="57150" wrap="square" tIns="57150">
            <a:noAutofit/>
          </a:bodyPr>
          <a:lstStyle/>
          <a:p>
            <a:pPr indent="0" lvl="0" marL="0" marR="0" rtl="0" algn="ctr">
              <a:lnSpc>
                <a:spcPct val="90000"/>
              </a:lnSpc>
              <a:spcBef>
                <a:spcPts val="0"/>
              </a:spcBef>
              <a:spcAft>
                <a:spcPts val="0"/>
              </a:spcAft>
              <a:buNone/>
            </a:pPr>
            <a:r>
              <a:rPr b="1" lang="en-US" sz="1500">
                <a:solidFill>
                  <a:srgbClr val="C5D8F1"/>
                </a:solidFill>
                <a:latin typeface="Avenir"/>
                <a:ea typeface="Avenir"/>
                <a:cs typeface="Avenir"/>
                <a:sym typeface="Avenir"/>
              </a:rPr>
              <a:t>SAR</a:t>
            </a:r>
            <a:endParaRPr b="1" sz="1500">
              <a:solidFill>
                <a:srgbClr val="C5D8F1"/>
              </a:solidFill>
            </a:endParaRPr>
          </a:p>
        </p:txBody>
      </p:sp>
      <p:grpSp>
        <p:nvGrpSpPr>
          <p:cNvPr id="104" name="Google Shape;104;p15"/>
          <p:cNvGrpSpPr/>
          <p:nvPr/>
        </p:nvGrpSpPr>
        <p:grpSpPr>
          <a:xfrm>
            <a:off x="1141686" y="2667000"/>
            <a:ext cx="1905000" cy="533400"/>
            <a:chOff x="5486400" y="4648200"/>
            <a:chExt cx="1905000" cy="533400"/>
          </a:xfrm>
        </p:grpSpPr>
        <p:sp>
          <p:nvSpPr>
            <p:cNvPr id="105" name="Google Shape;105;p15"/>
            <p:cNvSpPr/>
            <p:nvPr/>
          </p:nvSpPr>
          <p:spPr>
            <a:xfrm>
              <a:off x="5486400" y="4648200"/>
              <a:ext cx="1905000" cy="533400"/>
            </a:xfrm>
            <a:prstGeom prst="ellipse">
              <a:avLst/>
            </a:prstGeom>
            <a:solidFill>
              <a:srgbClr val="D0F4C6"/>
            </a:solidFill>
            <a:ln cap="flat" cmpd="sng" w="25400">
              <a:solidFill>
                <a:srgbClr val="FF9A00"/>
              </a:solidFill>
              <a:prstDash val="solid"/>
              <a:bevel/>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2569"/>
                </a:buClr>
                <a:buSzPts val="1800"/>
                <a:buFont typeface="Arial"/>
                <a:buNone/>
              </a:pPr>
              <a:r>
                <a:t/>
              </a:r>
              <a:endParaRPr b="0" i="0" sz="1800" u="none" cap="none" strike="noStrike">
                <a:solidFill>
                  <a:srgbClr val="002569"/>
                </a:solidFill>
              </a:endParaRPr>
            </a:p>
          </p:txBody>
        </p:sp>
        <p:sp>
          <p:nvSpPr>
            <p:cNvPr id="106" name="Google Shape;106;p15"/>
            <p:cNvSpPr txBox="1"/>
            <p:nvPr/>
          </p:nvSpPr>
          <p:spPr>
            <a:xfrm>
              <a:off x="5918245" y="4730235"/>
              <a:ext cx="1041309"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569"/>
                </a:buClr>
                <a:buSzPts val="1800"/>
                <a:buFont typeface="Arial"/>
                <a:buNone/>
              </a:pPr>
              <a:r>
                <a:rPr b="1" i="0" lang="en-US" sz="1800" u="none" cap="none" strike="noStrike">
                  <a:solidFill>
                    <a:srgbClr val="002569"/>
                  </a:solidFill>
                </a:rPr>
                <a:t>Action</a:t>
              </a:r>
              <a:r>
                <a:rPr b="1" i="0" lang="en-US" sz="1800" u="none" cap="none" strike="noStrike">
                  <a:solidFill>
                    <a:srgbClr val="002569"/>
                  </a:solidFill>
                </a:rPr>
                <a:t> H</a:t>
              </a:r>
              <a:endParaRPr b="1" i="0" sz="1800" u="none" cap="none" strike="noStrike">
                <a:solidFill>
                  <a:srgbClr val="002569"/>
                </a:solidFill>
              </a:endParaRPr>
            </a:p>
          </p:txBody>
        </p:sp>
      </p:grpSp>
      <p:grpSp>
        <p:nvGrpSpPr>
          <p:cNvPr id="107" name="Google Shape;107;p15"/>
          <p:cNvGrpSpPr/>
          <p:nvPr/>
        </p:nvGrpSpPr>
        <p:grpSpPr>
          <a:xfrm>
            <a:off x="1574846" y="3058654"/>
            <a:ext cx="1473154" cy="1576398"/>
            <a:chOff x="5486400" y="4648200"/>
            <a:chExt cx="1473154" cy="533400"/>
          </a:xfrm>
        </p:grpSpPr>
        <p:sp>
          <p:nvSpPr>
            <p:cNvPr id="108" name="Google Shape;108;p15"/>
            <p:cNvSpPr/>
            <p:nvPr/>
          </p:nvSpPr>
          <p:spPr>
            <a:xfrm>
              <a:off x="5486400" y="4648200"/>
              <a:ext cx="1473154" cy="533400"/>
            </a:xfrm>
            <a:prstGeom prst="ellipse">
              <a:avLst/>
            </a:prstGeom>
            <a:solidFill>
              <a:srgbClr val="F1EEF5"/>
            </a:solidFill>
            <a:ln cap="flat" cmpd="sng" w="25400">
              <a:solidFill>
                <a:srgbClr val="FF9A00"/>
              </a:solidFill>
              <a:prstDash val="solid"/>
              <a:bevel/>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2569"/>
                </a:buClr>
                <a:buSzPts val="1800"/>
                <a:buFont typeface="Arial"/>
                <a:buNone/>
              </a:pPr>
              <a:r>
                <a:t/>
              </a:r>
              <a:endParaRPr b="0" i="0" sz="1800" u="none" cap="none" strike="noStrike">
                <a:solidFill>
                  <a:srgbClr val="002569"/>
                </a:solidFill>
              </a:endParaRPr>
            </a:p>
          </p:txBody>
        </p:sp>
        <p:sp>
          <p:nvSpPr>
            <p:cNvPr id="109" name="Google Shape;109;p15"/>
            <p:cNvSpPr txBox="1"/>
            <p:nvPr/>
          </p:nvSpPr>
          <p:spPr>
            <a:xfrm>
              <a:off x="5689645" y="4829028"/>
              <a:ext cx="1041309" cy="12496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569"/>
                </a:buClr>
                <a:buSzPts val="1800"/>
                <a:buFont typeface="Arial"/>
                <a:buNone/>
              </a:pPr>
              <a:r>
                <a:rPr b="1" i="0" lang="en-US" sz="1800" u="none" cap="none" strike="noStrike">
                  <a:solidFill>
                    <a:srgbClr val="002569"/>
                  </a:solidFill>
                </a:rPr>
                <a:t>Action</a:t>
              </a:r>
              <a:r>
                <a:rPr b="1" i="0" lang="en-US" sz="1800" u="none" cap="none" strike="noStrike">
                  <a:solidFill>
                    <a:srgbClr val="002569"/>
                  </a:solidFill>
                </a:rPr>
                <a:t> D</a:t>
              </a:r>
              <a:endParaRPr b="1" i="0" sz="1800" u="none" cap="none" strike="noStrike">
                <a:solidFill>
                  <a:srgbClr val="002569"/>
                </a:solidFill>
              </a:endParaRPr>
            </a:p>
          </p:txBody>
        </p:sp>
      </p:grpSp>
      <p:grpSp>
        <p:nvGrpSpPr>
          <p:cNvPr id="110" name="Google Shape;110;p15"/>
          <p:cNvGrpSpPr/>
          <p:nvPr/>
        </p:nvGrpSpPr>
        <p:grpSpPr>
          <a:xfrm>
            <a:off x="244893" y="3111062"/>
            <a:ext cx="1905000" cy="533400"/>
            <a:chOff x="5486400" y="4648200"/>
            <a:chExt cx="1905000" cy="533400"/>
          </a:xfrm>
        </p:grpSpPr>
        <p:sp>
          <p:nvSpPr>
            <p:cNvPr id="111" name="Google Shape;111;p15"/>
            <p:cNvSpPr/>
            <p:nvPr/>
          </p:nvSpPr>
          <p:spPr>
            <a:xfrm>
              <a:off x="5486400" y="4648200"/>
              <a:ext cx="1905000" cy="533400"/>
            </a:xfrm>
            <a:prstGeom prst="ellipse">
              <a:avLst/>
            </a:prstGeom>
            <a:solidFill>
              <a:srgbClr val="DAE5F1"/>
            </a:solidFill>
            <a:ln cap="flat" cmpd="sng" w="25400">
              <a:solidFill>
                <a:srgbClr val="FF9A00"/>
              </a:solidFill>
              <a:prstDash val="solid"/>
              <a:bevel/>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2569"/>
                </a:buClr>
                <a:buSzPts val="1800"/>
                <a:buFont typeface="Arial"/>
                <a:buNone/>
              </a:pPr>
              <a:r>
                <a:t/>
              </a:r>
              <a:endParaRPr b="0" i="0" sz="1800" u="none" cap="none" strike="noStrike">
                <a:solidFill>
                  <a:srgbClr val="002569"/>
                </a:solidFill>
              </a:endParaRPr>
            </a:p>
          </p:txBody>
        </p:sp>
        <p:sp>
          <p:nvSpPr>
            <p:cNvPr id="112" name="Google Shape;112;p15"/>
            <p:cNvSpPr txBox="1"/>
            <p:nvPr/>
          </p:nvSpPr>
          <p:spPr>
            <a:xfrm>
              <a:off x="5918245" y="4730235"/>
              <a:ext cx="1015661"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569"/>
                </a:buClr>
                <a:buSzPts val="1800"/>
                <a:buFont typeface="Arial"/>
                <a:buNone/>
              </a:pPr>
              <a:r>
                <a:rPr b="1" i="0" lang="en-US" sz="1800" u="none" cap="none" strike="noStrike">
                  <a:solidFill>
                    <a:srgbClr val="002569"/>
                  </a:solidFill>
                </a:rPr>
                <a:t>Action</a:t>
              </a:r>
              <a:r>
                <a:rPr b="1" i="0" lang="en-US" sz="1800" u="none" cap="none" strike="noStrike">
                  <a:solidFill>
                    <a:srgbClr val="002569"/>
                  </a:solidFill>
                </a:rPr>
                <a:t> F</a:t>
              </a:r>
              <a:endParaRPr b="1" i="0" sz="1800" u="none" cap="none" strike="noStrike">
                <a:solidFill>
                  <a:srgbClr val="002569"/>
                </a:solidFill>
              </a:endParaRPr>
            </a:p>
          </p:txBody>
        </p:sp>
      </p:grpSp>
      <p:grpSp>
        <p:nvGrpSpPr>
          <p:cNvPr id="113" name="Google Shape;113;p15"/>
          <p:cNvGrpSpPr/>
          <p:nvPr/>
        </p:nvGrpSpPr>
        <p:grpSpPr>
          <a:xfrm>
            <a:off x="609600" y="3962400"/>
            <a:ext cx="1905000" cy="533400"/>
            <a:chOff x="5486400" y="4648200"/>
            <a:chExt cx="1905000" cy="533400"/>
          </a:xfrm>
        </p:grpSpPr>
        <p:sp>
          <p:nvSpPr>
            <p:cNvPr id="114" name="Google Shape;114;p15"/>
            <p:cNvSpPr/>
            <p:nvPr/>
          </p:nvSpPr>
          <p:spPr>
            <a:xfrm>
              <a:off x="5486400" y="4648200"/>
              <a:ext cx="1905000" cy="533400"/>
            </a:xfrm>
            <a:prstGeom prst="ellipse">
              <a:avLst/>
            </a:prstGeom>
            <a:solidFill>
              <a:srgbClr val="F2DADA"/>
            </a:solidFill>
            <a:ln cap="flat" cmpd="sng" w="25400">
              <a:solidFill>
                <a:srgbClr val="FF9A00"/>
              </a:solidFill>
              <a:prstDash val="solid"/>
              <a:bevel/>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2569"/>
                </a:buClr>
                <a:buSzPts val="1800"/>
                <a:buFont typeface="Arial"/>
                <a:buNone/>
              </a:pPr>
              <a:r>
                <a:t/>
              </a:r>
              <a:endParaRPr b="0" i="0" sz="1800" u="none" cap="none" strike="noStrike">
                <a:solidFill>
                  <a:srgbClr val="002569"/>
                </a:solidFill>
              </a:endParaRPr>
            </a:p>
          </p:txBody>
        </p:sp>
        <p:sp>
          <p:nvSpPr>
            <p:cNvPr id="115" name="Google Shape;115;p15"/>
            <p:cNvSpPr txBox="1"/>
            <p:nvPr/>
          </p:nvSpPr>
          <p:spPr>
            <a:xfrm>
              <a:off x="5918245" y="4730235"/>
              <a:ext cx="1028485" cy="3693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2569"/>
                </a:buClr>
                <a:buSzPts val="1800"/>
                <a:buFont typeface="Arial"/>
                <a:buNone/>
              </a:pPr>
              <a:r>
                <a:rPr b="1" i="0" lang="en-US" sz="1800" u="none" cap="none" strike="noStrike">
                  <a:solidFill>
                    <a:srgbClr val="002569"/>
                  </a:solidFill>
                </a:rPr>
                <a:t>Action</a:t>
              </a:r>
              <a:r>
                <a:rPr b="1" i="0" lang="en-US" sz="1800" u="none" cap="none" strike="noStrike">
                  <a:solidFill>
                    <a:srgbClr val="002569"/>
                  </a:solidFill>
                </a:rPr>
                <a:t> E</a:t>
              </a:r>
              <a:endParaRPr b="1" i="0" sz="1800" u="none" cap="none" strike="noStrike">
                <a:solidFill>
                  <a:srgbClr val="002569"/>
                </a:solidFill>
              </a:endParaRPr>
            </a:p>
          </p:txBody>
        </p:sp>
      </p:grpSp>
      <p:cxnSp>
        <p:nvCxnSpPr>
          <p:cNvPr id="116" name="Google Shape;116;p15"/>
          <p:cNvCxnSpPr>
            <a:endCxn id="111" idx="2"/>
          </p:cNvCxnSpPr>
          <p:nvPr/>
        </p:nvCxnSpPr>
        <p:spPr>
          <a:xfrm rot="10800000">
            <a:off x="244893" y="3377762"/>
            <a:ext cx="351000" cy="19305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17" name="Google Shape;117;p15"/>
          <p:cNvCxnSpPr>
            <a:endCxn id="114" idx="4"/>
          </p:cNvCxnSpPr>
          <p:nvPr/>
        </p:nvCxnSpPr>
        <p:spPr>
          <a:xfrm flipH="1" rot="10800000">
            <a:off x="595800" y="4495800"/>
            <a:ext cx="966300" cy="8019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18" name="Google Shape;118;p15"/>
          <p:cNvCxnSpPr>
            <a:endCxn id="111" idx="2"/>
          </p:cNvCxnSpPr>
          <p:nvPr/>
        </p:nvCxnSpPr>
        <p:spPr>
          <a:xfrm rot="10800000">
            <a:off x="244893" y="3377762"/>
            <a:ext cx="1431600" cy="18675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19" name="Google Shape;119;p15"/>
          <p:cNvCxnSpPr>
            <a:endCxn id="108" idx="4"/>
          </p:cNvCxnSpPr>
          <p:nvPr/>
        </p:nvCxnSpPr>
        <p:spPr>
          <a:xfrm flipH="1" rot="10800000">
            <a:off x="1687423" y="4635052"/>
            <a:ext cx="624000" cy="6360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0" name="Google Shape;120;p15"/>
          <p:cNvCxnSpPr>
            <a:endCxn id="105" idx="6"/>
          </p:cNvCxnSpPr>
          <p:nvPr/>
        </p:nvCxnSpPr>
        <p:spPr>
          <a:xfrm flipH="1" rot="10800000">
            <a:off x="2808486" y="2933700"/>
            <a:ext cx="238200" cy="23382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1" name="Google Shape;121;p15"/>
          <p:cNvCxnSpPr>
            <a:endCxn id="108" idx="4"/>
          </p:cNvCxnSpPr>
          <p:nvPr/>
        </p:nvCxnSpPr>
        <p:spPr>
          <a:xfrm rot="10800000">
            <a:off x="2311423" y="4635052"/>
            <a:ext cx="507900" cy="6627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2" name="Google Shape;122;p15"/>
          <p:cNvCxnSpPr>
            <a:endCxn id="114" idx="4"/>
          </p:cNvCxnSpPr>
          <p:nvPr/>
        </p:nvCxnSpPr>
        <p:spPr>
          <a:xfrm rot="10800000">
            <a:off x="1562100" y="4495800"/>
            <a:ext cx="1246200" cy="7752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3" name="Google Shape;123;p15"/>
          <p:cNvCxnSpPr>
            <a:stCxn id="100" idx="0"/>
          </p:cNvCxnSpPr>
          <p:nvPr/>
        </p:nvCxnSpPr>
        <p:spPr>
          <a:xfrm rot="10800000">
            <a:off x="3046744" y="3962304"/>
            <a:ext cx="615300" cy="13170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4" name="Google Shape;124;p15"/>
          <p:cNvCxnSpPr>
            <a:endCxn id="108" idx="6"/>
          </p:cNvCxnSpPr>
          <p:nvPr/>
        </p:nvCxnSpPr>
        <p:spPr>
          <a:xfrm rot="10800000">
            <a:off x="3048000" y="3846853"/>
            <a:ext cx="609600" cy="6489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5" name="Google Shape;125;p15"/>
          <p:cNvCxnSpPr>
            <a:endCxn id="114" idx="6"/>
          </p:cNvCxnSpPr>
          <p:nvPr/>
        </p:nvCxnSpPr>
        <p:spPr>
          <a:xfrm rot="10800000">
            <a:off x="2514600" y="4229100"/>
            <a:ext cx="1143000" cy="2799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6" name="Google Shape;126;p15"/>
          <p:cNvCxnSpPr>
            <a:endCxn id="108" idx="6"/>
          </p:cNvCxnSpPr>
          <p:nvPr/>
        </p:nvCxnSpPr>
        <p:spPr>
          <a:xfrm flipH="1">
            <a:off x="3048000" y="3220753"/>
            <a:ext cx="614100" cy="6261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7" name="Google Shape;127;p15"/>
          <p:cNvCxnSpPr>
            <a:endCxn id="105" idx="6"/>
          </p:cNvCxnSpPr>
          <p:nvPr/>
        </p:nvCxnSpPr>
        <p:spPr>
          <a:xfrm rot="10800000">
            <a:off x="3046686" y="2933700"/>
            <a:ext cx="615300" cy="2871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cxnSp>
        <p:nvCxnSpPr>
          <p:cNvPr id="128" name="Google Shape;128;p15"/>
          <p:cNvCxnSpPr>
            <a:endCxn id="111" idx="6"/>
          </p:cNvCxnSpPr>
          <p:nvPr/>
        </p:nvCxnSpPr>
        <p:spPr>
          <a:xfrm flipH="1">
            <a:off x="2149893" y="3220562"/>
            <a:ext cx="1507800" cy="157200"/>
          </a:xfrm>
          <a:prstGeom prst="straightConnector1">
            <a:avLst/>
          </a:prstGeom>
          <a:noFill/>
          <a:ln cap="flat" cmpd="sng" w="25400">
            <a:solidFill>
              <a:srgbClr val="C00000"/>
            </a:solidFill>
            <a:prstDash val="solid"/>
            <a:bevel/>
            <a:headEnd len="sm" w="sm" type="none"/>
            <a:tailEnd len="med" w="med" type="stealth"/>
          </a:ln>
          <a:effectLst>
            <a:outerShdw blurRad="38100" rotWithShape="0" dir="5400000" dist="20000">
              <a:srgbClr val="000000">
                <a:alpha val="37647"/>
              </a:srgbClr>
            </a:outerShdw>
          </a:effectLst>
        </p:spPr>
      </p:cxnSp>
      <p:sp>
        <p:nvSpPr>
          <p:cNvPr id="129" name="Google Shape;129;p15"/>
          <p:cNvSpPr txBox="1"/>
          <p:nvPr/>
        </p:nvSpPr>
        <p:spPr>
          <a:xfrm>
            <a:off x="4648200" y="2667000"/>
            <a:ext cx="4191000" cy="380999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2569"/>
              </a:buClr>
              <a:buSzPts val="2000"/>
              <a:buFont typeface="Noto Sans Symbols"/>
              <a:buChar char="▪"/>
            </a:pPr>
            <a:r>
              <a:rPr lang="en-US" sz="2000">
                <a:solidFill>
                  <a:srgbClr val="002569"/>
                </a:solidFill>
                <a:latin typeface="Arial"/>
                <a:ea typeface="Arial"/>
                <a:cs typeface="Arial"/>
                <a:sym typeface="Arial"/>
              </a:rPr>
              <a:t>Some actions have already been addressed within some of the WGCV Subgroups</a:t>
            </a:r>
            <a:endParaRPr/>
          </a:p>
          <a:p>
            <a:pPr indent="-215900" lvl="0" marL="342900" marR="0" rtl="0" algn="l">
              <a:spcBef>
                <a:spcPts val="500"/>
              </a:spcBef>
              <a:spcAft>
                <a:spcPts val="0"/>
              </a:spcAft>
              <a:buClr>
                <a:srgbClr val="002569"/>
              </a:buClr>
              <a:buSzPts val="2000"/>
              <a:buFont typeface="Noto Sans Symbols"/>
              <a:buNone/>
            </a:pPr>
            <a:r>
              <a:t/>
            </a:r>
            <a:endParaRPr sz="2000">
              <a:solidFill>
                <a:srgbClr val="002569"/>
              </a:solidFill>
              <a:latin typeface="Arial"/>
              <a:ea typeface="Arial"/>
              <a:cs typeface="Arial"/>
              <a:sym typeface="Arial"/>
            </a:endParaRPr>
          </a:p>
          <a:p>
            <a:pPr indent="-342900" lvl="0" marL="342900" marR="0" rtl="0" algn="l">
              <a:spcBef>
                <a:spcPts val="500"/>
              </a:spcBef>
              <a:spcAft>
                <a:spcPts val="0"/>
              </a:spcAft>
              <a:buClr>
                <a:srgbClr val="002569"/>
              </a:buClr>
              <a:buSzPts val="2000"/>
              <a:buFont typeface="Noto Sans Symbols"/>
              <a:buChar char="▪"/>
            </a:pPr>
            <a:r>
              <a:rPr lang="en-US" sz="2000">
                <a:solidFill>
                  <a:srgbClr val="002569"/>
                </a:solidFill>
                <a:latin typeface="Arial"/>
                <a:ea typeface="Arial"/>
                <a:cs typeface="Arial"/>
                <a:sym typeface="Arial"/>
              </a:rPr>
              <a:t>Fully addressing the actions will benefit from collaborative efforts</a:t>
            </a:r>
            <a:br>
              <a:rPr lang="en-US" sz="2000">
                <a:solidFill>
                  <a:srgbClr val="002569"/>
                </a:solidFill>
                <a:latin typeface="Arial"/>
                <a:ea typeface="Arial"/>
                <a:cs typeface="Arial"/>
                <a:sym typeface="Arial"/>
              </a:rPr>
            </a:br>
            <a:r>
              <a:rPr lang="en-US" sz="2000">
                <a:solidFill>
                  <a:srgbClr val="002569"/>
                </a:solidFill>
                <a:latin typeface="Arial"/>
                <a:ea typeface="Arial"/>
                <a:cs typeface="Arial"/>
                <a:sym typeface="Arial"/>
              </a:rPr>
              <a:t>(Avoid missing opportunities!)</a:t>
            </a:r>
            <a:endParaRPr/>
          </a:p>
          <a:p>
            <a:pPr indent="-215900" lvl="0" marL="342900" marR="0" rtl="0" algn="l">
              <a:spcBef>
                <a:spcPts val="500"/>
              </a:spcBef>
              <a:spcAft>
                <a:spcPts val="0"/>
              </a:spcAft>
              <a:buClr>
                <a:srgbClr val="002569"/>
              </a:buClr>
              <a:buSzPts val="2000"/>
              <a:buFont typeface="Arial"/>
              <a:buNone/>
            </a:pPr>
            <a:r>
              <a:t/>
            </a:r>
            <a:endParaRPr sz="2000">
              <a:solidFill>
                <a:srgbClr val="002569"/>
              </a:solidFill>
              <a:latin typeface="Arial"/>
              <a:ea typeface="Arial"/>
              <a:cs typeface="Arial"/>
              <a:sym typeface="Arial"/>
            </a:endParaRPr>
          </a:p>
          <a:p>
            <a:pPr indent="-184727" lvl="1" marL="768927" marR="0" rtl="0" algn="l">
              <a:spcBef>
                <a:spcPts val="500"/>
              </a:spcBef>
              <a:spcAft>
                <a:spcPts val="0"/>
              </a:spcAft>
              <a:buClr>
                <a:srgbClr val="002569"/>
              </a:buClr>
              <a:buSzPts val="2000"/>
              <a:buFont typeface="Arial"/>
              <a:buNone/>
            </a:pPr>
            <a:r>
              <a:t/>
            </a:r>
            <a:endParaRPr b="0" i="0" sz="2000" u="none" cap="none" strike="noStrike">
              <a:solidFill>
                <a:srgbClr val="002569"/>
              </a:solidFill>
              <a:latin typeface="Arial"/>
              <a:ea typeface="Arial"/>
              <a:cs typeface="Arial"/>
              <a:sym typeface="Arial"/>
            </a:endParaRPr>
          </a:p>
        </p:txBody>
      </p:sp>
      <p:sp>
        <p:nvSpPr>
          <p:cNvPr id="130" name="Google Shape;130;p15"/>
          <p:cNvSpPr/>
          <p:nvPr/>
        </p:nvSpPr>
        <p:spPr>
          <a:xfrm>
            <a:off x="1981201" y="190714"/>
            <a:ext cx="5486400" cy="60016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500">
                <a:solidFill>
                  <a:srgbClr val="FFFFFF"/>
                </a:solidFill>
                <a:latin typeface="Proxima Nova"/>
                <a:ea typeface="Proxima Nova"/>
                <a:cs typeface="Proxima Nova"/>
                <a:sym typeface="Proxima Nova"/>
              </a:rPr>
              <a:t>WGCV/WGISS process blue print</a:t>
            </a:r>
            <a:endParaRPr sz="1500">
              <a:solidFill>
                <a:srgbClr val="FFFFFF"/>
              </a:solidFill>
              <a:latin typeface="Proxima Nova"/>
              <a:ea typeface="Proxima Nova"/>
              <a:cs typeface="Proxima Nova"/>
              <a:sym typeface="Proxima Nova"/>
            </a:endParaRPr>
          </a:p>
          <a:p>
            <a:pPr indent="0" lvl="0" marL="0" marR="0" rtl="0" algn="l">
              <a:spcBef>
                <a:spcPts val="0"/>
              </a:spcBef>
              <a:spcAft>
                <a:spcPts val="0"/>
              </a:spcAft>
              <a:buNone/>
            </a:pPr>
            <a:r>
              <a:rPr lang="en-US" sz="2400">
                <a:solidFill>
                  <a:srgbClr val="FFFFFF"/>
                </a:solidFill>
                <a:latin typeface="Proxima Nova"/>
                <a:ea typeface="Proxima Nova"/>
                <a:cs typeface="Proxima Nova"/>
                <a:sym typeface="Proxima Nova"/>
              </a:rPr>
              <a:t>CEOS Carbon action items / WGCV</a:t>
            </a:r>
            <a:endParaRPr sz="2400">
              <a:solidFill>
                <a:srgbClr val="FFFFFF"/>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136" name="Google Shape;136;p16"/>
          <p:cNvSpPr txBox="1"/>
          <p:nvPr>
            <p:ph idx="1" type="body"/>
          </p:nvPr>
        </p:nvSpPr>
        <p:spPr>
          <a:xfrm>
            <a:off x="457200" y="1447800"/>
            <a:ext cx="8153400" cy="47244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rgbClr val="002569"/>
              </a:buClr>
              <a:buSzPts val="2000"/>
              <a:buFont typeface="Helvetica Neue"/>
              <a:buAutoNum type="arabicPeriod" startAt="3"/>
            </a:pPr>
            <a:r>
              <a:rPr b="1" lang="en-US"/>
              <a:t>Current situation </a:t>
            </a:r>
            <a:endParaRPr/>
          </a:p>
          <a:p>
            <a:pPr indent="-457200" lvl="1" marL="883227" rtl="0" algn="l">
              <a:spcBef>
                <a:spcPts val="500"/>
              </a:spcBef>
              <a:spcAft>
                <a:spcPts val="0"/>
              </a:spcAft>
              <a:buClr>
                <a:srgbClr val="002569"/>
              </a:buClr>
              <a:buSzPts val="2000"/>
              <a:buFont typeface="Helvetica Neue"/>
              <a:buAutoNum type="alphaLcPeriod"/>
            </a:pPr>
            <a:r>
              <a:rPr lang="en-US"/>
              <a:t>The activities / tasks are led by WGCV Vice-Chair</a:t>
            </a:r>
            <a:endParaRPr/>
          </a:p>
          <a:p>
            <a:pPr indent="-457200" lvl="1" marL="883227" rtl="0" algn="l">
              <a:spcBef>
                <a:spcPts val="500"/>
              </a:spcBef>
              <a:spcAft>
                <a:spcPts val="0"/>
              </a:spcAft>
              <a:buClr>
                <a:srgbClr val="002569"/>
              </a:buClr>
              <a:buSzPts val="2000"/>
              <a:buFont typeface="Helvetica Neue"/>
              <a:buAutoNum type="alphaLcPeriod"/>
            </a:pPr>
            <a:r>
              <a:rPr lang="en-US"/>
              <a:t>Both chairs intensively discussed and found a general process in order to define a process of transformation of CEOS tasks into WG tasks. </a:t>
            </a:r>
            <a:endParaRPr/>
          </a:p>
          <a:p>
            <a:pPr indent="-457200" lvl="0" marL="457200" rtl="0" algn="l">
              <a:spcBef>
                <a:spcPts val="500"/>
              </a:spcBef>
              <a:spcAft>
                <a:spcPts val="0"/>
              </a:spcAft>
              <a:buClr>
                <a:srgbClr val="002569"/>
              </a:buClr>
              <a:buSzPts val="2000"/>
              <a:buAutoNum type="arabicPeriod" startAt="3"/>
            </a:pPr>
            <a:r>
              <a:rPr b="1" lang="en-US"/>
              <a:t>General Remarks</a:t>
            </a:r>
            <a:endParaRPr/>
          </a:p>
          <a:p>
            <a:pPr indent="-457200" lvl="1" marL="883227" rtl="0" algn="l">
              <a:spcBef>
                <a:spcPts val="500"/>
              </a:spcBef>
              <a:spcAft>
                <a:spcPts val="0"/>
              </a:spcAft>
              <a:buClr>
                <a:srgbClr val="002569"/>
              </a:buClr>
              <a:buSzPts val="2000"/>
              <a:buFont typeface="Helvetica Neue"/>
              <a:buAutoNum type="alphaLcPeriod"/>
            </a:pPr>
            <a:r>
              <a:rPr lang="en-US"/>
              <a:t>New challenges in work coordination but also in growing tasks due to upcoming CEOS strategies, inter-action with WGs / VCs and studies</a:t>
            </a:r>
            <a:endParaRPr/>
          </a:p>
          <a:p>
            <a:pPr indent="-514350" lvl="1" marL="940377" rtl="0" algn="l">
              <a:spcBef>
                <a:spcPts val="500"/>
              </a:spcBef>
              <a:spcAft>
                <a:spcPts val="0"/>
              </a:spcAft>
              <a:buClr>
                <a:srgbClr val="002569"/>
              </a:buClr>
              <a:buSzPts val="2000"/>
              <a:buFont typeface="Helvetica Neue"/>
              <a:buAutoNum type="alphaLcPeriod"/>
            </a:pPr>
            <a:r>
              <a:rPr lang="en-US"/>
              <a:t>Need for a general process for inclusion in own work plan, estimate the resources, ad – most important – find the missing opportunities</a:t>
            </a:r>
            <a:endParaRPr/>
          </a:p>
          <a:p>
            <a:pPr indent="-514350" lvl="1" marL="940377" rtl="0" algn="l">
              <a:spcBef>
                <a:spcPts val="500"/>
              </a:spcBef>
              <a:spcAft>
                <a:spcPts val="0"/>
              </a:spcAft>
              <a:buClr>
                <a:srgbClr val="002569"/>
              </a:buClr>
              <a:buSzPts val="2000"/>
              <a:buFont typeface="Helvetica Neue"/>
              <a:buAutoNum type="alphaLcPeriod"/>
            </a:pPr>
            <a:r>
              <a:rPr lang="en-US"/>
              <a:t>It might mean more analysis in advance, but a the end more output in terms of win-win with own interests -&gt; motivation! </a:t>
            </a:r>
            <a:endParaRPr/>
          </a:p>
        </p:txBody>
      </p:sp>
      <p:sp>
        <p:nvSpPr>
          <p:cNvPr id="137" name="Google Shape;137;p16"/>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None/>
            </a:pPr>
            <a:r>
              <a:rPr lang="en-US" sz="3200"/>
              <a:t>Update from WGCV (II)</a:t>
            </a:r>
            <a:endParaRPr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aphicFrame>
        <p:nvGraphicFramePr>
          <p:cNvPr id="142" name="Google Shape;142;p17"/>
          <p:cNvGraphicFramePr/>
          <p:nvPr/>
        </p:nvGraphicFramePr>
        <p:xfrm>
          <a:off x="152400" y="1143000"/>
          <a:ext cx="3000000" cy="3000000"/>
        </p:xfrm>
        <a:graphic>
          <a:graphicData uri="http://schemas.openxmlformats.org/drawingml/2006/table">
            <a:tbl>
              <a:tblPr>
                <a:noFill/>
                <a:tableStyleId>{0EE32967-4683-4899-A2F7-E8FE6AE3A936}</a:tableStyleId>
              </a:tblPr>
              <a:tblGrid>
                <a:gridCol w="4422450"/>
                <a:gridCol w="4340550"/>
              </a:tblGrid>
              <a:tr h="318050">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Action </a:t>
                      </a:r>
                      <a:endParaRPr b="1" i="0" sz="1600" u="none" cap="none" strike="noStrike">
                        <a:solidFill>
                          <a:srgbClr val="000000"/>
                        </a:solidFill>
                        <a:latin typeface="Calibri"/>
                        <a:ea typeface="Calibri"/>
                        <a:cs typeface="Calibri"/>
                        <a:sym typeface="Calibri"/>
                      </a:endParaRPr>
                    </a:p>
                  </a:txBody>
                  <a:tcPr marT="36000" marB="36000" marR="36000" marL="36000" anchor="ctr">
                    <a:solidFill>
                      <a:srgbClr val="D8D8D8"/>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LPV Contribution</a:t>
                      </a:r>
                      <a:endParaRPr b="1" i="0" sz="1400" u="none" cap="none" strike="noStrike">
                        <a:solidFill>
                          <a:srgbClr val="000000"/>
                        </a:solidFill>
                        <a:latin typeface="Calibri"/>
                        <a:ea typeface="Calibri"/>
                        <a:cs typeface="Calibri"/>
                        <a:sym typeface="Calibri"/>
                      </a:endParaRPr>
                    </a:p>
                  </a:txBody>
                  <a:tcPr marT="9525" marB="0" marR="9525" marL="9525" anchor="ctr">
                    <a:solidFill>
                      <a:srgbClr val="D8D8D8"/>
                    </a:solidFill>
                  </a:tcPr>
                </a:tc>
              </a:tr>
              <a:tr h="1272250">
                <a:tc>
                  <a:txBody>
                    <a:bodyPr/>
                    <a:lstStyle/>
                    <a:p>
                      <a:pPr indent="0" lvl="0" marL="0" marR="0" rtl="0" algn="l">
                        <a:lnSpc>
                          <a:spcPct val="100000"/>
                        </a:lnSpc>
                        <a:spcBef>
                          <a:spcPts val="0"/>
                        </a:spcBef>
                        <a:spcAft>
                          <a:spcPts val="0"/>
                        </a:spcAft>
                        <a:buClr>
                          <a:schemeClr val="dk1"/>
                        </a:buClr>
                        <a:buSzPts val="1400"/>
                        <a:buFont typeface="Avenir"/>
                        <a:buNone/>
                      </a:pPr>
                      <a:r>
                        <a:rPr b="1" lang="en-US" sz="1400" u="none" cap="none" strike="noStrike">
                          <a:latin typeface="Avenir"/>
                          <a:ea typeface="Avenir"/>
                          <a:cs typeface="Avenir"/>
                          <a:sym typeface="Avenir"/>
                        </a:rPr>
                        <a:t>1. CEOS Member Agencies with interests in missions and data products for forest canopy height and aboveground biomass will sponsor or co-sponsor one or more workshops (and require a written report) to define the scientific and policy requirements to quantify aboveground carbon storage in vegetation. </a:t>
                      </a:r>
                      <a:endParaRPr b="1" i="0" sz="1400" u="none" cap="none" strike="noStrike">
                        <a:solidFill>
                          <a:srgbClr val="000000"/>
                        </a:solidFill>
                        <a:latin typeface="Avenir"/>
                        <a:ea typeface="Avenir"/>
                        <a:cs typeface="Avenir"/>
                        <a:sym typeface="Avenir"/>
                      </a:endParaRPr>
                    </a:p>
                  </a:txBody>
                  <a:tcPr marT="36000" marB="36000" marR="36000" marL="36000" anchor="ctr">
                    <a:solidFill>
                      <a:srgbClr val="FFFFFF"/>
                    </a:solidFill>
                  </a:tcPr>
                </a:tc>
                <a:tc>
                  <a:txBody>
                    <a:bodyPr/>
                    <a:lstStyle/>
                    <a:p>
                      <a:pPr indent="0" lvl="0" marL="0" marR="0" rtl="0" algn="l">
                        <a:spcBef>
                          <a:spcPts val="0"/>
                        </a:spcBef>
                        <a:spcAft>
                          <a:spcPts val="0"/>
                        </a:spcAft>
                        <a:buNone/>
                      </a:pPr>
                      <a:r>
                        <a:rPr b="1" lang="en-US" sz="1400" u="none" cap="none" strike="noStrike">
                          <a:solidFill>
                            <a:schemeClr val="dk1"/>
                          </a:solidFill>
                          <a:latin typeface="Avenir"/>
                          <a:ea typeface="Avenir"/>
                          <a:cs typeface="Avenir"/>
                          <a:sym typeface="Avenir"/>
                        </a:rPr>
                        <a:t>Expertise for the development of standardized validation and intercomparison methods across products and reference data sets. </a:t>
                      </a:r>
                      <a:endParaRPr b="0" i="0" sz="2400" u="none" cap="none" strike="noStrike">
                        <a:solidFill>
                          <a:srgbClr val="000000"/>
                        </a:solidFill>
                        <a:latin typeface="Calibri"/>
                        <a:ea typeface="Calibri"/>
                        <a:cs typeface="Calibri"/>
                        <a:sym typeface="Calibri"/>
                      </a:endParaRPr>
                    </a:p>
                  </a:txBody>
                  <a:tcPr marT="9525" marB="0" marR="9525" marL="9525" anchor="ctr">
                    <a:solidFill>
                      <a:srgbClr val="FFFFFF"/>
                    </a:solidFill>
                  </a:tcPr>
                </a:tc>
              </a:tr>
              <a:tr h="1254750">
                <a:tc>
                  <a:txBody>
                    <a:bodyPr/>
                    <a:lstStyle/>
                    <a:p>
                      <a:pPr indent="0" lvl="0" marL="0" marR="0" rtl="0" algn="l">
                        <a:spcBef>
                          <a:spcPts val="0"/>
                        </a:spcBef>
                        <a:spcAft>
                          <a:spcPts val="0"/>
                        </a:spcAft>
                        <a:buNone/>
                      </a:pPr>
                      <a:r>
                        <a:rPr b="1" lang="en-US" sz="1400" u="none" cap="none" strike="noStrike"/>
                        <a:t>5. </a:t>
                      </a:r>
                      <a:r>
                        <a:rPr b="1" lang="en-US" sz="1400" u="none" cap="none" strike="noStrike">
                          <a:solidFill>
                            <a:schemeClr val="dk1"/>
                          </a:solidFill>
                          <a:latin typeface="Avenir"/>
                          <a:ea typeface="Avenir"/>
                          <a:cs typeface="Avenir"/>
                          <a:sym typeface="Avenir"/>
                        </a:rPr>
                        <a:t>CEOS Agencies with interests in and/or mandates for developing multi-sensor, multi-mission time series data products for the land (and ocean) will strive to ensure consistent, well-calibrated, bias-free satellite time-series carbon products are produced and continued into the future.  </a:t>
                      </a:r>
                      <a:endParaRPr b="1" sz="1400" u="none" cap="none" strike="noStrike"/>
                    </a:p>
                  </a:txBody>
                  <a:tcPr marT="36000" marB="36000" marR="36000" marL="36000" anchor="ctr">
                    <a:solidFill>
                      <a:srgbClr val="FFFFFF"/>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Avenir"/>
                          <a:ea typeface="Avenir"/>
                          <a:cs typeface="Avenir"/>
                          <a:sym typeface="Avenir"/>
                        </a:rPr>
                        <a:t>Provision of validation and intercomparison protocols and reference data sets for all variables covered by LPV. To enhance consistency across products, LPV adds a verification action to ensure compatibility and physical consistency across ECVs.</a:t>
                      </a:r>
                      <a:endParaRPr b="1" i="0" sz="1400" u="none" cap="none" strike="noStrike">
                        <a:solidFill>
                          <a:srgbClr val="000000"/>
                        </a:solidFill>
                        <a:latin typeface="Avenir"/>
                        <a:ea typeface="Avenir"/>
                        <a:cs typeface="Avenir"/>
                        <a:sym typeface="Avenir"/>
                      </a:endParaRPr>
                    </a:p>
                  </a:txBody>
                  <a:tcPr marT="9525" marB="0" marR="9525" marL="9525" anchor="ctr">
                    <a:solidFill>
                      <a:srgbClr val="FFFFFF"/>
                    </a:solidFill>
                  </a:tcPr>
                </a:tc>
              </a:tr>
              <a:tr h="2565150">
                <a:tc>
                  <a:txBody>
                    <a:bodyPr/>
                    <a:lstStyle/>
                    <a:p>
                      <a:pPr indent="0" lvl="0" marL="0" marR="0" rtl="0" algn="l">
                        <a:spcBef>
                          <a:spcPts val="0"/>
                        </a:spcBef>
                        <a:spcAft>
                          <a:spcPts val="0"/>
                        </a:spcAft>
                        <a:buNone/>
                      </a:pPr>
                      <a:r>
                        <a:rPr b="1" lang="en-US" sz="1400" u="none" cap="none" strike="noStrike"/>
                        <a:t>7. </a:t>
                      </a:r>
                      <a:r>
                        <a:rPr b="1" lang="en-US" sz="1400" u="none" cap="none" strike="noStrike">
                          <a:solidFill>
                            <a:schemeClr val="dk1"/>
                          </a:solidFill>
                          <a:latin typeface="Avenir"/>
                          <a:ea typeface="Avenir"/>
                          <a:cs typeface="Avenir"/>
                          <a:sym typeface="Avenir"/>
                        </a:rPr>
                        <a:t>CEOS and CEOS Agencies to encourage national and international agencies to improve and expand upon the availability of the in situ observations needed for the calibration and validation of satellite land data products used for carbon science.  This includes 1) assess the quality and coverage (spatial and temporal) of validation data and 2) employ design features that entice data sharing and provide safeguards.</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spcBef>
                          <a:spcPts val="0"/>
                        </a:spcBef>
                        <a:spcAft>
                          <a:spcPts val="0"/>
                        </a:spcAft>
                        <a:buNone/>
                      </a:pPr>
                      <a:r>
                        <a:rPr b="1" lang="en-US" sz="1400" u="none" cap="none" strike="noStrike">
                          <a:solidFill>
                            <a:schemeClr val="dk1"/>
                          </a:solidFill>
                          <a:latin typeface="Avenir"/>
                          <a:ea typeface="Avenir"/>
                          <a:cs typeface="Avenir"/>
                          <a:sym typeface="Avenir"/>
                        </a:rPr>
                        <a:t>Collaboration with several networks that can deliver basic in situ data (ICOS, BSRN, NEON and TERN, ISMN) and with GCOS to identify a data clearing house for in situ measurements. Development of best practice protocols for the validation of satellite data with in situ data. Quality Assurance protocols for both satellite and ground-based measurement products through 3D canopy radiative transfer model-based approach. Plan to archive fiducial reference data through an online platform e.g. OLIVE. </a:t>
                      </a:r>
                      <a:endParaRPr sz="1000" u="none" cap="none" strike="noStrike">
                        <a:solidFill>
                          <a:schemeClr val="dk1"/>
                        </a:solidFill>
                        <a:latin typeface="Avenir"/>
                        <a:ea typeface="Avenir"/>
                        <a:cs typeface="Avenir"/>
                        <a:sym typeface="Avenir"/>
                      </a:endParaRPr>
                    </a:p>
                  </a:txBody>
                  <a:tcPr marT="9525" marB="0" marR="9525" marL="9525" anchor="ctr">
                    <a:solidFill>
                      <a:srgbClr val="FFFFFF"/>
                    </a:solidFill>
                  </a:tcPr>
                </a:tc>
              </a:tr>
            </a:tbl>
          </a:graphicData>
        </a:graphic>
      </p:graphicFrame>
      <p:sp>
        <p:nvSpPr>
          <p:cNvPr id="143" name="Google Shape;143;p17"/>
          <p:cNvSpPr txBox="1"/>
          <p:nvPr/>
        </p:nvSpPr>
        <p:spPr>
          <a:xfrm>
            <a:off x="1752600" y="381000"/>
            <a:ext cx="6995864" cy="8964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a:solidFill>
                  <a:srgbClr val="EEECE1"/>
                </a:solidFill>
                <a:latin typeface="Arial"/>
                <a:ea typeface="Arial"/>
                <a:cs typeface="Arial"/>
                <a:sym typeface="Arial"/>
              </a:rPr>
              <a:t>Actions assigned to WGCV</a:t>
            </a:r>
            <a:endParaRPr b="0" i="1" sz="3200">
              <a:solidFill>
                <a:srgbClr val="EEECE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18"/>
          <p:cNvGraphicFramePr/>
          <p:nvPr/>
        </p:nvGraphicFramePr>
        <p:xfrm>
          <a:off x="152400" y="1143000"/>
          <a:ext cx="3000000" cy="3000000"/>
        </p:xfrm>
        <a:graphic>
          <a:graphicData uri="http://schemas.openxmlformats.org/drawingml/2006/table">
            <a:tbl>
              <a:tblPr>
                <a:noFill/>
                <a:tableStyleId>{0EE32967-4683-4899-A2F7-E8FE6AE3A936}</a:tableStyleId>
              </a:tblPr>
              <a:tblGrid>
                <a:gridCol w="4191000"/>
                <a:gridCol w="4572000"/>
              </a:tblGrid>
              <a:tr h="318050">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Action </a:t>
                      </a:r>
                      <a:endParaRPr b="1" i="0" sz="1600" u="none" cap="none" strike="noStrike">
                        <a:solidFill>
                          <a:srgbClr val="000000"/>
                        </a:solidFill>
                        <a:latin typeface="Calibri"/>
                        <a:ea typeface="Calibri"/>
                        <a:cs typeface="Calibri"/>
                        <a:sym typeface="Calibri"/>
                      </a:endParaRPr>
                    </a:p>
                  </a:txBody>
                  <a:tcPr marT="36000" marB="36000" marR="36000" marL="36000" anchor="ctr">
                    <a:solidFill>
                      <a:srgbClr val="D8D8D8"/>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LPV Contribution</a:t>
                      </a:r>
                      <a:endParaRPr b="1" i="0" sz="1400" u="none" cap="none" strike="noStrike">
                        <a:solidFill>
                          <a:srgbClr val="000000"/>
                        </a:solidFill>
                        <a:latin typeface="Calibri"/>
                        <a:ea typeface="Calibri"/>
                        <a:cs typeface="Calibri"/>
                        <a:sym typeface="Calibri"/>
                      </a:endParaRPr>
                    </a:p>
                  </a:txBody>
                  <a:tcPr marT="9525" marB="0" marR="9525" marL="9525" anchor="ctr">
                    <a:solidFill>
                      <a:srgbClr val="D8D8D8"/>
                    </a:solidFill>
                  </a:tcPr>
                </a:tc>
              </a:tr>
              <a:tr h="1272250">
                <a:tc>
                  <a:txBody>
                    <a:bodyPr/>
                    <a:lstStyle/>
                    <a:p>
                      <a:pPr indent="0" lvl="0" marL="0" marR="0" rtl="0" algn="l">
                        <a:lnSpc>
                          <a:spcPct val="100000"/>
                        </a:lnSpc>
                        <a:spcBef>
                          <a:spcPts val="0"/>
                        </a:spcBef>
                        <a:spcAft>
                          <a:spcPts val="0"/>
                        </a:spcAft>
                        <a:buClr>
                          <a:schemeClr val="dk1"/>
                        </a:buClr>
                        <a:buSzPts val="1400"/>
                        <a:buFont typeface="Avenir"/>
                        <a:buNone/>
                      </a:pPr>
                      <a:r>
                        <a:rPr b="1" lang="en-US" sz="1400" u="none" cap="none" strike="noStrike">
                          <a:latin typeface="Avenir"/>
                          <a:ea typeface="Avenir"/>
                          <a:cs typeface="Avenir"/>
                          <a:sym typeface="Avenir"/>
                        </a:rPr>
                        <a:t>8. </a:t>
                      </a:r>
                      <a:r>
                        <a:rPr b="1" lang="en-US" sz="1400" u="none" cap="none" strike="noStrike">
                          <a:solidFill>
                            <a:schemeClr val="dk1"/>
                          </a:solidFill>
                          <a:latin typeface="Avenir"/>
                          <a:ea typeface="Avenir"/>
                          <a:cs typeface="Avenir"/>
                          <a:sym typeface="Avenir"/>
                        </a:rPr>
                        <a:t>The CEOS WGCV's Land Product Validation (LPV) Subgroup will continue its work to validate satellite land data products and expand the number of land variables addressed as priorities are identified and available resources permit, and where no other body takes responsibility (e.g., GOFC-GOLD).</a:t>
                      </a:r>
                      <a:r>
                        <a:rPr b="1" lang="en-US" sz="1400" u="none" cap="none" strike="noStrike"/>
                        <a:t> </a:t>
                      </a:r>
                      <a:endParaRPr b="1" i="0" sz="1400" u="none" cap="none" strike="noStrike">
                        <a:solidFill>
                          <a:srgbClr val="000000"/>
                        </a:solidFill>
                        <a:latin typeface="Avenir"/>
                        <a:ea typeface="Avenir"/>
                        <a:cs typeface="Avenir"/>
                        <a:sym typeface="Avenir"/>
                      </a:endParaRPr>
                    </a:p>
                  </a:txBody>
                  <a:tcPr marT="36000" marB="36000" marR="36000" marL="36000" anchor="ctr">
                    <a:solidFill>
                      <a:srgbClr val="FFFFFF"/>
                    </a:solidFill>
                  </a:tcPr>
                </a:tc>
                <a:tc>
                  <a:txBody>
                    <a:bodyPr/>
                    <a:lstStyle/>
                    <a:p>
                      <a:pPr indent="0" lvl="0" marL="0" marR="0" rtl="0" algn="l">
                        <a:spcBef>
                          <a:spcPts val="0"/>
                        </a:spcBef>
                        <a:spcAft>
                          <a:spcPts val="0"/>
                        </a:spcAft>
                        <a:buNone/>
                      </a:pPr>
                      <a:r>
                        <a:rPr lang="en-US" sz="1400" u="none" cap="none" strike="noStrike">
                          <a:solidFill>
                            <a:schemeClr val="dk1"/>
                          </a:solidFill>
                          <a:latin typeface="Avenir"/>
                          <a:ea typeface="Avenir"/>
                          <a:cs typeface="Avenir"/>
                          <a:sym typeface="Avenir"/>
                        </a:rPr>
                        <a:t>Coordination and outreach through </a:t>
                      </a:r>
                      <a:r>
                        <a:rPr lang="en-US" sz="1400" u="sng" cap="none" strike="noStrike">
                          <a:solidFill>
                            <a:schemeClr val="dk1"/>
                          </a:solidFill>
                          <a:latin typeface="Avenir"/>
                          <a:ea typeface="Avenir"/>
                          <a:cs typeface="Avenir"/>
                          <a:sym typeface="Avenir"/>
                        </a:rPr>
                        <a:t>lpvs.gsfc.nasa.gov</a:t>
                      </a:r>
                      <a:r>
                        <a:rPr lang="en-US" sz="1400" u="none" cap="none" strike="noStrike">
                          <a:solidFill>
                            <a:schemeClr val="dk1"/>
                          </a:solidFill>
                          <a:latin typeface="Avenir"/>
                          <a:ea typeface="Avenir"/>
                          <a:cs typeface="Avenir"/>
                          <a:sym typeface="Avenir"/>
                        </a:rPr>
                        <a:t> (variable definitions, validation and intercomparison methods and related protocols and publications, reference data sets, products, collaborations with international bodies, and validation workshops). The WGCV Land Product Validation sub-group currently comprises 9 focus areas. The following additions to the LPV sub-group are possible: Aboveground biomass, Wetland area, Freeze-thaw (permafrost), Surface water, Net Ecosystem Exchange</a:t>
                      </a:r>
                      <a:endParaRPr/>
                    </a:p>
                    <a:p>
                      <a:pPr indent="0" lvl="0" marL="0" marR="0" rtl="0" algn="r">
                        <a:spcBef>
                          <a:spcPts val="600"/>
                        </a:spcBef>
                        <a:spcAft>
                          <a:spcPts val="0"/>
                        </a:spcAft>
                        <a:buNone/>
                      </a:pPr>
                      <a:r>
                        <a:t/>
                      </a:r>
                      <a:endParaRPr sz="1400" u="none" cap="none" strike="noStrike">
                        <a:solidFill>
                          <a:schemeClr val="dk1"/>
                        </a:solidFill>
                        <a:latin typeface="Avenir"/>
                        <a:ea typeface="Avenir"/>
                        <a:cs typeface="Avenir"/>
                        <a:sym typeface="Avenir"/>
                      </a:endParaRPr>
                    </a:p>
                  </a:txBody>
                  <a:tcPr marT="9525" marB="0" marR="9525" marL="9525" anchor="ctr">
                    <a:solidFill>
                      <a:srgbClr val="FFFFFF"/>
                    </a:solidFill>
                  </a:tcPr>
                </a:tc>
              </a:tr>
              <a:tr h="1254750">
                <a:tc>
                  <a:txBody>
                    <a:bodyPr/>
                    <a:lstStyle/>
                    <a:p>
                      <a:pPr indent="0" lvl="0" marL="0" marR="0" rtl="0" algn="l">
                        <a:spcBef>
                          <a:spcPts val="0"/>
                        </a:spcBef>
                        <a:spcAft>
                          <a:spcPts val="0"/>
                        </a:spcAft>
                        <a:buNone/>
                      </a:pPr>
                      <a:r>
                        <a:rPr b="1" lang="en-US" sz="1400" u="none" cap="none" strike="noStrike"/>
                        <a:t>9. </a:t>
                      </a:r>
                      <a:r>
                        <a:rPr b="1" lang="en-US" sz="1400" u="none" cap="none" strike="noStrike">
                          <a:solidFill>
                            <a:schemeClr val="dk1"/>
                          </a:solidFill>
                          <a:latin typeface="Avenir"/>
                          <a:ea typeface="Avenir"/>
                          <a:cs typeface="Avenir"/>
                          <a:sym typeface="Avenir"/>
                        </a:rPr>
                        <a:t>CEOS WGCV and its relevant subgroups, in consultation with the CEOS Carbon Subgroup, will organize and coordinate carbon data product intercomparison activities as they are identified as priorities for CEOS action and in coordination with the wider carbon cycle science community.</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spcBef>
                          <a:spcPts val="0"/>
                        </a:spcBef>
                        <a:spcAft>
                          <a:spcPts val="0"/>
                        </a:spcAft>
                        <a:buNone/>
                      </a:pPr>
                      <a:r>
                        <a:rPr lang="en-US" sz="1400" u="none" cap="none" strike="noStrike">
                          <a:solidFill>
                            <a:schemeClr val="dk1"/>
                          </a:solidFill>
                          <a:latin typeface="Avenir"/>
                          <a:ea typeface="Avenir"/>
                          <a:cs typeface="Avenir"/>
                          <a:sym typeface="Avenir"/>
                        </a:rPr>
                        <a:t>For all LPV covered and potential new carbon variables a validation and intercomparison protocol will be developed and the corresponding exercise performed, ideally using an online platform such as OLIVE. LPV is currently discussing the implementation of the resulting list for automatic subsetting of satellite data and subsequent pushing to an online platform with CEOS agencies, especially USGS. Automatic subsetting will substantially reduce the efforts needed for intercomparison of carbon variables. Coordination with LSI is envisaged for this action</a:t>
                      </a:r>
                      <a:r>
                        <a:rPr lang="en-US" sz="1000" u="none" cap="none" strike="noStrike">
                          <a:solidFill>
                            <a:schemeClr val="dk1"/>
                          </a:solidFill>
                          <a:latin typeface="Avenir"/>
                          <a:ea typeface="Avenir"/>
                          <a:cs typeface="Avenir"/>
                          <a:sym typeface="Avenir"/>
                        </a:rPr>
                        <a:t>.</a:t>
                      </a:r>
                      <a:endParaRPr sz="1000" u="none" cap="none" strike="noStrike">
                        <a:solidFill>
                          <a:schemeClr val="dk1"/>
                        </a:solidFill>
                        <a:latin typeface="Avenir"/>
                        <a:ea typeface="Avenir"/>
                        <a:cs typeface="Avenir"/>
                        <a:sym typeface="Avenir"/>
                      </a:endParaRPr>
                    </a:p>
                  </a:txBody>
                  <a:tcPr marT="9525" marB="0" marR="9525" marL="9525" anchor="ctr">
                    <a:solidFill>
                      <a:srgbClr val="FFFFFF"/>
                    </a:solidFill>
                  </a:tcPr>
                </a:tc>
              </a:tr>
            </a:tbl>
          </a:graphicData>
        </a:graphic>
      </p:graphicFrame>
      <p:sp>
        <p:nvSpPr>
          <p:cNvPr id="149" name="Google Shape;149;p18"/>
          <p:cNvSpPr txBox="1"/>
          <p:nvPr/>
        </p:nvSpPr>
        <p:spPr>
          <a:xfrm>
            <a:off x="1752600" y="381000"/>
            <a:ext cx="6995864" cy="8964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a:solidFill>
                  <a:srgbClr val="EEECE1"/>
                </a:solidFill>
                <a:latin typeface="Arial"/>
                <a:ea typeface="Arial"/>
                <a:cs typeface="Arial"/>
                <a:sym typeface="Arial"/>
              </a:rPr>
              <a:t>Actions assigned to WGCV</a:t>
            </a:r>
            <a:endParaRPr b="0" i="1" sz="3200">
              <a:solidFill>
                <a:srgbClr val="EEECE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aphicFrame>
        <p:nvGraphicFramePr>
          <p:cNvPr id="154" name="Google Shape;154;p19"/>
          <p:cNvGraphicFramePr/>
          <p:nvPr/>
        </p:nvGraphicFramePr>
        <p:xfrm>
          <a:off x="228600" y="1676400"/>
          <a:ext cx="3000000" cy="3000000"/>
        </p:xfrm>
        <a:graphic>
          <a:graphicData uri="http://schemas.openxmlformats.org/drawingml/2006/table">
            <a:tbl>
              <a:tblPr>
                <a:noFill/>
                <a:tableStyleId>{0EE32967-4683-4899-A2F7-E8FE6AE3A936}</a:tableStyleId>
              </a:tblPr>
              <a:tblGrid>
                <a:gridCol w="4422450"/>
                <a:gridCol w="4340550"/>
              </a:tblGrid>
              <a:tr h="275925">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Action </a:t>
                      </a:r>
                      <a:endParaRPr b="1" i="0" sz="1600" u="none" cap="none" strike="noStrike">
                        <a:solidFill>
                          <a:srgbClr val="000000"/>
                        </a:solidFill>
                        <a:latin typeface="Calibri"/>
                        <a:ea typeface="Calibri"/>
                        <a:cs typeface="Calibri"/>
                        <a:sym typeface="Calibri"/>
                      </a:endParaRPr>
                    </a:p>
                  </a:txBody>
                  <a:tcPr marT="36000" marB="36000" marR="36000" marL="36000" anchor="ctr">
                    <a:solidFill>
                      <a:srgbClr val="D8D8D8"/>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LPV Contribution</a:t>
                      </a:r>
                      <a:endParaRPr b="1" i="0" sz="1400" u="none" cap="none" strike="noStrike">
                        <a:solidFill>
                          <a:srgbClr val="000000"/>
                        </a:solidFill>
                        <a:latin typeface="Calibri"/>
                        <a:ea typeface="Calibri"/>
                        <a:cs typeface="Calibri"/>
                        <a:sym typeface="Calibri"/>
                      </a:endParaRPr>
                    </a:p>
                  </a:txBody>
                  <a:tcPr marT="9525" marB="0" marR="9525" marL="9525" anchor="ctr">
                    <a:solidFill>
                      <a:srgbClr val="D8D8D8"/>
                    </a:solidFill>
                  </a:tcPr>
                </a:tc>
              </a:tr>
              <a:tr h="1181300">
                <a:tc>
                  <a:txBody>
                    <a:bodyPr/>
                    <a:lstStyle/>
                    <a:p>
                      <a:pPr indent="0" lvl="0" marL="0" marR="0" rtl="0" algn="l">
                        <a:lnSpc>
                          <a:spcPct val="100000"/>
                        </a:lnSpc>
                        <a:spcBef>
                          <a:spcPts val="0"/>
                        </a:spcBef>
                        <a:spcAft>
                          <a:spcPts val="0"/>
                        </a:spcAft>
                        <a:buClr>
                          <a:schemeClr val="dk1"/>
                        </a:buClr>
                        <a:buSzPts val="1400"/>
                        <a:buFont typeface="Avenir"/>
                        <a:buNone/>
                      </a:pPr>
                      <a:r>
                        <a:rPr b="1" lang="en-US" sz="1400" u="none" cap="none" strike="noStrike">
                          <a:latin typeface="Avenir"/>
                          <a:ea typeface="Avenir"/>
                          <a:cs typeface="Avenir"/>
                          <a:sym typeface="Avenir"/>
                        </a:rPr>
                        <a:t>14. </a:t>
                      </a:r>
                      <a:r>
                        <a:rPr b="1" lang="en-US" sz="1400" u="none" cap="none" strike="noStrike">
                          <a:solidFill>
                            <a:schemeClr val="dk1"/>
                          </a:solidFill>
                          <a:latin typeface="Avenir"/>
                          <a:ea typeface="Avenir"/>
                          <a:cs typeface="Avenir"/>
                          <a:sym typeface="Avenir"/>
                        </a:rPr>
                        <a:t>The CEOS WGCV, in close consultation with the relevant VCs (that are doing some of this work now), will establish a subgroup dealing with validation and error characterization of ocean carbon-relevant products analogous to the Land Product Validation Subgroup.</a:t>
                      </a:r>
                      <a:r>
                        <a:rPr b="1" lang="en-US" sz="1400" u="none" cap="none" strike="noStrike"/>
                        <a:t> </a:t>
                      </a:r>
                      <a:r>
                        <a:rPr b="1" lang="en-US" sz="1400" u="none" cap="none" strike="noStrike">
                          <a:latin typeface="Avenir"/>
                          <a:ea typeface="Avenir"/>
                          <a:cs typeface="Avenir"/>
                          <a:sym typeface="Avenir"/>
                        </a:rPr>
                        <a:t> </a:t>
                      </a:r>
                      <a:endParaRPr b="1" i="0" sz="1400" u="none" cap="none" strike="noStrike">
                        <a:solidFill>
                          <a:srgbClr val="000000"/>
                        </a:solidFill>
                        <a:latin typeface="Avenir"/>
                        <a:ea typeface="Avenir"/>
                        <a:cs typeface="Avenir"/>
                        <a:sym typeface="Avenir"/>
                      </a:endParaRPr>
                    </a:p>
                  </a:txBody>
                  <a:tcPr marT="36000" marB="36000" marR="36000" marL="36000" anchor="ctr">
                    <a:solidFill>
                      <a:srgbClr val="FFFFFF"/>
                    </a:solidFill>
                  </a:tcPr>
                </a:tc>
                <a:tc>
                  <a:txBody>
                    <a:bodyPr/>
                    <a:lstStyle/>
                    <a:p>
                      <a:pPr indent="0" lvl="0" marL="0" marR="0" rtl="0" algn="l">
                        <a:spcBef>
                          <a:spcPts val="0"/>
                        </a:spcBef>
                        <a:spcAft>
                          <a:spcPts val="0"/>
                        </a:spcAft>
                        <a:buNone/>
                      </a:pPr>
                      <a:r>
                        <a:rPr lang="en-US" sz="1400" u="none" cap="none" strike="noStrike">
                          <a:solidFill>
                            <a:schemeClr val="dk1"/>
                          </a:solidFill>
                          <a:latin typeface="Avenir"/>
                          <a:ea typeface="Avenir"/>
                          <a:cs typeface="Avenir"/>
                          <a:sym typeface="Avenir"/>
                        </a:rPr>
                        <a:t>WGCV LPV offers support in the form of exchange on organisational aspects and transfer of validation and intercomparison framework, validation protocols, and methodological experience to the new Ocean Product Validation Subgroup.</a:t>
                      </a:r>
                      <a:endParaRPr sz="1400" u="none" cap="none" strike="noStrike">
                        <a:solidFill>
                          <a:schemeClr val="dk1"/>
                        </a:solidFill>
                        <a:latin typeface="Avenir"/>
                        <a:ea typeface="Avenir"/>
                        <a:cs typeface="Avenir"/>
                        <a:sym typeface="Avenir"/>
                      </a:endParaRPr>
                    </a:p>
                  </a:txBody>
                  <a:tcPr marT="9525" marB="0" marR="9525" marL="9525" anchor="ctr">
                    <a:solidFill>
                      <a:srgbClr val="FFFFFF"/>
                    </a:solidFill>
                  </a:tcPr>
                </a:tc>
              </a:tr>
              <a:tr h="2137575">
                <a:tc>
                  <a:txBody>
                    <a:bodyPr/>
                    <a:lstStyle/>
                    <a:p>
                      <a:pPr indent="0" lvl="0" marL="0" marR="0" rtl="0" algn="l">
                        <a:spcBef>
                          <a:spcPts val="0"/>
                        </a:spcBef>
                        <a:spcAft>
                          <a:spcPts val="0"/>
                        </a:spcAft>
                        <a:buNone/>
                      </a:pPr>
                      <a:r>
                        <a:rPr b="1" lang="en-US" sz="1400" u="none" cap="none" strike="noStrike"/>
                        <a:t>22. </a:t>
                      </a:r>
                      <a:r>
                        <a:rPr b="1" lang="en-US" sz="1400" u="none" cap="none" strike="noStrike">
                          <a:solidFill>
                            <a:schemeClr val="dk1"/>
                          </a:solidFill>
                          <a:latin typeface="Avenir"/>
                          <a:ea typeface="Avenir"/>
                          <a:cs typeface="Avenir"/>
                          <a:sym typeface="Avenir"/>
                        </a:rPr>
                        <a:t>CEOS Agencies engaged in development of carbon products will coordinate to achieve compatibility, comparability and consistency of carbon products across all relevant domains (land, oceans and inland waters, and atmosphere, as appropriate), in consultation with relevant CEOS VCs and WGs.</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venir"/>
                        <a:buNone/>
                      </a:pPr>
                      <a:r>
                        <a:rPr lang="en-US" sz="1400" u="none" cap="none" strike="noStrike">
                          <a:solidFill>
                            <a:schemeClr val="dk1"/>
                          </a:solidFill>
                          <a:latin typeface="Avenir"/>
                          <a:ea typeface="Avenir"/>
                          <a:cs typeface="Avenir"/>
                          <a:sym typeface="Avenir"/>
                        </a:rPr>
                        <a:t>Development of well-characterized time-series of carbon products through provision of variable-specific validation and protocols and reference data sets. Finding a suitable definition across scientific fields might necessitate the coordination within CEOS and with other entities e.g for LAI with GCOS, GTOS. LPV also works on terminology aspects of uncertainty measures (e.g. temporal and spatial characterization of uncertainty measures) in particular for GCOS e.g. Fire</a:t>
                      </a:r>
                      <a:endParaRPr/>
                    </a:p>
                    <a:p>
                      <a:pPr indent="0" lvl="0" marL="0" marR="0" rtl="0" algn="l">
                        <a:spcBef>
                          <a:spcPts val="600"/>
                        </a:spcBef>
                        <a:spcAft>
                          <a:spcPts val="0"/>
                        </a:spcAft>
                        <a:buNone/>
                      </a:pPr>
                      <a:r>
                        <a:t/>
                      </a:r>
                      <a:endParaRPr b="1" i="0" sz="1400" u="none" cap="none" strike="noStrike">
                        <a:solidFill>
                          <a:srgbClr val="000000"/>
                        </a:solidFill>
                        <a:latin typeface="Avenir"/>
                        <a:ea typeface="Avenir"/>
                        <a:cs typeface="Avenir"/>
                        <a:sym typeface="Avenir"/>
                      </a:endParaRPr>
                    </a:p>
                  </a:txBody>
                  <a:tcPr marT="9525" marB="0" marR="9525" marL="9525" anchor="ctr">
                    <a:solidFill>
                      <a:srgbClr val="FFFFFF"/>
                    </a:solidFill>
                  </a:tcPr>
                </a:tc>
              </a:tr>
            </a:tbl>
          </a:graphicData>
        </a:graphic>
      </p:graphicFrame>
      <p:sp>
        <p:nvSpPr>
          <p:cNvPr id="155" name="Google Shape;155;p19"/>
          <p:cNvSpPr txBox="1"/>
          <p:nvPr/>
        </p:nvSpPr>
        <p:spPr>
          <a:xfrm>
            <a:off x="1752600" y="381000"/>
            <a:ext cx="6995864" cy="8964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a:solidFill>
                  <a:srgbClr val="EEECE1"/>
                </a:solidFill>
                <a:latin typeface="Arial"/>
                <a:ea typeface="Arial"/>
                <a:cs typeface="Arial"/>
                <a:sym typeface="Arial"/>
              </a:rPr>
              <a:t>Actions assigned to WGCV</a:t>
            </a:r>
            <a:endParaRPr b="0" i="1" sz="3200">
              <a:solidFill>
                <a:srgbClr val="EEECE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aphicFrame>
        <p:nvGraphicFramePr>
          <p:cNvPr id="160" name="Google Shape;160;p20"/>
          <p:cNvGraphicFramePr/>
          <p:nvPr/>
        </p:nvGraphicFramePr>
        <p:xfrm>
          <a:off x="162904" y="1828800"/>
          <a:ext cx="3000000" cy="3000000"/>
        </p:xfrm>
        <a:graphic>
          <a:graphicData uri="http://schemas.openxmlformats.org/drawingml/2006/table">
            <a:tbl>
              <a:tblPr>
                <a:noFill/>
                <a:tableStyleId>{0EE32967-4683-4899-A2F7-E8FE6AE3A936}</a:tableStyleId>
              </a:tblPr>
              <a:tblGrid>
                <a:gridCol w="4422450"/>
                <a:gridCol w="4340550"/>
              </a:tblGrid>
              <a:tr h="295625">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Action </a:t>
                      </a:r>
                      <a:endParaRPr b="1" i="0" sz="1600" u="none" cap="none" strike="noStrike">
                        <a:solidFill>
                          <a:srgbClr val="000000"/>
                        </a:solidFill>
                        <a:latin typeface="Calibri"/>
                        <a:ea typeface="Calibri"/>
                        <a:cs typeface="Calibri"/>
                        <a:sym typeface="Calibri"/>
                      </a:endParaRPr>
                    </a:p>
                  </a:txBody>
                  <a:tcPr marT="36000" marB="36000" marR="36000" marL="36000" anchor="ctr">
                    <a:solidFill>
                      <a:srgbClr val="D8D8D8"/>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LPV Contribution</a:t>
                      </a:r>
                      <a:endParaRPr b="1" i="0" sz="1400" u="none" cap="none" strike="noStrike">
                        <a:solidFill>
                          <a:srgbClr val="000000"/>
                        </a:solidFill>
                        <a:latin typeface="Calibri"/>
                        <a:ea typeface="Calibri"/>
                        <a:cs typeface="Calibri"/>
                        <a:sym typeface="Calibri"/>
                      </a:endParaRPr>
                    </a:p>
                  </a:txBody>
                  <a:tcPr marT="9525" marB="0" marR="9525" marL="9525" anchor="ctr">
                    <a:solidFill>
                      <a:srgbClr val="D8D8D8"/>
                    </a:solidFill>
                  </a:tcPr>
                </a:tc>
              </a:tr>
              <a:tr h="1265575">
                <a:tc>
                  <a:txBody>
                    <a:bodyPr/>
                    <a:lstStyle/>
                    <a:p>
                      <a:pPr indent="0" lvl="0" marL="0" marR="0" rtl="0" algn="l">
                        <a:spcBef>
                          <a:spcPts val="0"/>
                        </a:spcBef>
                        <a:spcAft>
                          <a:spcPts val="0"/>
                        </a:spcAft>
                        <a:buNone/>
                      </a:pPr>
                      <a:r>
                        <a:rPr b="1" lang="en-US" sz="1400" u="none" cap="none" strike="noStrike">
                          <a:solidFill>
                            <a:schemeClr val="dk1"/>
                          </a:solidFill>
                          <a:latin typeface="Avenir"/>
                          <a:ea typeface="Avenir"/>
                          <a:cs typeface="Avenir"/>
                          <a:sym typeface="Avenir"/>
                        </a:rPr>
                        <a:t>26. The CEOS Carbon Subgroup, in consultation with the CEOS WGCV, will encourage comparison of protocols for the generation of carbon products from satellite data and recommend adoption of the best protocols by CEOS agencies. This includes accounting for ancillary data dependence.</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spcBef>
                          <a:spcPts val="0"/>
                        </a:spcBef>
                        <a:spcAft>
                          <a:spcPts val="0"/>
                        </a:spcAft>
                        <a:buNone/>
                      </a:pPr>
                      <a:r>
                        <a:rPr lang="en-US" sz="1400" u="none" cap="none" strike="noStrike">
                          <a:solidFill>
                            <a:schemeClr val="dk1"/>
                          </a:solidFill>
                          <a:latin typeface="Avenir"/>
                          <a:ea typeface="Avenir"/>
                          <a:cs typeface="Avenir"/>
                          <a:sym typeface="Avenir"/>
                        </a:rPr>
                        <a:t>WGCV LPV will evaluate the analysis and reporting of ancillary data dependence in the LPV best practice protocol framework. </a:t>
                      </a:r>
                      <a:endParaRPr sz="1400" u="none" cap="none" strike="noStrike">
                        <a:solidFill>
                          <a:schemeClr val="dk1"/>
                        </a:solidFill>
                        <a:latin typeface="Avenir"/>
                        <a:ea typeface="Avenir"/>
                        <a:cs typeface="Avenir"/>
                        <a:sym typeface="Avenir"/>
                      </a:endParaRPr>
                    </a:p>
                  </a:txBody>
                  <a:tcPr marT="9525" marB="0" marR="9525" marL="9525" anchor="ctr">
                    <a:solidFill>
                      <a:srgbClr val="FFFFFF"/>
                    </a:solidFill>
                  </a:tcPr>
                </a:tc>
              </a:tr>
              <a:tr h="2000700">
                <a:tc>
                  <a:txBody>
                    <a:bodyPr/>
                    <a:lstStyle/>
                    <a:p>
                      <a:pPr indent="0" lvl="0" marL="0" marR="0" rtl="0" algn="l">
                        <a:spcBef>
                          <a:spcPts val="0"/>
                        </a:spcBef>
                        <a:spcAft>
                          <a:spcPts val="0"/>
                        </a:spcAft>
                        <a:buNone/>
                      </a:pPr>
                      <a:r>
                        <a:rPr b="1" lang="en-US" sz="1400" u="none" cap="none" strike="noStrike"/>
                        <a:t>27. </a:t>
                      </a:r>
                      <a:r>
                        <a:rPr b="1" lang="en-US" sz="1400" u="none" cap="none" strike="noStrike">
                          <a:solidFill>
                            <a:schemeClr val="dk1"/>
                          </a:solidFill>
                          <a:latin typeface="Avenir"/>
                          <a:ea typeface="Avenir"/>
                          <a:cs typeface="Avenir"/>
                          <a:sym typeface="Avenir"/>
                        </a:rPr>
                        <a:t>CEOS Agencies will make publicly available all information necessary to document the accuracy, clarity, and traceability of the satellite data and data products they produce.</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spcBef>
                          <a:spcPts val="0"/>
                        </a:spcBef>
                        <a:spcAft>
                          <a:spcPts val="0"/>
                        </a:spcAft>
                        <a:buNone/>
                      </a:pPr>
                      <a:r>
                        <a:rPr lang="en-US" sz="1400" u="none" cap="none" strike="noStrike">
                          <a:solidFill>
                            <a:schemeClr val="dk1"/>
                          </a:solidFill>
                          <a:latin typeface="Avenir"/>
                          <a:ea typeface="Avenir"/>
                          <a:cs typeface="Avenir"/>
                          <a:sym typeface="Avenir"/>
                        </a:rPr>
                        <a:t>Supports the traceability of satellite data uncertainty assessment through peer-reviewed publications and protocols. Also, the online validation exercise efforts aim at a common set of reference data, methods and output reporting, using data product subsets automatically pushed from data catalogues. LPV assigns digital object identifiers (DOI’s) for the best practice protocols.</a:t>
                      </a:r>
                      <a:r>
                        <a:rPr lang="en-US" sz="1400" u="none" cap="none" strike="noStrike"/>
                        <a:t> </a:t>
                      </a:r>
                      <a:endParaRPr b="1" i="0" sz="1400" u="none" cap="none" strike="noStrike">
                        <a:solidFill>
                          <a:srgbClr val="000000"/>
                        </a:solidFill>
                        <a:latin typeface="Avenir"/>
                        <a:ea typeface="Avenir"/>
                        <a:cs typeface="Avenir"/>
                        <a:sym typeface="Avenir"/>
                      </a:endParaRPr>
                    </a:p>
                  </a:txBody>
                  <a:tcPr marT="9525" marB="0" marR="9525" marL="9525" anchor="ctr">
                    <a:solidFill>
                      <a:srgbClr val="FFFFFF"/>
                    </a:solidFill>
                  </a:tcPr>
                </a:tc>
              </a:tr>
            </a:tbl>
          </a:graphicData>
        </a:graphic>
      </p:graphicFrame>
      <p:sp>
        <p:nvSpPr>
          <p:cNvPr id="161" name="Google Shape;161;p20"/>
          <p:cNvSpPr txBox="1"/>
          <p:nvPr/>
        </p:nvSpPr>
        <p:spPr>
          <a:xfrm>
            <a:off x="1752600" y="381000"/>
            <a:ext cx="6995864" cy="8964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a:solidFill>
                  <a:srgbClr val="EEECE1"/>
                </a:solidFill>
                <a:latin typeface="Arial"/>
                <a:ea typeface="Arial"/>
                <a:cs typeface="Arial"/>
                <a:sym typeface="Arial"/>
              </a:rPr>
              <a:t>Actions assigned to WGCV</a:t>
            </a:r>
            <a:endParaRPr b="0" i="1" sz="3200">
              <a:solidFill>
                <a:srgbClr val="EEECE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graphicFrame>
        <p:nvGraphicFramePr>
          <p:cNvPr id="166" name="Google Shape;166;p21"/>
          <p:cNvGraphicFramePr/>
          <p:nvPr/>
        </p:nvGraphicFramePr>
        <p:xfrm>
          <a:off x="228600" y="1219200"/>
          <a:ext cx="3000000" cy="3000000"/>
        </p:xfrm>
        <a:graphic>
          <a:graphicData uri="http://schemas.openxmlformats.org/drawingml/2006/table">
            <a:tbl>
              <a:tblPr>
                <a:noFill/>
                <a:tableStyleId>{0EE32967-4683-4899-A2F7-E8FE6AE3A936}</a:tableStyleId>
              </a:tblPr>
              <a:tblGrid>
                <a:gridCol w="4422450"/>
                <a:gridCol w="4340550"/>
              </a:tblGrid>
              <a:tr h="295625">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Action </a:t>
                      </a:r>
                      <a:endParaRPr b="1" i="0" sz="1600" u="none" cap="none" strike="noStrike">
                        <a:solidFill>
                          <a:srgbClr val="000000"/>
                        </a:solidFill>
                        <a:latin typeface="Calibri"/>
                        <a:ea typeface="Calibri"/>
                        <a:cs typeface="Calibri"/>
                        <a:sym typeface="Calibri"/>
                      </a:endParaRPr>
                    </a:p>
                  </a:txBody>
                  <a:tcPr marT="36000" marB="36000" marR="36000" marL="36000" anchor="ctr">
                    <a:solidFill>
                      <a:srgbClr val="D8D8D8"/>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LPV Contribution</a:t>
                      </a:r>
                      <a:endParaRPr b="1" i="0" sz="1400" u="none" cap="none" strike="noStrike">
                        <a:solidFill>
                          <a:srgbClr val="000000"/>
                        </a:solidFill>
                        <a:latin typeface="Calibri"/>
                        <a:ea typeface="Calibri"/>
                        <a:cs typeface="Calibri"/>
                        <a:sym typeface="Calibri"/>
                      </a:endParaRPr>
                    </a:p>
                  </a:txBody>
                  <a:tcPr marT="9525" marB="0" marR="9525" marL="9525" anchor="ctr">
                    <a:solidFill>
                      <a:srgbClr val="D8D8D8"/>
                    </a:solidFill>
                  </a:tcPr>
                </a:tc>
              </a:tr>
              <a:tr h="2000700">
                <a:tc>
                  <a:txBody>
                    <a:bodyPr/>
                    <a:lstStyle/>
                    <a:p>
                      <a:pPr indent="0" lvl="0" marL="0" marR="0" rtl="0" algn="l">
                        <a:spcBef>
                          <a:spcPts val="0"/>
                        </a:spcBef>
                        <a:spcAft>
                          <a:spcPts val="0"/>
                        </a:spcAft>
                        <a:buNone/>
                      </a:pPr>
                      <a:r>
                        <a:rPr b="1" lang="en-US" sz="1400" u="none" cap="none" strike="noStrike"/>
                        <a:t>31. </a:t>
                      </a:r>
                      <a:r>
                        <a:rPr b="1" lang="en-US" sz="1400" u="none" cap="none" strike="noStrike">
                          <a:solidFill>
                            <a:schemeClr val="dk1"/>
                          </a:solidFill>
                          <a:latin typeface="Avenir"/>
                          <a:ea typeface="Avenir"/>
                          <a:cs typeface="Avenir"/>
                          <a:sym typeface="Avenir"/>
                        </a:rPr>
                        <a:t>CEOS through its WGCV and relevant VCs will strengthen its mechanisms for product validation by establishing validation methodologies, protocols and benchmark datasets.</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spcBef>
                          <a:spcPts val="0"/>
                        </a:spcBef>
                        <a:spcAft>
                          <a:spcPts val="0"/>
                        </a:spcAft>
                        <a:buNone/>
                      </a:pPr>
                      <a:r>
                        <a:rPr lang="en-US" sz="1400" u="none" cap="none" strike="noStrike">
                          <a:solidFill>
                            <a:schemeClr val="dk1"/>
                          </a:solidFill>
                          <a:latin typeface="Avenir"/>
                          <a:ea typeface="Avenir"/>
                          <a:cs typeface="Avenir"/>
                          <a:sym typeface="Avenir"/>
                        </a:rPr>
                        <a:t>WGCV LPV supports other CEOS entities and the carbon user community through developing and providing traceable, updated validation information and documents on the LPV website, and through participating in WG Climate plenaries for enhanced collaboration on carbon variables.</a:t>
                      </a:r>
                      <a:r>
                        <a:rPr lang="en-US" sz="1400" u="none" cap="none" strike="noStrike"/>
                        <a:t> </a:t>
                      </a:r>
                      <a:endParaRPr b="1" i="0" sz="1400" u="none" cap="none" strike="noStrike">
                        <a:solidFill>
                          <a:srgbClr val="000000"/>
                        </a:solidFill>
                        <a:latin typeface="Avenir"/>
                        <a:ea typeface="Avenir"/>
                        <a:cs typeface="Avenir"/>
                        <a:sym typeface="Avenir"/>
                      </a:endParaRPr>
                    </a:p>
                  </a:txBody>
                  <a:tcPr marT="9525" marB="0" marR="9525" marL="9525" anchor="ctr">
                    <a:solidFill>
                      <a:srgbClr val="FFFFFF"/>
                    </a:solidFill>
                  </a:tcPr>
                </a:tc>
              </a:tr>
              <a:tr h="2000700">
                <a:tc>
                  <a:txBody>
                    <a:bodyPr/>
                    <a:lstStyle/>
                    <a:p>
                      <a:pPr indent="0" lvl="0" marL="0" marR="0" rtl="0" algn="l">
                        <a:spcBef>
                          <a:spcPts val="0"/>
                        </a:spcBef>
                        <a:spcAft>
                          <a:spcPts val="0"/>
                        </a:spcAft>
                        <a:buNone/>
                      </a:pPr>
                      <a:r>
                        <a:rPr b="1" lang="en-US" sz="1400" u="none" cap="none" strike="noStrike">
                          <a:solidFill>
                            <a:schemeClr val="dk1"/>
                          </a:solidFill>
                          <a:latin typeface="Avenir"/>
                          <a:ea typeface="Avenir"/>
                          <a:cs typeface="Avenir"/>
                          <a:sym typeface="Avenir"/>
                        </a:rPr>
                        <a:t>32. For each of the relevant variables in each of the domains CEOS will work with the carbon science community to assess the current provision of validation data in terms of quality, maturity matrices and spatial and temporal coverage.  This work should identify potential additional sources and develop a strategy to improve global in situ data distributions in relation to satellite validation and model parameterization. It should also exploit existing infrastructures to develop key intensive collection sites.</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venir"/>
                        <a:buNone/>
                      </a:pPr>
                      <a:r>
                        <a:rPr lang="en-US" sz="1400" u="none" cap="none" strike="noStrike">
                          <a:solidFill>
                            <a:schemeClr val="dk1"/>
                          </a:solidFill>
                          <a:latin typeface="Avenir"/>
                          <a:ea typeface="Avenir"/>
                          <a:cs typeface="Avenir"/>
                          <a:sym typeface="Avenir"/>
                        </a:rPr>
                        <a:t>Selection of LPV supersites (serving for multiple variables) and validation sites specific to single variables for automated subsetting. Development and documentation of methodologies and criteria for globally representative site selection (BELMANIP, ALBEDOVAL 2). These activities might substantially be accelerated and extended to a larger set of carbon variables covered by LPV.</a:t>
                      </a:r>
                      <a:endParaRPr/>
                    </a:p>
                  </a:txBody>
                  <a:tcPr marT="9525" marB="0" marR="9525" marL="9525" anchor="ctr">
                    <a:solidFill>
                      <a:srgbClr val="FFFFFF"/>
                    </a:solidFill>
                  </a:tcPr>
                </a:tc>
              </a:tr>
            </a:tbl>
          </a:graphicData>
        </a:graphic>
      </p:graphicFrame>
      <p:sp>
        <p:nvSpPr>
          <p:cNvPr id="167" name="Google Shape;167;p21"/>
          <p:cNvSpPr txBox="1"/>
          <p:nvPr/>
        </p:nvSpPr>
        <p:spPr>
          <a:xfrm>
            <a:off x="1752600" y="381000"/>
            <a:ext cx="6995864" cy="8964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a:solidFill>
                  <a:srgbClr val="EEECE1"/>
                </a:solidFill>
                <a:latin typeface="Arial"/>
                <a:ea typeface="Arial"/>
                <a:cs typeface="Arial"/>
                <a:sym typeface="Arial"/>
              </a:rPr>
              <a:t>Actions assigned to WGCV</a:t>
            </a:r>
            <a:endParaRPr b="0" i="1" sz="3200">
              <a:solidFill>
                <a:srgbClr val="EEECE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aphicFrame>
        <p:nvGraphicFramePr>
          <p:cNvPr id="172" name="Google Shape;172;p22"/>
          <p:cNvGraphicFramePr/>
          <p:nvPr/>
        </p:nvGraphicFramePr>
        <p:xfrm>
          <a:off x="228600" y="1219200"/>
          <a:ext cx="3000000" cy="3000000"/>
        </p:xfrm>
        <a:graphic>
          <a:graphicData uri="http://schemas.openxmlformats.org/drawingml/2006/table">
            <a:tbl>
              <a:tblPr>
                <a:noFill/>
                <a:tableStyleId>{0EE32967-4683-4899-A2F7-E8FE6AE3A936}</a:tableStyleId>
              </a:tblPr>
              <a:tblGrid>
                <a:gridCol w="4422450"/>
                <a:gridCol w="4340550"/>
              </a:tblGrid>
              <a:tr h="295625">
                <a:tc>
                  <a:txBody>
                    <a:bodyPr/>
                    <a:lstStyle/>
                    <a:p>
                      <a:pPr indent="0" lvl="0" marL="0" marR="0" rtl="0" algn="l">
                        <a:spcBef>
                          <a:spcPts val="0"/>
                        </a:spcBef>
                        <a:spcAft>
                          <a:spcPts val="0"/>
                        </a:spcAft>
                        <a:buNone/>
                      </a:pPr>
                      <a:r>
                        <a:rPr b="1" i="0" lang="en-US" sz="1600" u="none" cap="none" strike="noStrike">
                          <a:solidFill>
                            <a:srgbClr val="000000"/>
                          </a:solidFill>
                          <a:latin typeface="Calibri"/>
                          <a:ea typeface="Calibri"/>
                          <a:cs typeface="Calibri"/>
                          <a:sym typeface="Calibri"/>
                        </a:rPr>
                        <a:t>Action </a:t>
                      </a:r>
                      <a:endParaRPr b="1" i="0" sz="1600" u="none" cap="none" strike="noStrike">
                        <a:solidFill>
                          <a:srgbClr val="000000"/>
                        </a:solidFill>
                        <a:latin typeface="Calibri"/>
                        <a:ea typeface="Calibri"/>
                        <a:cs typeface="Calibri"/>
                        <a:sym typeface="Calibri"/>
                      </a:endParaRPr>
                    </a:p>
                  </a:txBody>
                  <a:tcPr marT="36000" marB="36000" marR="36000" marL="36000" anchor="ctr">
                    <a:solidFill>
                      <a:srgbClr val="D8D8D8"/>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Calibri"/>
                          <a:ea typeface="Calibri"/>
                          <a:cs typeface="Calibri"/>
                          <a:sym typeface="Calibri"/>
                        </a:rPr>
                        <a:t>LPV Contribution</a:t>
                      </a:r>
                      <a:endParaRPr b="1" i="0" sz="1400" u="none" cap="none" strike="noStrike">
                        <a:solidFill>
                          <a:srgbClr val="000000"/>
                        </a:solidFill>
                        <a:latin typeface="Calibri"/>
                        <a:ea typeface="Calibri"/>
                        <a:cs typeface="Calibri"/>
                        <a:sym typeface="Calibri"/>
                      </a:endParaRPr>
                    </a:p>
                  </a:txBody>
                  <a:tcPr marT="9525" marB="0" marR="9525" marL="9525" anchor="ctr">
                    <a:solidFill>
                      <a:srgbClr val="D8D8D8"/>
                    </a:solidFill>
                  </a:tcPr>
                </a:tc>
              </a:tr>
              <a:tr h="1265575">
                <a:tc>
                  <a:txBody>
                    <a:bodyPr/>
                    <a:lstStyle/>
                    <a:p>
                      <a:pPr indent="0" lvl="0" marL="0" marR="0" rtl="0" algn="l">
                        <a:spcBef>
                          <a:spcPts val="0"/>
                        </a:spcBef>
                        <a:spcAft>
                          <a:spcPts val="0"/>
                        </a:spcAft>
                        <a:buNone/>
                      </a:pPr>
                      <a:r>
                        <a:rPr b="1" lang="en-US" sz="1400" u="none" cap="none" strike="noStrike"/>
                        <a:t>33. </a:t>
                      </a:r>
                      <a:r>
                        <a:rPr b="1" lang="en-US" sz="1400" u="none" cap="none" strike="noStrike">
                          <a:solidFill>
                            <a:schemeClr val="dk1"/>
                          </a:solidFill>
                          <a:latin typeface="Avenir"/>
                          <a:ea typeface="Avenir"/>
                          <a:cs typeface="Avenir"/>
                          <a:sym typeface="Avenir"/>
                        </a:rPr>
                        <a:t>CEOS will reinforce the mechanisms already in place in CEOS for all domains (WGCV, and VCs, and WG Climate) and clarify their responsibilities to ensure intercomparison activities are well-coordinated and effective.</a:t>
                      </a:r>
                      <a:r>
                        <a:rPr b="1" lang="en-US" sz="1400" u="none" cap="none" strike="noStrike"/>
                        <a:t> </a:t>
                      </a:r>
                      <a:endParaRPr b="1" sz="1400" u="none" cap="none" strike="noStrike"/>
                    </a:p>
                  </a:txBody>
                  <a:tcPr marT="36000" marB="36000" marR="36000" marL="36000" anchor="ctr">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venir"/>
                        <a:buNone/>
                      </a:pPr>
                      <a:r>
                        <a:rPr lang="en-US" sz="1400" u="none" cap="none" strike="noStrike">
                          <a:solidFill>
                            <a:schemeClr val="dk1"/>
                          </a:solidFill>
                          <a:latin typeface="Avenir"/>
                          <a:ea typeface="Avenir"/>
                          <a:cs typeface="Avenir"/>
                          <a:sym typeface="Avenir"/>
                        </a:rPr>
                        <a:t>Intercomparison of satellite-derived terrestrial carbon variables are part of the validation framework of WGCV LPV (</a:t>
                      </a:r>
                      <a:r>
                        <a:rPr lang="en-US" sz="1400" u="sng" cap="none" strike="noStrike">
                          <a:solidFill>
                            <a:schemeClr val="hlink"/>
                          </a:solidFill>
                          <a:latin typeface="Avenir"/>
                          <a:ea typeface="Avenir"/>
                          <a:cs typeface="Avenir"/>
                          <a:sym typeface="Avenir"/>
                          <a:hlinkClick r:id="rId3"/>
                        </a:rPr>
                        <a:t>http://lpvs.gsfc.nasa.gov</a:t>
                      </a:r>
                      <a:r>
                        <a:rPr lang="en-US" sz="1400" u="none" cap="none" strike="noStrike">
                          <a:solidFill>
                            <a:schemeClr val="dk1"/>
                          </a:solidFill>
                          <a:latin typeface="Avenir"/>
                          <a:ea typeface="Avenir"/>
                          <a:cs typeface="Avenir"/>
                          <a:sym typeface="Avenir"/>
                        </a:rPr>
                        <a:t> ). Currently, a major snow extent and snow water equivalent validation and intercomparison effort is ongoing, under the auspices of ESA (</a:t>
                      </a:r>
                      <a:r>
                        <a:rPr lang="en-US" sz="1400" u="sng" cap="none" strike="noStrike">
                          <a:solidFill>
                            <a:schemeClr val="hlink"/>
                          </a:solidFill>
                          <a:latin typeface="Avenir"/>
                          <a:ea typeface="Avenir"/>
                          <a:cs typeface="Avenir"/>
                          <a:sym typeface="Avenir"/>
                          <a:hlinkClick r:id="rId4"/>
                        </a:rPr>
                        <a:t>http://snowpex.enveo.at/</a:t>
                      </a:r>
                      <a:r>
                        <a:rPr lang="en-US" sz="1400" u="none" cap="none" strike="noStrike">
                          <a:solidFill>
                            <a:schemeClr val="dk1"/>
                          </a:solidFill>
                          <a:latin typeface="Avenir"/>
                          <a:ea typeface="Avenir"/>
                          <a:cs typeface="Avenir"/>
                          <a:sym typeface="Avenir"/>
                        </a:rPr>
                        <a:t> ). With the planned selection of validation super sites, variable-specific validation sites, and automated subsetting, intercomparison will become operational for satellite-derived terrestrial carbon variables.</a:t>
                      </a:r>
                      <a:endParaRPr sz="1400" u="none" cap="none" strike="noStrike">
                        <a:solidFill>
                          <a:schemeClr val="dk1"/>
                        </a:solidFill>
                        <a:latin typeface="Avenir"/>
                        <a:ea typeface="Avenir"/>
                        <a:cs typeface="Avenir"/>
                        <a:sym typeface="Avenir"/>
                      </a:endParaRPr>
                    </a:p>
                  </a:txBody>
                  <a:tcPr marT="9525" marB="0" marR="9525" marL="9525" anchor="ctr">
                    <a:solidFill>
                      <a:srgbClr val="FFFFFF"/>
                    </a:solidFill>
                  </a:tcPr>
                </a:tc>
              </a:tr>
              <a:tr h="2000700">
                <a:tc>
                  <a:txBody>
                    <a:bodyPr/>
                    <a:lstStyle/>
                    <a:p>
                      <a:pPr indent="0" lvl="0" marL="0" marR="0" rtl="0" algn="l">
                        <a:spcBef>
                          <a:spcPts val="0"/>
                        </a:spcBef>
                        <a:spcAft>
                          <a:spcPts val="0"/>
                        </a:spcAft>
                        <a:buNone/>
                      </a:pPr>
                      <a:r>
                        <a:rPr b="1" lang="en-US" sz="1400" u="none" cap="none" strike="noStrike"/>
                        <a:t>34. Individual CEOS Agencies producing the same (or similar) carbon data products will cooperate to ensure that their products are compared to the other relevant products and, if technically feasible, ensure efforts are made so that their products can be used quantitatively with these other products.</a:t>
                      </a:r>
                      <a:endParaRPr b="1" sz="1400" u="none" cap="none" strike="noStrike"/>
                    </a:p>
                  </a:txBody>
                  <a:tcPr marT="36000" marB="36000" marR="36000" marL="36000" anchor="ctr">
                    <a:solidFill>
                      <a:srgbClr val="FFFFFF"/>
                    </a:solidFill>
                  </a:tcPr>
                </a:tc>
                <a:tc>
                  <a:txBody>
                    <a:bodyPr/>
                    <a:lstStyle/>
                    <a:p>
                      <a:pPr indent="0" lvl="0" marL="0" marR="0" rtl="0" algn="l">
                        <a:lnSpc>
                          <a:spcPct val="100000"/>
                        </a:lnSpc>
                        <a:spcBef>
                          <a:spcPts val="0"/>
                        </a:spcBef>
                        <a:spcAft>
                          <a:spcPts val="0"/>
                        </a:spcAft>
                        <a:buClr>
                          <a:schemeClr val="dk1"/>
                        </a:buClr>
                        <a:buSzPts val="1400"/>
                        <a:buFont typeface="Avenir"/>
                        <a:buNone/>
                      </a:pPr>
                      <a:r>
                        <a:rPr lang="en-US" sz="1400" u="none" cap="none" strike="noStrike">
                          <a:solidFill>
                            <a:schemeClr val="dk1"/>
                          </a:solidFill>
                          <a:latin typeface="Avenir"/>
                          <a:ea typeface="Avenir"/>
                          <a:cs typeface="Avenir"/>
                          <a:sym typeface="Avenir"/>
                        </a:rPr>
                        <a:t>WGCV LPV is supporting individual CEOS agency efforts by providing best practice validation protocols with documented methods and an online platform for intercomparison of terrestrial carbon products.</a:t>
                      </a:r>
                      <a:endParaRPr sz="1400" u="none" cap="none" strike="noStrike">
                        <a:solidFill>
                          <a:schemeClr val="dk1"/>
                        </a:solidFill>
                        <a:latin typeface="Avenir"/>
                        <a:ea typeface="Avenir"/>
                        <a:cs typeface="Avenir"/>
                        <a:sym typeface="Avenir"/>
                      </a:endParaRPr>
                    </a:p>
                    <a:p>
                      <a:pPr indent="0" lvl="0" marL="0" marR="0" rtl="0" algn="l">
                        <a:spcBef>
                          <a:spcPts val="600"/>
                        </a:spcBef>
                        <a:spcAft>
                          <a:spcPts val="0"/>
                        </a:spcAft>
                        <a:buNone/>
                      </a:pPr>
                      <a:r>
                        <a:t/>
                      </a:r>
                      <a:endParaRPr sz="1400" u="none" cap="none" strike="noStrike"/>
                    </a:p>
                  </a:txBody>
                  <a:tcPr marT="9525" marB="0" marR="9525" marL="9525" anchor="ctr">
                    <a:solidFill>
                      <a:srgbClr val="FFFFFF"/>
                    </a:solidFill>
                  </a:tcPr>
                </a:tc>
              </a:tr>
            </a:tbl>
          </a:graphicData>
        </a:graphic>
      </p:graphicFrame>
      <p:sp>
        <p:nvSpPr>
          <p:cNvPr id="173" name="Google Shape;173;p22"/>
          <p:cNvSpPr txBox="1"/>
          <p:nvPr/>
        </p:nvSpPr>
        <p:spPr>
          <a:xfrm>
            <a:off x="1752600" y="381000"/>
            <a:ext cx="6995864" cy="89647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3200">
                <a:solidFill>
                  <a:srgbClr val="EEECE1"/>
                </a:solidFill>
                <a:latin typeface="Arial"/>
                <a:ea typeface="Arial"/>
                <a:cs typeface="Arial"/>
                <a:sym typeface="Arial"/>
              </a:rPr>
              <a:t>Actions assigned to WGCV</a:t>
            </a:r>
            <a:endParaRPr b="0" i="1" sz="3200">
              <a:solidFill>
                <a:srgbClr val="EEECE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3"/>
          <p:cNvSpPr txBox="1"/>
          <p:nvPr>
            <p:ph type="title"/>
          </p:nvPr>
        </p:nvSpPr>
        <p:spPr>
          <a:xfrm>
            <a:off x="1752600" y="228600"/>
            <a:ext cx="6781800" cy="99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and Joint WGClimate WGCV</a:t>
            </a:r>
            <a:endParaRPr/>
          </a:p>
        </p:txBody>
      </p:sp>
      <p:sp>
        <p:nvSpPr>
          <p:cNvPr id="179" name="Google Shape;179;p23"/>
          <p:cNvSpPr txBox="1"/>
          <p:nvPr>
            <p:ph idx="1" type="body"/>
          </p:nvPr>
        </p:nvSpPr>
        <p:spPr>
          <a:xfrm>
            <a:off x="457200" y="1981200"/>
            <a:ext cx="8229600" cy="417576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2569"/>
              </a:buClr>
              <a:buSzPts val="2800"/>
              <a:buNone/>
            </a:pPr>
            <a:r>
              <a:rPr lang="en-US" sz="2800"/>
              <a:t>“For each of the relevant variables in each of the domains CEOS will work with the carbon science community to </a:t>
            </a:r>
            <a:r>
              <a:rPr lang="en-US" sz="2800">
                <a:solidFill>
                  <a:srgbClr val="FF0000"/>
                </a:solidFill>
              </a:rPr>
              <a:t>assess the current provision of validation data in terms of quality</a:t>
            </a:r>
            <a:r>
              <a:rPr lang="en-US" sz="2800"/>
              <a:t> (defined by protocols (e.g., WGCV LPV protocols) </a:t>
            </a:r>
            <a:r>
              <a:rPr lang="en-US" sz="2800">
                <a:solidFill>
                  <a:srgbClr val="FF0000"/>
                </a:solidFill>
              </a:rPr>
              <a:t>and/or maturity matrices (e.g., WG Climate)) </a:t>
            </a:r>
            <a:r>
              <a:rPr lang="en-US" sz="2800"/>
              <a:t>and spatial and temporal coverage.”</a:t>
            </a:r>
            <a:endParaRPr sz="2800"/>
          </a:p>
          <a:p>
            <a:pPr indent="-190500" lvl="0" marL="342900" rtl="0" algn="l">
              <a:spcBef>
                <a:spcPts val="500"/>
              </a:spcBef>
              <a:spcAft>
                <a:spcPts val="0"/>
              </a:spcAft>
              <a:buClr>
                <a:srgbClr val="002569"/>
              </a:buClr>
              <a:buSzPts val="24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p:nvPr/>
        </p:nvSpPr>
        <p:spPr>
          <a:xfrm>
            <a:off x="304800" y="1219200"/>
            <a:ext cx="8839200" cy="2000548"/>
          </a:xfrm>
          <a:prstGeom prst="rect">
            <a:avLst/>
          </a:prstGeom>
          <a:noFill/>
          <a:ln>
            <a:noFill/>
          </a:ln>
        </p:spPr>
        <p:txBody>
          <a:bodyPr anchorCtr="0" anchor="t" bIns="45700" lIns="91425" spcFirstLastPara="1" rIns="91425" wrap="square" tIns="45700">
            <a:noAutofit/>
          </a:bodyPr>
          <a:lstStyle/>
          <a:p>
            <a:pPr indent="0" lvl="0" marL="550800" marR="0" rtl="0" algn="l">
              <a:spcBef>
                <a:spcPts val="0"/>
              </a:spcBef>
              <a:spcAft>
                <a:spcPts val="0"/>
              </a:spcAft>
              <a:buNone/>
            </a:pPr>
            <a:r>
              <a:t/>
            </a:r>
            <a:endParaRPr b="1" sz="2400">
              <a:solidFill>
                <a:srgbClr val="002569"/>
              </a:solidFill>
              <a:latin typeface="Arial"/>
              <a:ea typeface="Arial"/>
              <a:cs typeface="Arial"/>
              <a:sym typeface="Arial"/>
            </a:endParaRPr>
          </a:p>
          <a:p>
            <a:pPr indent="-304800" lvl="0" marL="457200" marR="0" rtl="0" algn="l">
              <a:spcBef>
                <a:spcPts val="1200"/>
              </a:spcBef>
              <a:spcAft>
                <a:spcPts val="0"/>
              </a:spcAft>
              <a:buClr>
                <a:srgbClr val="002569"/>
              </a:buClr>
              <a:buSzPts val="2400"/>
              <a:buFont typeface="Helvetica Neue"/>
              <a:buNone/>
            </a:pPr>
            <a:r>
              <a:t/>
            </a:r>
            <a:endParaRPr sz="2400">
              <a:solidFill>
                <a:srgbClr val="002569"/>
              </a:solidFill>
              <a:latin typeface="Arial"/>
              <a:ea typeface="Arial"/>
              <a:cs typeface="Arial"/>
              <a:sym typeface="Arial"/>
            </a:endParaRPr>
          </a:p>
          <a:p>
            <a:pPr indent="-190500" lvl="6" marL="648000" marR="0" rtl="0" algn="l">
              <a:spcBef>
                <a:spcPts val="1200"/>
              </a:spcBef>
              <a:spcAft>
                <a:spcPts val="0"/>
              </a:spcAft>
              <a:buClr>
                <a:srgbClr val="002569"/>
              </a:buClr>
              <a:buSzPts val="2400"/>
              <a:buFont typeface="Arial"/>
              <a:buNone/>
            </a:pPr>
            <a:r>
              <a:t/>
            </a:r>
            <a:endParaRPr b="0" i="0" sz="2400" u="none" cap="none" strike="noStrike">
              <a:solidFill>
                <a:srgbClr val="002569"/>
              </a:solidFill>
              <a:latin typeface="Arial"/>
              <a:ea typeface="Arial"/>
              <a:cs typeface="Arial"/>
              <a:sym typeface="Arial"/>
            </a:endParaRPr>
          </a:p>
          <a:p>
            <a:pPr indent="-203200" lvl="1" marL="800100" marR="0" rtl="0" algn="l">
              <a:spcBef>
                <a:spcPts val="1200"/>
              </a:spcBef>
              <a:spcAft>
                <a:spcPts val="0"/>
              </a:spcAft>
              <a:buClr>
                <a:srgbClr val="002569"/>
              </a:buClr>
              <a:buSzPts val="2200"/>
              <a:buFont typeface="Courier New"/>
              <a:buNone/>
            </a:pPr>
            <a:r>
              <a:t/>
            </a:r>
            <a:endParaRPr b="0" i="0" sz="2200" u="none" cap="none" strike="noStrike">
              <a:solidFill>
                <a:srgbClr val="002569"/>
              </a:solidFill>
              <a:latin typeface="Arial"/>
              <a:ea typeface="Arial"/>
              <a:cs typeface="Arial"/>
              <a:sym typeface="Arial"/>
            </a:endParaRPr>
          </a:p>
        </p:txBody>
      </p:sp>
      <p:sp>
        <p:nvSpPr>
          <p:cNvPr id="185" name="Google Shape;185;p24"/>
          <p:cNvSpPr txBox="1"/>
          <p:nvPr>
            <p:ph idx="1" type="body"/>
          </p:nvPr>
        </p:nvSpPr>
        <p:spPr>
          <a:xfrm>
            <a:off x="228600" y="1143000"/>
            <a:ext cx="8839200" cy="5410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1F497D"/>
              </a:buClr>
              <a:buSzPts val="1800"/>
              <a:buFont typeface="Helvetica Neue"/>
              <a:buAutoNum type="arabicPeriod"/>
            </a:pPr>
            <a:r>
              <a:rPr lang="en-US" sz="1800">
                <a:solidFill>
                  <a:srgbClr val="1F497D"/>
                </a:solidFill>
              </a:rPr>
              <a:t>Justification for CEOS to address Carbon Strategy systematically/coherently is being </a:t>
            </a:r>
            <a:r>
              <a:rPr lang="en-US" sz="1800" u="sng">
                <a:solidFill>
                  <a:srgbClr val="1F497D"/>
                </a:solidFill>
              </a:rPr>
              <a:t>further re-enforced (e.g post COP-21)</a:t>
            </a:r>
            <a:endParaRPr/>
          </a:p>
          <a:p>
            <a:pPr indent="-342900" lvl="0" marL="342900" rtl="0" algn="l">
              <a:spcBef>
                <a:spcPts val="500"/>
              </a:spcBef>
              <a:spcAft>
                <a:spcPts val="0"/>
              </a:spcAft>
              <a:buClr>
                <a:srgbClr val="1F497D"/>
              </a:buClr>
              <a:buSzPts val="1800"/>
              <a:buFont typeface="Helvetica Neue"/>
              <a:buAutoNum type="arabicPeriod"/>
            </a:pPr>
            <a:r>
              <a:rPr lang="en-US" sz="1800">
                <a:solidFill>
                  <a:srgbClr val="1F497D"/>
                </a:solidFill>
              </a:rPr>
              <a:t>Things are “moving” – critical cross-talk between CEOS entities (WGs and VCs) is starting (=&gt; existential debates)</a:t>
            </a:r>
            <a:endParaRPr/>
          </a:p>
          <a:p>
            <a:pPr indent="-342900" lvl="1" marL="768927" rtl="0" algn="l">
              <a:spcBef>
                <a:spcPts val="500"/>
              </a:spcBef>
              <a:spcAft>
                <a:spcPts val="0"/>
              </a:spcAft>
              <a:buClr>
                <a:srgbClr val="1F497D"/>
              </a:buClr>
              <a:buSzPts val="1800"/>
              <a:buFont typeface="Arial"/>
              <a:buChar char="•"/>
            </a:pPr>
            <a:r>
              <a:rPr lang="en-US" sz="1800">
                <a:solidFill>
                  <a:srgbClr val="1F497D"/>
                </a:solidFill>
              </a:rPr>
              <a:t>Present Priority Actions for each CEOS entity WG and VC </a:t>
            </a:r>
            <a:endParaRPr/>
          </a:p>
          <a:p>
            <a:pPr indent="-342900" lvl="1" marL="768927" rtl="0" algn="l">
              <a:spcBef>
                <a:spcPts val="500"/>
              </a:spcBef>
              <a:spcAft>
                <a:spcPts val="0"/>
              </a:spcAft>
              <a:buClr>
                <a:srgbClr val="1F497D"/>
              </a:buClr>
              <a:buSzPts val="1800"/>
              <a:buFont typeface="Arial"/>
              <a:buChar char="•"/>
            </a:pPr>
            <a:r>
              <a:rPr lang="en-US" sz="1800">
                <a:solidFill>
                  <a:srgbClr val="1F497D"/>
                </a:solidFill>
              </a:rPr>
              <a:t>Continue emphasis on mid-term milestone i.e. break Actions up into smaller pieces</a:t>
            </a:r>
            <a:endParaRPr/>
          </a:p>
          <a:p>
            <a:pPr indent="-342900" lvl="0" marL="342900" rtl="0" algn="l">
              <a:spcBef>
                <a:spcPts val="500"/>
              </a:spcBef>
              <a:spcAft>
                <a:spcPts val="0"/>
              </a:spcAft>
              <a:buClr>
                <a:srgbClr val="1F497D"/>
              </a:buClr>
              <a:buSzPts val="1800"/>
              <a:buFont typeface="Helvetica Neue"/>
              <a:buAutoNum type="arabicPeriod"/>
            </a:pPr>
            <a:r>
              <a:rPr lang="en-US" sz="1800">
                <a:solidFill>
                  <a:srgbClr val="1F497D"/>
                </a:solidFill>
              </a:rPr>
              <a:t>Identify Research Priorities for funding programmes – topics linked to Carbon Actions + International dimension</a:t>
            </a:r>
            <a:endParaRPr/>
          </a:p>
          <a:p>
            <a:pPr indent="-342900" lvl="0" marL="342900" rtl="0" algn="l">
              <a:spcBef>
                <a:spcPts val="500"/>
              </a:spcBef>
              <a:spcAft>
                <a:spcPts val="0"/>
              </a:spcAft>
              <a:buClr>
                <a:srgbClr val="1F497D"/>
              </a:buClr>
              <a:buSzPts val="1800"/>
              <a:buFont typeface="Helvetica Neue"/>
              <a:buAutoNum type="arabicPeriod"/>
            </a:pPr>
            <a:r>
              <a:rPr lang="en-US" sz="1800">
                <a:solidFill>
                  <a:srgbClr val="1F497D"/>
                </a:solidFill>
              </a:rPr>
              <a:t>Try and expose agency level activities (which include international components) – which have not yet been captured</a:t>
            </a:r>
            <a:endParaRPr/>
          </a:p>
          <a:p>
            <a:pPr indent="-342900" lvl="0" marL="342900" rtl="0" algn="l">
              <a:spcBef>
                <a:spcPts val="500"/>
              </a:spcBef>
              <a:spcAft>
                <a:spcPts val="0"/>
              </a:spcAft>
              <a:buClr>
                <a:srgbClr val="1F497D"/>
              </a:buClr>
              <a:buSzPts val="1800"/>
              <a:buFont typeface="Helvetica Neue"/>
              <a:buAutoNum type="arabicPeriod"/>
            </a:pPr>
            <a:r>
              <a:rPr lang="en-US" sz="1800">
                <a:solidFill>
                  <a:srgbClr val="1F497D"/>
                </a:solidFill>
              </a:rPr>
              <a:t>Through WGs and VCs establish linked with external entities addressing in-situ (e.g. GEO, WCP) and modelling (e.g. WDAC)</a:t>
            </a:r>
            <a:endParaRPr/>
          </a:p>
          <a:p>
            <a:pPr indent="-342900" lvl="0" marL="342900" rtl="0" algn="l">
              <a:spcBef>
                <a:spcPts val="500"/>
              </a:spcBef>
              <a:spcAft>
                <a:spcPts val="0"/>
              </a:spcAft>
              <a:buClr>
                <a:srgbClr val="1F497D"/>
              </a:buClr>
              <a:buSzPts val="1800"/>
              <a:buFont typeface="Helvetica Neue"/>
              <a:buAutoNum type="arabicPeriod"/>
            </a:pPr>
            <a:r>
              <a:rPr lang="en-US" sz="1800">
                <a:solidFill>
                  <a:srgbClr val="1F497D"/>
                </a:solidFill>
              </a:rPr>
              <a:t>Identify Carbon poc/champions within each WG VC, can be, but not necessarily Chairs/Co-Leads</a:t>
            </a:r>
            <a:endParaRPr/>
          </a:p>
          <a:p>
            <a:pPr indent="-342900" lvl="0" marL="342900" rtl="0" algn="l">
              <a:spcBef>
                <a:spcPts val="500"/>
              </a:spcBef>
              <a:spcAft>
                <a:spcPts val="0"/>
              </a:spcAft>
              <a:buClr>
                <a:srgbClr val="1F497D"/>
              </a:buClr>
              <a:buSzPts val="1800"/>
              <a:buFont typeface="Helvetica Neue"/>
              <a:buAutoNum type="arabicPeriod"/>
            </a:pPr>
            <a:r>
              <a:rPr lang="en-US" sz="1800">
                <a:solidFill>
                  <a:srgbClr val="1F497D"/>
                </a:solidFill>
              </a:rPr>
              <a:t>Organise CEOS Carbon meeting in September Oxford – attendance across WGs and VCs</a:t>
            </a:r>
            <a:endParaRPr sz="1800">
              <a:solidFill>
                <a:srgbClr val="1F497D"/>
              </a:solidFill>
            </a:endParaRPr>
          </a:p>
          <a:p>
            <a:pPr indent="2286000" lvl="5" marL="0" rtl="0" algn="l">
              <a:spcBef>
                <a:spcPts val="500"/>
              </a:spcBef>
              <a:spcAft>
                <a:spcPts val="0"/>
              </a:spcAft>
              <a:buNone/>
            </a:pPr>
            <a:r>
              <a:rPr lang="en-US" sz="2200">
                <a:solidFill>
                  <a:srgbClr val="1F497D"/>
                </a:solidFill>
              </a:rPr>
              <a:t>			My Vote: </a:t>
            </a:r>
            <a:r>
              <a:rPr lang="en-US" sz="2200" u="sng">
                <a:solidFill>
                  <a:srgbClr val="1F497D"/>
                </a:solidFill>
              </a:rPr>
              <a:t>Perseverance</a:t>
            </a:r>
            <a:endParaRPr/>
          </a:p>
        </p:txBody>
      </p:sp>
      <p:sp>
        <p:nvSpPr>
          <p:cNvPr id="186" name="Google Shape;186;p24"/>
          <p:cNvSpPr txBox="1"/>
          <p:nvPr>
            <p:ph type="title"/>
          </p:nvPr>
        </p:nvSpPr>
        <p:spPr>
          <a:xfrm>
            <a:off x="2351088" y="228600"/>
            <a:ext cx="6792912" cy="806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3200" u="none" cap="none" strike="noStrike">
                <a:solidFill>
                  <a:srgbClr val="EEECE1"/>
                </a:solidFill>
                <a:latin typeface="Arial"/>
                <a:ea typeface="Arial"/>
                <a:cs typeface="Arial"/>
                <a:sym typeface="Arial"/>
              </a:rPr>
              <a:t>Summary and Discussion</a:t>
            </a:r>
            <a:endParaRPr b="0" i="0" sz="3200" u="none" cap="none" strike="noStrike">
              <a:solidFill>
                <a:srgbClr val="EEECE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7"/>
          <p:cNvSpPr/>
          <p:nvPr>
            <p:ph idx="12" type="sldNum"/>
          </p:nvPr>
        </p:nvSpPr>
        <p:spPr>
          <a:xfrm>
            <a:off x="8763000" y="6629400"/>
            <a:ext cx="304800" cy="187285"/>
          </a:xfrm>
          <a:prstGeom prst="roundRect">
            <a:avLst>
              <a:gd fmla="val 16667" name="adj"/>
            </a:avLst>
          </a:prstGeom>
          <a:noFill/>
          <a:ln>
            <a:noFill/>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36" name="Google Shape;36;p7"/>
          <p:cNvSpPr txBox="1"/>
          <p:nvPr>
            <p:ph idx="2" type="body"/>
          </p:nvPr>
        </p:nvSpPr>
        <p:spPr>
          <a:xfrm>
            <a:off x="2057400" y="228600"/>
            <a:ext cx="4953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None/>
            </a:pPr>
            <a:r>
              <a:rPr b="1" lang="en-US"/>
              <a:t>CEOS Carbon activity - history and Background</a:t>
            </a:r>
            <a:endParaRPr/>
          </a:p>
          <a:p>
            <a:pPr indent="0" lvl="0" marL="0" rtl="0" algn="l">
              <a:spcBef>
                <a:spcPts val="500"/>
              </a:spcBef>
              <a:spcAft>
                <a:spcPts val="0"/>
              </a:spcAft>
              <a:buClr>
                <a:schemeClr val="lt1"/>
              </a:buClr>
              <a:buSzPts val="2400"/>
              <a:buNone/>
            </a:pPr>
            <a:r>
              <a:t/>
            </a:r>
            <a:endParaRPr/>
          </a:p>
        </p:txBody>
      </p:sp>
      <p:sp>
        <p:nvSpPr>
          <p:cNvPr id="37" name="Google Shape;37;p7"/>
          <p:cNvSpPr txBox="1"/>
          <p:nvPr/>
        </p:nvSpPr>
        <p:spPr>
          <a:xfrm>
            <a:off x="304800" y="1143000"/>
            <a:ext cx="4464496" cy="547842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1F497D"/>
              </a:buClr>
              <a:buSzPts val="2000"/>
              <a:buFont typeface="Arial"/>
              <a:buChar char="•"/>
            </a:pPr>
            <a:r>
              <a:rPr b="0" i="0" lang="en-US" sz="2000" u="none" cap="none" strike="noStrike">
                <a:solidFill>
                  <a:srgbClr val="1F497D"/>
                </a:solidFill>
              </a:rPr>
              <a:t>GEO Carbon Report developed in June 2010 by team led by Ciais et al. (GCP). </a:t>
            </a:r>
            <a:endParaRPr/>
          </a:p>
          <a:p>
            <a:pPr indent="-342900" lvl="0" marL="342900" marR="0" rtl="0" algn="l">
              <a:spcBef>
                <a:spcPts val="1200"/>
              </a:spcBef>
              <a:spcAft>
                <a:spcPts val="0"/>
              </a:spcAft>
              <a:buClr>
                <a:srgbClr val="1F497D"/>
              </a:buClr>
              <a:buSzPts val="2000"/>
              <a:buFont typeface="Arial"/>
              <a:buChar char="•"/>
            </a:pPr>
            <a:r>
              <a:rPr b="0" i="1" lang="en-US" sz="2000" u="none" cap="none" strike="noStrike">
                <a:solidFill>
                  <a:srgbClr val="1F497D"/>
                </a:solidFill>
              </a:rPr>
              <a:t>CEOS Strategy for Carbon Observations from Space</a:t>
            </a:r>
            <a:r>
              <a:rPr b="0" i="0" lang="en-US" sz="2000" u="none" cap="none" strike="noStrike">
                <a:solidFill>
                  <a:srgbClr val="1F497D"/>
                </a:solidFill>
              </a:rPr>
              <a:t> – written in response to above, completed in March 2014 – </a:t>
            </a:r>
            <a:r>
              <a:rPr b="0" i="1" lang="en-US" sz="2000" u="none" cap="none" strike="noStrike">
                <a:solidFill>
                  <a:srgbClr val="1F497D"/>
                </a:solidFill>
              </a:rPr>
              <a:t>Wickland et al.</a:t>
            </a:r>
            <a:endParaRPr/>
          </a:p>
          <a:p>
            <a:pPr indent="-342900" lvl="0" marL="342900" marR="0" rtl="0" algn="l">
              <a:spcBef>
                <a:spcPts val="1200"/>
              </a:spcBef>
              <a:spcAft>
                <a:spcPts val="0"/>
              </a:spcAft>
              <a:buClr>
                <a:srgbClr val="1F497D"/>
              </a:buClr>
              <a:buSzPts val="2000"/>
              <a:buFont typeface="Arial"/>
              <a:buChar char="•"/>
            </a:pPr>
            <a:r>
              <a:rPr b="0" i="0" lang="en-US" sz="2000" u="sng" cap="none" strike="noStrike">
                <a:solidFill>
                  <a:srgbClr val="1F497D"/>
                </a:solidFill>
              </a:rPr>
              <a:t>42 Actions identified in the report for specific response</a:t>
            </a:r>
            <a:r>
              <a:rPr b="0" i="0" lang="en-US" sz="2000" u="none" cap="none" strike="noStrike">
                <a:solidFill>
                  <a:srgbClr val="1F497D"/>
                </a:solidFill>
              </a:rPr>
              <a:t>– first discussed at SIT Technical Workshop in September 2013</a:t>
            </a:r>
            <a:endParaRPr/>
          </a:p>
          <a:p>
            <a:pPr indent="-342900" lvl="0" marL="342900" marR="0" rtl="0" algn="l">
              <a:spcBef>
                <a:spcPts val="1200"/>
              </a:spcBef>
              <a:spcAft>
                <a:spcPts val="0"/>
              </a:spcAft>
              <a:buClr>
                <a:srgbClr val="1F497D"/>
              </a:buClr>
              <a:buSzPts val="2000"/>
              <a:buFont typeface="Arial"/>
              <a:buChar char="•"/>
            </a:pPr>
            <a:r>
              <a:rPr b="0" i="0" lang="en-US" sz="2000" u="none" cap="none" strike="noStrike">
                <a:solidFill>
                  <a:srgbClr val="1F497D"/>
                </a:solidFill>
              </a:rPr>
              <a:t>April 2014:Proposed establishment of a study team to take forward the Actions and also identify formal CEOS mechanism to manage Actions.</a:t>
            </a:r>
            <a:endParaRPr b="0" i="0" sz="2000" u="none" cap="none" strike="noStrike">
              <a:solidFill>
                <a:srgbClr val="1F497D"/>
              </a:solidFill>
            </a:endParaRPr>
          </a:p>
        </p:txBody>
      </p:sp>
      <p:pic>
        <p:nvPicPr>
          <p:cNvPr descr="GEO_CARBONSTRATEGY_20101020 (dragged).pdf" id="38" name="Google Shape;38;p7"/>
          <p:cNvPicPr preferRelativeResize="0"/>
          <p:nvPr/>
        </p:nvPicPr>
        <p:blipFill rotWithShape="1">
          <a:blip r:embed="rId3">
            <a:alphaModFix/>
          </a:blip>
          <a:srcRect b="0" l="0" r="0" t="0"/>
          <a:stretch/>
        </p:blipFill>
        <p:spPr>
          <a:xfrm>
            <a:off x="4953000" y="1143000"/>
            <a:ext cx="2779297" cy="3933056"/>
          </a:xfrm>
          <a:prstGeom prst="rect">
            <a:avLst/>
          </a:prstGeom>
          <a:noFill/>
          <a:ln>
            <a:noFill/>
          </a:ln>
        </p:spPr>
      </p:pic>
      <p:pic>
        <p:nvPicPr>
          <p:cNvPr descr="WGClimate_CEOS-Strategy-for-Carbon-Observations-from-Space_Apr2014.png" id="39" name="Google Shape;39;p7"/>
          <p:cNvPicPr preferRelativeResize="0"/>
          <p:nvPr/>
        </p:nvPicPr>
        <p:blipFill rotWithShape="1">
          <a:blip r:embed="rId4">
            <a:alphaModFix/>
          </a:blip>
          <a:srcRect b="0" l="0" r="0" t="0"/>
          <a:stretch/>
        </p:blipFill>
        <p:spPr>
          <a:xfrm>
            <a:off x="6516216" y="3143076"/>
            <a:ext cx="2627784" cy="37149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cxnSp>
        <p:nvCxnSpPr>
          <p:cNvPr id="191" name="Google Shape;191;p25"/>
          <p:cNvCxnSpPr>
            <a:stCxn id="192" idx="3"/>
            <a:endCxn id="193" idx="2"/>
          </p:cNvCxnSpPr>
          <p:nvPr/>
        </p:nvCxnSpPr>
        <p:spPr>
          <a:xfrm flipH="1" rot="10800000">
            <a:off x="6216791" y="3200500"/>
            <a:ext cx="1098300" cy="2565300"/>
          </a:xfrm>
          <a:prstGeom prst="straightConnector1">
            <a:avLst/>
          </a:prstGeom>
          <a:noFill/>
          <a:ln cap="flat" cmpd="sng" w="25400">
            <a:solidFill>
              <a:schemeClr val="accent1"/>
            </a:solidFill>
            <a:prstDash val="solid"/>
            <a:round/>
            <a:headEnd len="sm" w="sm" type="none"/>
            <a:tailEnd len="med" w="med" type="stealth"/>
          </a:ln>
        </p:spPr>
      </p:cxnSp>
      <p:cxnSp>
        <p:nvCxnSpPr>
          <p:cNvPr id="194" name="Google Shape;194;p25"/>
          <p:cNvCxnSpPr>
            <a:stCxn id="192" idx="0"/>
            <a:endCxn id="195" idx="2"/>
          </p:cNvCxnSpPr>
          <p:nvPr/>
        </p:nvCxnSpPr>
        <p:spPr>
          <a:xfrm rot="10800000">
            <a:off x="4260946" y="3568734"/>
            <a:ext cx="898500" cy="2012400"/>
          </a:xfrm>
          <a:prstGeom prst="straightConnector1">
            <a:avLst/>
          </a:prstGeom>
          <a:noFill/>
          <a:ln cap="flat" cmpd="sng" w="25400">
            <a:solidFill>
              <a:schemeClr val="accent1"/>
            </a:solidFill>
            <a:prstDash val="solid"/>
            <a:round/>
            <a:headEnd len="sm" w="sm" type="none"/>
            <a:tailEnd len="med" w="med" type="stealth"/>
          </a:ln>
        </p:spPr>
      </p:cxnSp>
      <p:sp>
        <p:nvSpPr>
          <p:cNvPr id="196" name="Google Shape;196;p25"/>
          <p:cNvSpPr txBox="1"/>
          <p:nvPr>
            <p:ph type="title"/>
          </p:nvPr>
        </p:nvSpPr>
        <p:spPr>
          <a:xfrm>
            <a:off x="1828800" y="304800"/>
            <a:ext cx="5800725" cy="6096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Remote Sensing Observations</a:t>
            </a:r>
            <a:endParaRPr/>
          </a:p>
        </p:txBody>
      </p:sp>
      <p:pic>
        <p:nvPicPr>
          <p:cNvPr id="197" name="Google Shape;197;p25"/>
          <p:cNvPicPr preferRelativeResize="0"/>
          <p:nvPr/>
        </p:nvPicPr>
        <p:blipFill rotWithShape="1">
          <a:blip r:embed="rId3">
            <a:alphaModFix/>
          </a:blip>
          <a:srcRect b="0" l="0" r="0" t="0"/>
          <a:stretch/>
        </p:blipFill>
        <p:spPr>
          <a:xfrm>
            <a:off x="139700" y="1308100"/>
            <a:ext cx="2552700" cy="1651000"/>
          </a:xfrm>
          <a:prstGeom prst="rect">
            <a:avLst/>
          </a:prstGeom>
          <a:noFill/>
          <a:ln>
            <a:noFill/>
          </a:ln>
        </p:spPr>
      </p:pic>
      <p:pic>
        <p:nvPicPr>
          <p:cNvPr id="195" name="Google Shape;195;p25"/>
          <p:cNvPicPr preferRelativeResize="0"/>
          <p:nvPr/>
        </p:nvPicPr>
        <p:blipFill rotWithShape="1">
          <a:blip r:embed="rId4">
            <a:alphaModFix/>
          </a:blip>
          <a:srcRect b="0" l="0" r="0" t="0"/>
          <a:stretch/>
        </p:blipFill>
        <p:spPr>
          <a:xfrm>
            <a:off x="3035300" y="1295400"/>
            <a:ext cx="2451100" cy="2273300"/>
          </a:xfrm>
          <a:prstGeom prst="rect">
            <a:avLst/>
          </a:prstGeom>
          <a:noFill/>
          <a:ln>
            <a:noFill/>
          </a:ln>
        </p:spPr>
      </p:pic>
      <p:pic>
        <p:nvPicPr>
          <p:cNvPr id="198" name="Google Shape;198;p25"/>
          <p:cNvPicPr preferRelativeResize="0"/>
          <p:nvPr/>
        </p:nvPicPr>
        <p:blipFill rotWithShape="1">
          <a:blip r:embed="rId5">
            <a:alphaModFix/>
          </a:blip>
          <a:srcRect b="0" l="0" r="0" t="0"/>
          <a:stretch/>
        </p:blipFill>
        <p:spPr>
          <a:xfrm>
            <a:off x="114300" y="3759200"/>
            <a:ext cx="2438400" cy="2133600"/>
          </a:xfrm>
          <a:prstGeom prst="rect">
            <a:avLst/>
          </a:prstGeom>
          <a:noFill/>
          <a:ln>
            <a:noFill/>
          </a:ln>
        </p:spPr>
      </p:pic>
      <p:pic>
        <p:nvPicPr>
          <p:cNvPr id="193" name="Google Shape;193;p25"/>
          <p:cNvPicPr preferRelativeResize="0"/>
          <p:nvPr/>
        </p:nvPicPr>
        <p:blipFill rotWithShape="1">
          <a:blip r:embed="rId6">
            <a:alphaModFix/>
          </a:blip>
          <a:srcRect b="0" l="0" r="0" t="0"/>
          <a:stretch/>
        </p:blipFill>
        <p:spPr>
          <a:xfrm>
            <a:off x="6108700" y="1270000"/>
            <a:ext cx="2413000" cy="1930400"/>
          </a:xfrm>
          <a:prstGeom prst="rect">
            <a:avLst/>
          </a:prstGeom>
          <a:noFill/>
          <a:ln>
            <a:noFill/>
          </a:ln>
        </p:spPr>
      </p:pic>
      <p:sp>
        <p:nvSpPr>
          <p:cNvPr id="199" name="Google Shape;199;p25"/>
          <p:cNvSpPr/>
          <p:nvPr/>
        </p:nvSpPr>
        <p:spPr>
          <a:xfrm>
            <a:off x="2794000" y="4412734"/>
            <a:ext cx="2967479"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Biophysical – LAI/fAPAR</a:t>
            </a:r>
            <a:endParaRPr sz="1800">
              <a:solidFill>
                <a:schemeClr val="lt1"/>
              </a:solidFill>
            </a:endParaRPr>
          </a:p>
        </p:txBody>
      </p:sp>
      <p:sp>
        <p:nvSpPr>
          <p:cNvPr id="200" name="Google Shape;200;p25"/>
          <p:cNvSpPr/>
          <p:nvPr/>
        </p:nvSpPr>
        <p:spPr>
          <a:xfrm>
            <a:off x="3641956" y="3993634"/>
            <a:ext cx="1377488"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Phenology</a:t>
            </a:r>
            <a:endParaRPr/>
          </a:p>
        </p:txBody>
      </p:sp>
      <p:sp>
        <p:nvSpPr>
          <p:cNvPr id="201" name="Google Shape;201;p25"/>
          <p:cNvSpPr/>
          <p:nvPr/>
        </p:nvSpPr>
        <p:spPr>
          <a:xfrm>
            <a:off x="3771900" y="3561834"/>
            <a:ext cx="103807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rgbClr val="FF0000"/>
                </a:solidFill>
                <a:latin typeface="Avenir"/>
                <a:ea typeface="Avenir"/>
                <a:cs typeface="Avenir"/>
                <a:sym typeface="Avenir"/>
              </a:rPr>
              <a:t>Biomass</a:t>
            </a:r>
            <a:endParaRPr sz="1800">
              <a:solidFill>
                <a:srgbClr val="FF0000"/>
              </a:solidFill>
            </a:endParaRPr>
          </a:p>
        </p:txBody>
      </p:sp>
      <p:sp>
        <p:nvSpPr>
          <p:cNvPr id="202" name="Google Shape;202;p25"/>
          <p:cNvSpPr/>
          <p:nvPr/>
        </p:nvSpPr>
        <p:spPr>
          <a:xfrm>
            <a:off x="1081137" y="5898634"/>
            <a:ext cx="504725"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Fire</a:t>
            </a:r>
            <a:endParaRPr/>
          </a:p>
        </p:txBody>
      </p:sp>
      <p:sp>
        <p:nvSpPr>
          <p:cNvPr id="192" name="Google Shape;192;p25"/>
          <p:cNvSpPr/>
          <p:nvPr/>
        </p:nvSpPr>
        <p:spPr>
          <a:xfrm>
            <a:off x="4102100" y="5581134"/>
            <a:ext cx="2114691"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Surface Radiation </a:t>
            </a:r>
            <a:endParaRPr/>
          </a:p>
        </p:txBody>
      </p:sp>
      <p:sp>
        <p:nvSpPr>
          <p:cNvPr id="203" name="Google Shape;203;p25"/>
          <p:cNvSpPr/>
          <p:nvPr/>
        </p:nvSpPr>
        <p:spPr>
          <a:xfrm>
            <a:off x="5865403" y="3511034"/>
            <a:ext cx="3138897"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chemeClr val="lt1"/>
                </a:solidFill>
                <a:latin typeface="Avenir"/>
                <a:ea typeface="Avenir"/>
                <a:cs typeface="Avenir"/>
                <a:sym typeface="Avenir"/>
              </a:rPr>
              <a:t>Land Surface Temperature</a:t>
            </a:r>
            <a:endParaRPr/>
          </a:p>
        </p:txBody>
      </p:sp>
      <p:sp>
        <p:nvSpPr>
          <p:cNvPr id="204" name="Google Shape;204;p25"/>
          <p:cNvSpPr/>
          <p:nvPr/>
        </p:nvSpPr>
        <p:spPr>
          <a:xfrm>
            <a:off x="795373" y="2952234"/>
            <a:ext cx="138105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Land Cover</a:t>
            </a:r>
            <a:endParaRPr/>
          </a:p>
        </p:txBody>
      </p:sp>
      <p:sp>
        <p:nvSpPr>
          <p:cNvPr id="205" name="Google Shape;205;p25"/>
          <p:cNvSpPr/>
          <p:nvPr/>
        </p:nvSpPr>
        <p:spPr>
          <a:xfrm>
            <a:off x="6606534" y="3130034"/>
            <a:ext cx="1569733"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Soil Moisture</a:t>
            </a:r>
            <a:endParaRPr/>
          </a:p>
        </p:txBody>
      </p:sp>
      <p:sp>
        <p:nvSpPr>
          <p:cNvPr id="206" name="Google Shape;206;p25"/>
          <p:cNvSpPr/>
          <p:nvPr/>
        </p:nvSpPr>
        <p:spPr>
          <a:xfrm>
            <a:off x="7064012" y="3917434"/>
            <a:ext cx="705576"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Snow</a:t>
            </a:r>
            <a:endParaRPr/>
          </a:p>
        </p:txBody>
      </p:sp>
      <p:cxnSp>
        <p:nvCxnSpPr>
          <p:cNvPr id="207" name="Google Shape;207;p25"/>
          <p:cNvCxnSpPr>
            <a:stCxn id="192" idx="1"/>
            <a:endCxn id="198" idx="3"/>
          </p:cNvCxnSpPr>
          <p:nvPr/>
        </p:nvCxnSpPr>
        <p:spPr>
          <a:xfrm rot="10800000">
            <a:off x="2552600" y="4825900"/>
            <a:ext cx="1549500" cy="939900"/>
          </a:xfrm>
          <a:prstGeom prst="straightConnector1">
            <a:avLst/>
          </a:prstGeom>
          <a:noFill/>
          <a:ln cap="flat" cmpd="sng" w="25400">
            <a:solidFill>
              <a:schemeClr val="accent1"/>
            </a:solidFill>
            <a:prstDash val="solid"/>
            <a:round/>
            <a:headEnd len="sm" w="sm" type="none"/>
            <a:tailEnd len="med" w="med" type="stealth"/>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cxnSp>
        <p:nvCxnSpPr>
          <p:cNvPr id="212" name="Google Shape;212;p26"/>
          <p:cNvCxnSpPr>
            <a:stCxn id="213" idx="3"/>
            <a:endCxn id="214" idx="1"/>
          </p:cNvCxnSpPr>
          <p:nvPr/>
        </p:nvCxnSpPr>
        <p:spPr>
          <a:xfrm>
            <a:off x="3878227" y="1536700"/>
            <a:ext cx="2598900" cy="1587600"/>
          </a:xfrm>
          <a:prstGeom prst="straightConnector1">
            <a:avLst/>
          </a:prstGeom>
          <a:noFill/>
          <a:ln cap="flat" cmpd="sng" w="25400">
            <a:solidFill>
              <a:schemeClr val="accent1"/>
            </a:solidFill>
            <a:prstDash val="solid"/>
            <a:round/>
            <a:headEnd len="sm" w="sm" type="none"/>
            <a:tailEnd len="med" w="med" type="stealth"/>
          </a:ln>
        </p:spPr>
      </p:cxnSp>
      <p:cxnSp>
        <p:nvCxnSpPr>
          <p:cNvPr id="215" name="Google Shape;215;p26"/>
          <p:cNvCxnSpPr>
            <a:stCxn id="213" idx="3"/>
            <a:endCxn id="216" idx="1"/>
          </p:cNvCxnSpPr>
          <p:nvPr/>
        </p:nvCxnSpPr>
        <p:spPr>
          <a:xfrm>
            <a:off x="3878227" y="1536700"/>
            <a:ext cx="2573400" cy="2806800"/>
          </a:xfrm>
          <a:prstGeom prst="straightConnector1">
            <a:avLst/>
          </a:prstGeom>
          <a:noFill/>
          <a:ln cap="flat" cmpd="sng" w="25400">
            <a:solidFill>
              <a:schemeClr val="accent1"/>
            </a:solidFill>
            <a:prstDash val="solid"/>
            <a:round/>
            <a:headEnd len="sm" w="sm" type="none"/>
            <a:tailEnd len="med" w="med" type="stealth"/>
          </a:ln>
        </p:spPr>
      </p:cxnSp>
      <p:sp>
        <p:nvSpPr>
          <p:cNvPr id="217" name="Google Shape;217;p26"/>
          <p:cNvSpPr txBox="1"/>
          <p:nvPr>
            <p:ph type="title"/>
          </p:nvPr>
        </p:nvSpPr>
        <p:spPr>
          <a:xfrm>
            <a:off x="1524000" y="0"/>
            <a:ext cx="6105525" cy="76944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Key GEO Satellite Data Requirement Areas</a:t>
            </a:r>
            <a:endParaRPr/>
          </a:p>
        </p:txBody>
      </p:sp>
      <p:pic>
        <p:nvPicPr>
          <p:cNvPr id="218" name="Google Shape;218;p26"/>
          <p:cNvPicPr preferRelativeResize="0"/>
          <p:nvPr/>
        </p:nvPicPr>
        <p:blipFill rotWithShape="1">
          <a:blip r:embed="rId3">
            <a:alphaModFix/>
          </a:blip>
          <a:srcRect b="0" l="0" r="0" t="0"/>
          <a:stretch/>
        </p:blipFill>
        <p:spPr>
          <a:xfrm>
            <a:off x="469900" y="1320800"/>
            <a:ext cx="1841500" cy="952500"/>
          </a:xfrm>
          <a:prstGeom prst="rect">
            <a:avLst/>
          </a:prstGeom>
          <a:noFill/>
          <a:ln>
            <a:noFill/>
          </a:ln>
        </p:spPr>
      </p:pic>
      <p:pic>
        <p:nvPicPr>
          <p:cNvPr id="219" name="Google Shape;219;p26"/>
          <p:cNvPicPr preferRelativeResize="0"/>
          <p:nvPr/>
        </p:nvPicPr>
        <p:blipFill rotWithShape="1">
          <a:blip r:embed="rId4">
            <a:alphaModFix/>
          </a:blip>
          <a:srcRect b="0" l="0" r="0" t="0"/>
          <a:stretch/>
        </p:blipFill>
        <p:spPr>
          <a:xfrm>
            <a:off x="508000" y="2743200"/>
            <a:ext cx="1854200" cy="901700"/>
          </a:xfrm>
          <a:prstGeom prst="rect">
            <a:avLst/>
          </a:prstGeom>
          <a:noFill/>
          <a:ln>
            <a:noFill/>
          </a:ln>
        </p:spPr>
      </p:pic>
      <p:pic>
        <p:nvPicPr>
          <p:cNvPr id="220" name="Google Shape;220;p26"/>
          <p:cNvPicPr preferRelativeResize="0"/>
          <p:nvPr/>
        </p:nvPicPr>
        <p:blipFill rotWithShape="1">
          <a:blip r:embed="rId5">
            <a:alphaModFix/>
          </a:blip>
          <a:srcRect b="0" l="0" r="0" t="0"/>
          <a:stretch/>
        </p:blipFill>
        <p:spPr>
          <a:xfrm>
            <a:off x="228600" y="4127500"/>
            <a:ext cx="1841500" cy="889000"/>
          </a:xfrm>
          <a:prstGeom prst="rect">
            <a:avLst/>
          </a:prstGeom>
          <a:noFill/>
          <a:ln>
            <a:noFill/>
          </a:ln>
        </p:spPr>
      </p:pic>
      <p:pic>
        <p:nvPicPr>
          <p:cNvPr id="221" name="Google Shape;221;p26"/>
          <p:cNvPicPr preferRelativeResize="0"/>
          <p:nvPr/>
        </p:nvPicPr>
        <p:blipFill rotWithShape="1">
          <a:blip r:embed="rId6">
            <a:alphaModFix/>
          </a:blip>
          <a:srcRect b="0" l="0" r="0" t="0"/>
          <a:stretch/>
        </p:blipFill>
        <p:spPr>
          <a:xfrm>
            <a:off x="6400800" y="1422400"/>
            <a:ext cx="1841500" cy="901700"/>
          </a:xfrm>
          <a:prstGeom prst="rect">
            <a:avLst/>
          </a:prstGeom>
          <a:noFill/>
          <a:ln>
            <a:noFill/>
          </a:ln>
        </p:spPr>
      </p:pic>
      <p:pic>
        <p:nvPicPr>
          <p:cNvPr id="214" name="Google Shape;214;p26"/>
          <p:cNvPicPr preferRelativeResize="0"/>
          <p:nvPr/>
        </p:nvPicPr>
        <p:blipFill rotWithShape="1">
          <a:blip r:embed="rId7">
            <a:alphaModFix/>
          </a:blip>
          <a:srcRect b="0" l="0" r="0" t="0"/>
          <a:stretch/>
        </p:blipFill>
        <p:spPr>
          <a:xfrm>
            <a:off x="6477000" y="2692400"/>
            <a:ext cx="1828800" cy="863600"/>
          </a:xfrm>
          <a:prstGeom prst="rect">
            <a:avLst/>
          </a:prstGeom>
          <a:noFill/>
          <a:ln>
            <a:noFill/>
          </a:ln>
        </p:spPr>
      </p:pic>
      <p:pic>
        <p:nvPicPr>
          <p:cNvPr id="216" name="Google Shape;216;p26"/>
          <p:cNvPicPr preferRelativeResize="0"/>
          <p:nvPr/>
        </p:nvPicPr>
        <p:blipFill rotWithShape="1">
          <a:blip r:embed="rId8">
            <a:alphaModFix/>
          </a:blip>
          <a:srcRect b="0" l="0" r="0" t="0"/>
          <a:stretch/>
        </p:blipFill>
        <p:spPr>
          <a:xfrm>
            <a:off x="6451600" y="3898900"/>
            <a:ext cx="1854200" cy="889000"/>
          </a:xfrm>
          <a:prstGeom prst="rect">
            <a:avLst/>
          </a:prstGeom>
          <a:noFill/>
          <a:ln>
            <a:noFill/>
          </a:ln>
        </p:spPr>
      </p:pic>
      <p:sp>
        <p:nvSpPr>
          <p:cNvPr id="222" name="Google Shape;222;p26"/>
          <p:cNvSpPr/>
          <p:nvPr/>
        </p:nvSpPr>
        <p:spPr>
          <a:xfrm>
            <a:off x="2628900" y="4349234"/>
            <a:ext cx="2967479"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Biophysical – LAI/fAPAR</a:t>
            </a:r>
            <a:endParaRPr sz="1800">
              <a:solidFill>
                <a:schemeClr val="lt1"/>
              </a:solidFill>
            </a:endParaRPr>
          </a:p>
        </p:txBody>
      </p:sp>
      <p:sp>
        <p:nvSpPr>
          <p:cNvPr id="223" name="Google Shape;223;p26"/>
          <p:cNvSpPr/>
          <p:nvPr/>
        </p:nvSpPr>
        <p:spPr>
          <a:xfrm>
            <a:off x="2638656" y="4793734"/>
            <a:ext cx="1377488"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Phenology</a:t>
            </a:r>
            <a:endParaRPr/>
          </a:p>
        </p:txBody>
      </p:sp>
      <p:sp>
        <p:nvSpPr>
          <p:cNvPr id="224" name="Google Shape;224;p26"/>
          <p:cNvSpPr/>
          <p:nvPr/>
        </p:nvSpPr>
        <p:spPr>
          <a:xfrm>
            <a:off x="2870200" y="3231634"/>
            <a:ext cx="103807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rgbClr val="FF0000"/>
                </a:solidFill>
                <a:latin typeface="Avenir"/>
                <a:ea typeface="Avenir"/>
                <a:cs typeface="Avenir"/>
                <a:sym typeface="Avenir"/>
              </a:rPr>
              <a:t>Biomass</a:t>
            </a:r>
            <a:endParaRPr sz="1800">
              <a:solidFill>
                <a:srgbClr val="FF0000"/>
              </a:solidFill>
            </a:endParaRPr>
          </a:p>
        </p:txBody>
      </p:sp>
      <p:sp>
        <p:nvSpPr>
          <p:cNvPr id="225" name="Google Shape;225;p26"/>
          <p:cNvSpPr/>
          <p:nvPr/>
        </p:nvSpPr>
        <p:spPr>
          <a:xfrm>
            <a:off x="2567037" y="2787134"/>
            <a:ext cx="504725"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Fire</a:t>
            </a:r>
            <a:endParaRPr/>
          </a:p>
        </p:txBody>
      </p:sp>
      <p:sp>
        <p:nvSpPr>
          <p:cNvPr id="226" name="Google Shape;226;p26"/>
          <p:cNvSpPr/>
          <p:nvPr/>
        </p:nvSpPr>
        <p:spPr>
          <a:xfrm>
            <a:off x="2641600" y="3917434"/>
            <a:ext cx="2114691"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Surface Radiation </a:t>
            </a:r>
            <a:endParaRPr/>
          </a:p>
        </p:txBody>
      </p:sp>
      <p:sp>
        <p:nvSpPr>
          <p:cNvPr id="227" name="Google Shape;227;p26"/>
          <p:cNvSpPr/>
          <p:nvPr/>
        </p:nvSpPr>
        <p:spPr>
          <a:xfrm>
            <a:off x="2957103" y="1974334"/>
            <a:ext cx="3138897"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chemeClr val="lt1"/>
                </a:solidFill>
                <a:latin typeface="Avenir"/>
                <a:ea typeface="Avenir"/>
                <a:cs typeface="Avenir"/>
                <a:sym typeface="Avenir"/>
              </a:rPr>
              <a:t>Land Surface Temperature</a:t>
            </a:r>
            <a:endParaRPr/>
          </a:p>
        </p:txBody>
      </p:sp>
      <p:sp>
        <p:nvSpPr>
          <p:cNvPr id="213" name="Google Shape;213;p26"/>
          <p:cNvSpPr/>
          <p:nvPr/>
        </p:nvSpPr>
        <p:spPr>
          <a:xfrm>
            <a:off x="2497173" y="1352034"/>
            <a:ext cx="138105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Land Cover</a:t>
            </a:r>
            <a:endParaRPr/>
          </a:p>
        </p:txBody>
      </p:sp>
      <p:sp>
        <p:nvSpPr>
          <p:cNvPr id="228" name="Google Shape;228;p26"/>
          <p:cNvSpPr/>
          <p:nvPr/>
        </p:nvSpPr>
        <p:spPr>
          <a:xfrm>
            <a:off x="4295134" y="2622034"/>
            <a:ext cx="1569733"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Soil Moisture</a:t>
            </a:r>
            <a:endParaRPr/>
          </a:p>
        </p:txBody>
      </p:sp>
      <p:sp>
        <p:nvSpPr>
          <p:cNvPr id="229" name="Google Shape;229;p26"/>
          <p:cNvSpPr/>
          <p:nvPr/>
        </p:nvSpPr>
        <p:spPr>
          <a:xfrm>
            <a:off x="5298712" y="1364734"/>
            <a:ext cx="705576"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Snow</a:t>
            </a:r>
            <a:endParaRPr/>
          </a:p>
        </p:txBody>
      </p:sp>
      <p:cxnSp>
        <p:nvCxnSpPr>
          <p:cNvPr id="230" name="Google Shape;230;p26"/>
          <p:cNvCxnSpPr>
            <a:stCxn id="222" idx="1"/>
            <a:endCxn id="220" idx="3"/>
          </p:cNvCxnSpPr>
          <p:nvPr/>
        </p:nvCxnSpPr>
        <p:spPr>
          <a:xfrm flipH="1">
            <a:off x="2070000" y="4533900"/>
            <a:ext cx="558900" cy="38100"/>
          </a:xfrm>
          <a:prstGeom prst="straightConnector1">
            <a:avLst/>
          </a:prstGeom>
          <a:noFill/>
          <a:ln cap="flat" cmpd="sng" w="25400">
            <a:solidFill>
              <a:schemeClr val="accent1"/>
            </a:solidFill>
            <a:prstDash val="solid"/>
            <a:round/>
            <a:headEnd len="sm" w="sm" type="none"/>
            <a:tailEnd len="med" w="med" type="stealth"/>
          </a:ln>
        </p:spPr>
      </p:cxnSp>
      <p:cxnSp>
        <p:nvCxnSpPr>
          <p:cNvPr id="231" name="Google Shape;231;p26"/>
          <p:cNvCxnSpPr>
            <a:stCxn id="228" idx="3"/>
            <a:endCxn id="221" idx="1"/>
          </p:cNvCxnSpPr>
          <p:nvPr/>
        </p:nvCxnSpPr>
        <p:spPr>
          <a:xfrm flipH="1" rot="10800000">
            <a:off x="5864867" y="1873100"/>
            <a:ext cx="535800" cy="933600"/>
          </a:xfrm>
          <a:prstGeom prst="straightConnector1">
            <a:avLst/>
          </a:prstGeom>
          <a:noFill/>
          <a:ln cap="flat" cmpd="sng" w="25400">
            <a:solidFill>
              <a:schemeClr val="accent1"/>
            </a:solidFill>
            <a:prstDash val="solid"/>
            <a:round/>
            <a:headEnd len="sm" w="sm" type="none"/>
            <a:tailEnd len="med" w="med" type="stealth"/>
          </a:ln>
        </p:spPr>
      </p:cxnSp>
      <p:cxnSp>
        <p:nvCxnSpPr>
          <p:cNvPr id="232" name="Google Shape;232;p26"/>
          <p:cNvCxnSpPr>
            <a:stCxn id="229" idx="3"/>
            <a:endCxn id="221" idx="1"/>
          </p:cNvCxnSpPr>
          <p:nvPr/>
        </p:nvCxnSpPr>
        <p:spPr>
          <a:xfrm>
            <a:off x="6004288" y="1549400"/>
            <a:ext cx="396600" cy="324000"/>
          </a:xfrm>
          <a:prstGeom prst="straightConnector1">
            <a:avLst/>
          </a:prstGeom>
          <a:noFill/>
          <a:ln cap="flat" cmpd="sng" w="25400">
            <a:solidFill>
              <a:schemeClr val="accent1"/>
            </a:solidFill>
            <a:prstDash val="solid"/>
            <a:round/>
            <a:headEnd len="sm" w="sm" type="none"/>
            <a:tailEnd len="med" w="med" type="stealth"/>
          </a:ln>
        </p:spPr>
      </p:cxnSp>
      <p:cxnSp>
        <p:nvCxnSpPr>
          <p:cNvPr id="233" name="Google Shape;233;p26"/>
          <p:cNvCxnSpPr>
            <a:stCxn id="227" idx="3"/>
            <a:endCxn id="221" idx="1"/>
          </p:cNvCxnSpPr>
          <p:nvPr/>
        </p:nvCxnSpPr>
        <p:spPr>
          <a:xfrm flipH="1" rot="10800000">
            <a:off x="6096000" y="1873400"/>
            <a:ext cx="304800" cy="285600"/>
          </a:xfrm>
          <a:prstGeom prst="straightConnector1">
            <a:avLst/>
          </a:prstGeom>
          <a:noFill/>
          <a:ln cap="flat" cmpd="sng" w="25400">
            <a:solidFill>
              <a:schemeClr val="accent1"/>
            </a:solidFill>
            <a:prstDash val="solid"/>
            <a:round/>
            <a:headEnd len="sm" w="sm" type="none"/>
            <a:tailEnd len="med" w="med" type="stealth"/>
          </a:ln>
        </p:spPr>
      </p:cxnSp>
      <p:cxnSp>
        <p:nvCxnSpPr>
          <p:cNvPr id="234" name="Google Shape;234;p26"/>
          <p:cNvCxnSpPr>
            <a:stCxn id="228" idx="3"/>
            <a:endCxn id="214" idx="1"/>
          </p:cNvCxnSpPr>
          <p:nvPr/>
        </p:nvCxnSpPr>
        <p:spPr>
          <a:xfrm>
            <a:off x="5864867" y="2806700"/>
            <a:ext cx="612000" cy="317400"/>
          </a:xfrm>
          <a:prstGeom prst="straightConnector1">
            <a:avLst/>
          </a:prstGeom>
          <a:noFill/>
          <a:ln cap="flat" cmpd="sng" w="25400">
            <a:solidFill>
              <a:schemeClr val="accent1"/>
            </a:solidFill>
            <a:prstDash val="solid"/>
            <a:round/>
            <a:headEnd len="sm" w="sm" type="none"/>
            <a:tailEnd len="med" w="med" type="stealth"/>
          </a:ln>
        </p:spPr>
      </p:cxnSp>
      <p:cxnSp>
        <p:nvCxnSpPr>
          <p:cNvPr id="235" name="Google Shape;235;p26"/>
          <p:cNvCxnSpPr>
            <a:stCxn id="223" idx="1"/>
            <a:endCxn id="220" idx="3"/>
          </p:cNvCxnSpPr>
          <p:nvPr/>
        </p:nvCxnSpPr>
        <p:spPr>
          <a:xfrm rot="10800000">
            <a:off x="2070156" y="4571900"/>
            <a:ext cx="568500" cy="406500"/>
          </a:xfrm>
          <a:prstGeom prst="straightConnector1">
            <a:avLst/>
          </a:prstGeom>
          <a:noFill/>
          <a:ln cap="flat" cmpd="sng" w="25400">
            <a:solidFill>
              <a:schemeClr val="accent1"/>
            </a:solidFill>
            <a:prstDash val="solid"/>
            <a:round/>
            <a:headEnd len="sm" w="sm" type="none"/>
            <a:tailEnd len="med" w="med" type="stealth"/>
          </a:ln>
        </p:spPr>
      </p:cxnSp>
      <p:cxnSp>
        <p:nvCxnSpPr>
          <p:cNvPr id="236" name="Google Shape;236;p26"/>
          <p:cNvCxnSpPr>
            <a:stCxn id="226" idx="1"/>
            <a:endCxn id="220" idx="3"/>
          </p:cNvCxnSpPr>
          <p:nvPr/>
        </p:nvCxnSpPr>
        <p:spPr>
          <a:xfrm flipH="1">
            <a:off x="2070100" y="4102100"/>
            <a:ext cx="571500" cy="469800"/>
          </a:xfrm>
          <a:prstGeom prst="straightConnector1">
            <a:avLst/>
          </a:prstGeom>
          <a:noFill/>
          <a:ln cap="flat" cmpd="sng" w="25400">
            <a:solidFill>
              <a:schemeClr val="accent1"/>
            </a:solidFill>
            <a:prstDash val="solid"/>
            <a:round/>
            <a:headEnd len="sm" w="sm" type="none"/>
            <a:tailEnd len="med" w="med" type="stealth"/>
          </a:ln>
        </p:spPr>
      </p:cxnSp>
      <p:cxnSp>
        <p:nvCxnSpPr>
          <p:cNvPr id="237" name="Google Shape;237;p26"/>
          <p:cNvCxnSpPr>
            <a:stCxn id="213" idx="1"/>
            <a:endCxn id="218" idx="3"/>
          </p:cNvCxnSpPr>
          <p:nvPr/>
        </p:nvCxnSpPr>
        <p:spPr>
          <a:xfrm flipH="1">
            <a:off x="2311473" y="1536700"/>
            <a:ext cx="185700" cy="260400"/>
          </a:xfrm>
          <a:prstGeom prst="straightConnector1">
            <a:avLst/>
          </a:prstGeom>
          <a:noFill/>
          <a:ln cap="flat" cmpd="sng" w="25400">
            <a:solidFill>
              <a:schemeClr val="accent1"/>
            </a:solidFill>
            <a:prstDash val="solid"/>
            <a:round/>
            <a:headEnd len="sm" w="sm" type="none"/>
            <a:tailEnd len="med" w="med" type="stealth"/>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cxnSp>
        <p:nvCxnSpPr>
          <p:cNvPr id="242" name="Google Shape;242;p27"/>
          <p:cNvCxnSpPr>
            <a:stCxn id="243" idx="0"/>
            <a:endCxn id="244" idx="3"/>
          </p:cNvCxnSpPr>
          <p:nvPr/>
        </p:nvCxnSpPr>
        <p:spPr>
          <a:xfrm rot="10800000">
            <a:off x="2159139" y="1923934"/>
            <a:ext cx="1890000" cy="2869800"/>
          </a:xfrm>
          <a:prstGeom prst="straightConnector1">
            <a:avLst/>
          </a:prstGeom>
          <a:noFill/>
          <a:ln cap="flat" cmpd="sng" w="25400">
            <a:solidFill>
              <a:schemeClr val="accent1"/>
            </a:solidFill>
            <a:prstDash val="solid"/>
            <a:round/>
            <a:headEnd len="sm" w="sm" type="none"/>
            <a:tailEnd len="med" w="med" type="stealth"/>
          </a:ln>
        </p:spPr>
      </p:cxnSp>
      <p:sp>
        <p:nvSpPr>
          <p:cNvPr id="245" name="Google Shape;245;p27"/>
          <p:cNvSpPr txBox="1"/>
          <p:nvPr>
            <p:ph type="title"/>
          </p:nvPr>
        </p:nvSpPr>
        <p:spPr>
          <a:xfrm>
            <a:off x="1676400" y="152400"/>
            <a:ext cx="6105525" cy="76944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Core Observational Elements Identified by GEO</a:t>
            </a:r>
            <a:endParaRPr/>
          </a:p>
        </p:txBody>
      </p:sp>
      <p:pic>
        <p:nvPicPr>
          <p:cNvPr id="244" name="Google Shape;244;p27"/>
          <p:cNvPicPr preferRelativeResize="0"/>
          <p:nvPr/>
        </p:nvPicPr>
        <p:blipFill rotWithShape="1">
          <a:blip r:embed="rId3">
            <a:alphaModFix/>
          </a:blip>
          <a:srcRect b="0" l="0" r="0" t="0"/>
          <a:stretch/>
        </p:blipFill>
        <p:spPr>
          <a:xfrm>
            <a:off x="292100" y="1409700"/>
            <a:ext cx="1866900" cy="1028700"/>
          </a:xfrm>
          <a:prstGeom prst="rect">
            <a:avLst/>
          </a:prstGeom>
          <a:noFill/>
          <a:ln>
            <a:noFill/>
          </a:ln>
        </p:spPr>
      </p:pic>
      <p:pic>
        <p:nvPicPr>
          <p:cNvPr id="246" name="Google Shape;246;p27"/>
          <p:cNvPicPr preferRelativeResize="0"/>
          <p:nvPr/>
        </p:nvPicPr>
        <p:blipFill rotWithShape="1">
          <a:blip r:embed="rId4">
            <a:alphaModFix/>
          </a:blip>
          <a:srcRect b="0" l="0" r="0" t="0"/>
          <a:stretch/>
        </p:blipFill>
        <p:spPr>
          <a:xfrm>
            <a:off x="342900" y="2806700"/>
            <a:ext cx="1841500" cy="927100"/>
          </a:xfrm>
          <a:prstGeom prst="rect">
            <a:avLst/>
          </a:prstGeom>
          <a:noFill/>
          <a:ln>
            <a:noFill/>
          </a:ln>
        </p:spPr>
      </p:pic>
      <p:pic>
        <p:nvPicPr>
          <p:cNvPr id="247" name="Google Shape;247;p27"/>
          <p:cNvPicPr preferRelativeResize="0"/>
          <p:nvPr/>
        </p:nvPicPr>
        <p:blipFill rotWithShape="1">
          <a:blip r:embed="rId5">
            <a:alphaModFix/>
          </a:blip>
          <a:srcRect b="0" l="0" r="0" t="0"/>
          <a:stretch/>
        </p:blipFill>
        <p:spPr>
          <a:xfrm>
            <a:off x="381000" y="4114800"/>
            <a:ext cx="1841500" cy="901700"/>
          </a:xfrm>
          <a:prstGeom prst="rect">
            <a:avLst/>
          </a:prstGeom>
          <a:noFill/>
          <a:ln>
            <a:noFill/>
          </a:ln>
        </p:spPr>
      </p:pic>
      <p:pic>
        <p:nvPicPr>
          <p:cNvPr id="248" name="Google Shape;248;p27"/>
          <p:cNvPicPr preferRelativeResize="0"/>
          <p:nvPr/>
        </p:nvPicPr>
        <p:blipFill rotWithShape="1">
          <a:blip r:embed="rId6">
            <a:alphaModFix/>
          </a:blip>
          <a:srcRect b="0" l="0" r="0" t="0"/>
          <a:stretch/>
        </p:blipFill>
        <p:spPr>
          <a:xfrm>
            <a:off x="6731000" y="1625600"/>
            <a:ext cx="1828800" cy="914400"/>
          </a:xfrm>
          <a:prstGeom prst="rect">
            <a:avLst/>
          </a:prstGeom>
          <a:noFill/>
          <a:ln>
            <a:noFill/>
          </a:ln>
        </p:spPr>
      </p:pic>
      <p:pic>
        <p:nvPicPr>
          <p:cNvPr id="249" name="Google Shape;249;p27"/>
          <p:cNvPicPr preferRelativeResize="0"/>
          <p:nvPr/>
        </p:nvPicPr>
        <p:blipFill rotWithShape="1">
          <a:blip r:embed="rId7">
            <a:alphaModFix/>
          </a:blip>
          <a:srcRect b="0" l="0" r="0" t="0"/>
          <a:stretch/>
        </p:blipFill>
        <p:spPr>
          <a:xfrm>
            <a:off x="6705600" y="2933700"/>
            <a:ext cx="1917700" cy="939800"/>
          </a:xfrm>
          <a:prstGeom prst="rect">
            <a:avLst/>
          </a:prstGeom>
          <a:noFill/>
          <a:ln>
            <a:noFill/>
          </a:ln>
        </p:spPr>
      </p:pic>
      <p:pic>
        <p:nvPicPr>
          <p:cNvPr id="250" name="Google Shape;250;p27"/>
          <p:cNvPicPr preferRelativeResize="0"/>
          <p:nvPr/>
        </p:nvPicPr>
        <p:blipFill rotWithShape="1">
          <a:blip r:embed="rId8">
            <a:alphaModFix/>
          </a:blip>
          <a:srcRect b="0" l="0" r="0" t="0"/>
          <a:stretch/>
        </p:blipFill>
        <p:spPr>
          <a:xfrm>
            <a:off x="6540500" y="4432300"/>
            <a:ext cx="1866900" cy="889000"/>
          </a:xfrm>
          <a:prstGeom prst="rect">
            <a:avLst/>
          </a:prstGeom>
          <a:noFill/>
          <a:ln>
            <a:noFill/>
          </a:ln>
        </p:spPr>
      </p:pic>
      <p:sp>
        <p:nvSpPr>
          <p:cNvPr id="243" name="Google Shape;243;p27"/>
          <p:cNvSpPr/>
          <p:nvPr/>
        </p:nvSpPr>
        <p:spPr>
          <a:xfrm>
            <a:off x="2565400" y="4793734"/>
            <a:ext cx="2967479"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Biophysical – LAI/fAPAR</a:t>
            </a:r>
            <a:endParaRPr sz="1800">
              <a:solidFill>
                <a:schemeClr val="lt1"/>
              </a:solidFill>
            </a:endParaRPr>
          </a:p>
        </p:txBody>
      </p:sp>
      <p:sp>
        <p:nvSpPr>
          <p:cNvPr id="251" name="Google Shape;251;p27"/>
          <p:cNvSpPr/>
          <p:nvPr/>
        </p:nvSpPr>
        <p:spPr>
          <a:xfrm>
            <a:off x="2397356" y="1694934"/>
            <a:ext cx="1377488"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Phenology</a:t>
            </a:r>
            <a:endParaRPr/>
          </a:p>
        </p:txBody>
      </p:sp>
      <p:sp>
        <p:nvSpPr>
          <p:cNvPr id="252" name="Google Shape;252;p27"/>
          <p:cNvSpPr/>
          <p:nvPr/>
        </p:nvSpPr>
        <p:spPr>
          <a:xfrm>
            <a:off x="2527300" y="2787134"/>
            <a:ext cx="103807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rgbClr val="FF0000"/>
                </a:solidFill>
                <a:latin typeface="Avenir"/>
                <a:ea typeface="Avenir"/>
                <a:cs typeface="Avenir"/>
                <a:sym typeface="Avenir"/>
              </a:rPr>
              <a:t>Biomass</a:t>
            </a:r>
            <a:endParaRPr sz="1800">
              <a:solidFill>
                <a:srgbClr val="FF0000"/>
              </a:solidFill>
            </a:endParaRPr>
          </a:p>
        </p:txBody>
      </p:sp>
      <p:sp>
        <p:nvSpPr>
          <p:cNvPr id="253" name="Google Shape;253;p27"/>
          <p:cNvSpPr/>
          <p:nvPr/>
        </p:nvSpPr>
        <p:spPr>
          <a:xfrm>
            <a:off x="3392537" y="3269734"/>
            <a:ext cx="504725"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Fire</a:t>
            </a:r>
            <a:endParaRPr/>
          </a:p>
        </p:txBody>
      </p:sp>
      <p:sp>
        <p:nvSpPr>
          <p:cNvPr id="254" name="Google Shape;254;p27"/>
          <p:cNvSpPr/>
          <p:nvPr/>
        </p:nvSpPr>
        <p:spPr>
          <a:xfrm>
            <a:off x="2336800" y="1275834"/>
            <a:ext cx="2114691"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Surface Radiation </a:t>
            </a:r>
            <a:endParaRPr/>
          </a:p>
        </p:txBody>
      </p:sp>
      <p:sp>
        <p:nvSpPr>
          <p:cNvPr id="255" name="Google Shape;255;p27"/>
          <p:cNvSpPr/>
          <p:nvPr/>
        </p:nvSpPr>
        <p:spPr>
          <a:xfrm>
            <a:off x="2474503" y="2126734"/>
            <a:ext cx="3138897"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chemeClr val="lt1"/>
                </a:solidFill>
                <a:latin typeface="Avenir"/>
                <a:ea typeface="Avenir"/>
                <a:cs typeface="Avenir"/>
                <a:sym typeface="Avenir"/>
              </a:rPr>
              <a:t>Land Surface Temperature</a:t>
            </a:r>
            <a:endParaRPr/>
          </a:p>
        </p:txBody>
      </p:sp>
      <p:sp>
        <p:nvSpPr>
          <p:cNvPr id="256" name="Google Shape;256;p27"/>
          <p:cNvSpPr/>
          <p:nvPr/>
        </p:nvSpPr>
        <p:spPr>
          <a:xfrm>
            <a:off x="3983073" y="3955534"/>
            <a:ext cx="138105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Land Cover</a:t>
            </a:r>
            <a:endParaRPr/>
          </a:p>
        </p:txBody>
      </p:sp>
      <p:sp>
        <p:nvSpPr>
          <p:cNvPr id="257" name="Google Shape;257;p27"/>
          <p:cNvSpPr/>
          <p:nvPr/>
        </p:nvSpPr>
        <p:spPr>
          <a:xfrm>
            <a:off x="4295134" y="2622034"/>
            <a:ext cx="1569733"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Soil Moisture</a:t>
            </a:r>
            <a:endParaRPr/>
          </a:p>
        </p:txBody>
      </p:sp>
      <p:sp>
        <p:nvSpPr>
          <p:cNvPr id="258" name="Google Shape;258;p27"/>
          <p:cNvSpPr/>
          <p:nvPr/>
        </p:nvSpPr>
        <p:spPr>
          <a:xfrm>
            <a:off x="5298712" y="1364734"/>
            <a:ext cx="705576"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Snow</a:t>
            </a:r>
            <a:endParaRPr/>
          </a:p>
        </p:txBody>
      </p:sp>
      <p:cxnSp>
        <p:nvCxnSpPr>
          <p:cNvPr id="259" name="Google Shape;259;p27"/>
          <p:cNvCxnSpPr>
            <a:stCxn id="258" idx="3"/>
            <a:endCxn id="248" idx="1"/>
          </p:cNvCxnSpPr>
          <p:nvPr/>
        </p:nvCxnSpPr>
        <p:spPr>
          <a:xfrm>
            <a:off x="6004288" y="1549400"/>
            <a:ext cx="726600" cy="533400"/>
          </a:xfrm>
          <a:prstGeom prst="straightConnector1">
            <a:avLst/>
          </a:prstGeom>
          <a:noFill/>
          <a:ln cap="flat" cmpd="sng" w="25400">
            <a:solidFill>
              <a:schemeClr val="accent1"/>
            </a:solidFill>
            <a:prstDash val="solid"/>
            <a:round/>
            <a:headEnd len="sm" w="sm" type="none"/>
            <a:tailEnd len="med" w="med" type="stealth"/>
          </a:ln>
        </p:spPr>
      </p:cxnSp>
      <p:cxnSp>
        <p:nvCxnSpPr>
          <p:cNvPr id="260" name="Google Shape;260;p27"/>
          <p:cNvCxnSpPr>
            <a:stCxn id="252" idx="3"/>
            <a:endCxn id="249" idx="1"/>
          </p:cNvCxnSpPr>
          <p:nvPr/>
        </p:nvCxnSpPr>
        <p:spPr>
          <a:xfrm>
            <a:off x="3565374" y="2971800"/>
            <a:ext cx="3140100" cy="431700"/>
          </a:xfrm>
          <a:prstGeom prst="straightConnector1">
            <a:avLst/>
          </a:prstGeom>
          <a:noFill/>
          <a:ln cap="flat" cmpd="sng" w="25400">
            <a:solidFill>
              <a:schemeClr val="accent1"/>
            </a:solidFill>
            <a:prstDash val="solid"/>
            <a:round/>
            <a:headEnd len="sm" w="sm" type="none"/>
            <a:tailEnd len="med" w="med" type="stealth"/>
          </a:ln>
        </p:spPr>
      </p:cxnSp>
      <p:cxnSp>
        <p:nvCxnSpPr>
          <p:cNvPr id="261" name="Google Shape;261;p27"/>
          <p:cNvCxnSpPr>
            <a:stCxn id="253" idx="3"/>
            <a:endCxn id="249" idx="1"/>
          </p:cNvCxnSpPr>
          <p:nvPr/>
        </p:nvCxnSpPr>
        <p:spPr>
          <a:xfrm flipH="1" rot="10800000">
            <a:off x="3897262" y="3403700"/>
            <a:ext cx="2808300" cy="50700"/>
          </a:xfrm>
          <a:prstGeom prst="straightConnector1">
            <a:avLst/>
          </a:prstGeom>
          <a:noFill/>
          <a:ln cap="flat" cmpd="sng" w="25400">
            <a:solidFill>
              <a:schemeClr val="accent1"/>
            </a:solidFill>
            <a:prstDash val="solid"/>
            <a:round/>
            <a:headEnd len="sm" w="sm" type="none"/>
            <a:tailEnd len="med" w="med" type="stealth"/>
          </a:ln>
        </p:spPr>
      </p:cxnSp>
      <p:cxnSp>
        <p:nvCxnSpPr>
          <p:cNvPr id="262" name="Google Shape;262;p27"/>
          <p:cNvCxnSpPr>
            <a:stCxn id="257" idx="3"/>
            <a:endCxn id="248" idx="1"/>
          </p:cNvCxnSpPr>
          <p:nvPr/>
        </p:nvCxnSpPr>
        <p:spPr>
          <a:xfrm flipH="1" rot="10800000">
            <a:off x="5864867" y="2082800"/>
            <a:ext cx="866100" cy="723900"/>
          </a:xfrm>
          <a:prstGeom prst="straightConnector1">
            <a:avLst/>
          </a:prstGeom>
          <a:noFill/>
          <a:ln cap="flat" cmpd="sng" w="25400">
            <a:solidFill>
              <a:schemeClr val="accent1"/>
            </a:solidFill>
            <a:prstDash val="solid"/>
            <a:round/>
            <a:headEnd len="sm" w="sm" type="none"/>
            <a:tailEnd len="med" w="med" type="stealth"/>
          </a:ln>
        </p:spPr>
      </p:cxnSp>
      <p:cxnSp>
        <p:nvCxnSpPr>
          <p:cNvPr id="263" name="Google Shape;263;p27"/>
          <p:cNvCxnSpPr>
            <a:stCxn id="252" idx="1"/>
            <a:endCxn id="246" idx="3"/>
          </p:cNvCxnSpPr>
          <p:nvPr/>
        </p:nvCxnSpPr>
        <p:spPr>
          <a:xfrm flipH="1">
            <a:off x="2184400" y="2971800"/>
            <a:ext cx="342900" cy="298500"/>
          </a:xfrm>
          <a:prstGeom prst="straightConnector1">
            <a:avLst/>
          </a:prstGeom>
          <a:noFill/>
          <a:ln cap="flat" cmpd="sng" w="25400">
            <a:solidFill>
              <a:schemeClr val="accent1"/>
            </a:solidFill>
            <a:prstDash val="solid"/>
            <a:round/>
            <a:headEnd len="sm" w="sm" type="none"/>
            <a:tailEnd len="med" w="med" type="stealth"/>
          </a:ln>
        </p:spPr>
      </p:cxnSp>
      <p:cxnSp>
        <p:nvCxnSpPr>
          <p:cNvPr id="264" name="Google Shape;264;p27"/>
          <p:cNvCxnSpPr>
            <a:stCxn id="256" idx="3"/>
            <a:endCxn id="249" idx="1"/>
          </p:cNvCxnSpPr>
          <p:nvPr/>
        </p:nvCxnSpPr>
        <p:spPr>
          <a:xfrm flipH="1" rot="10800000">
            <a:off x="5364127" y="3403700"/>
            <a:ext cx="1341600" cy="736500"/>
          </a:xfrm>
          <a:prstGeom prst="straightConnector1">
            <a:avLst/>
          </a:prstGeom>
          <a:noFill/>
          <a:ln cap="flat" cmpd="sng" w="25400">
            <a:solidFill>
              <a:schemeClr val="accent1"/>
            </a:solidFill>
            <a:prstDash val="solid"/>
            <a:round/>
            <a:headEnd len="sm" w="sm" type="none"/>
            <a:tailEnd len="med" w="med" type="stealth"/>
          </a:ln>
        </p:spPr>
      </p:cxnSp>
      <p:cxnSp>
        <p:nvCxnSpPr>
          <p:cNvPr id="265" name="Google Shape;265;p27"/>
          <p:cNvCxnSpPr>
            <a:stCxn id="253" idx="1"/>
            <a:endCxn id="247" idx="3"/>
          </p:cNvCxnSpPr>
          <p:nvPr/>
        </p:nvCxnSpPr>
        <p:spPr>
          <a:xfrm flipH="1">
            <a:off x="2222537" y="3454400"/>
            <a:ext cx="1170000" cy="1111200"/>
          </a:xfrm>
          <a:prstGeom prst="straightConnector1">
            <a:avLst/>
          </a:prstGeom>
          <a:noFill/>
          <a:ln cap="flat" cmpd="sng" w="25400">
            <a:solidFill>
              <a:schemeClr val="accent1"/>
            </a:solidFill>
            <a:prstDash val="solid"/>
            <a:round/>
            <a:headEnd len="sm" w="sm" type="none"/>
            <a:tailEnd len="med" w="med" type="stealth"/>
          </a:ln>
        </p:spPr>
      </p:cxnSp>
      <p:cxnSp>
        <p:nvCxnSpPr>
          <p:cNvPr id="266" name="Google Shape;266;p27"/>
          <p:cNvCxnSpPr>
            <a:stCxn id="253" idx="1"/>
            <a:endCxn id="246" idx="3"/>
          </p:cNvCxnSpPr>
          <p:nvPr/>
        </p:nvCxnSpPr>
        <p:spPr>
          <a:xfrm rot="10800000">
            <a:off x="2184437" y="3270200"/>
            <a:ext cx="1208100" cy="184200"/>
          </a:xfrm>
          <a:prstGeom prst="straightConnector1">
            <a:avLst/>
          </a:prstGeom>
          <a:noFill/>
          <a:ln cap="flat" cmpd="sng" w="25400">
            <a:solidFill>
              <a:schemeClr val="accent1"/>
            </a:solidFill>
            <a:prstDash val="solid"/>
            <a:round/>
            <a:headEnd len="sm" w="sm" type="none"/>
            <a:tailEnd len="med" w="med" type="stealth"/>
          </a:ln>
        </p:spPr>
      </p:cxnSp>
      <p:cxnSp>
        <p:nvCxnSpPr>
          <p:cNvPr id="267" name="Google Shape;267;p27"/>
          <p:cNvCxnSpPr>
            <a:stCxn id="256" idx="3"/>
            <a:endCxn id="250" idx="1"/>
          </p:cNvCxnSpPr>
          <p:nvPr/>
        </p:nvCxnSpPr>
        <p:spPr>
          <a:xfrm>
            <a:off x="5364127" y="4140200"/>
            <a:ext cx="1176300" cy="736500"/>
          </a:xfrm>
          <a:prstGeom prst="straightConnector1">
            <a:avLst/>
          </a:prstGeom>
          <a:noFill/>
          <a:ln cap="flat" cmpd="sng" w="25400">
            <a:solidFill>
              <a:schemeClr val="accent1"/>
            </a:solidFill>
            <a:prstDash val="solid"/>
            <a:round/>
            <a:headEnd len="sm" w="sm" type="none"/>
            <a:tailEnd len="med" w="med" type="stealth"/>
          </a:ln>
        </p:spPr>
      </p:cxnSp>
      <p:cxnSp>
        <p:nvCxnSpPr>
          <p:cNvPr id="268" name="Google Shape;268;p27"/>
          <p:cNvCxnSpPr>
            <a:stCxn id="243" idx="1"/>
            <a:endCxn id="247" idx="3"/>
          </p:cNvCxnSpPr>
          <p:nvPr/>
        </p:nvCxnSpPr>
        <p:spPr>
          <a:xfrm rot="10800000">
            <a:off x="2222500" y="4565600"/>
            <a:ext cx="342900" cy="412800"/>
          </a:xfrm>
          <a:prstGeom prst="straightConnector1">
            <a:avLst/>
          </a:prstGeom>
          <a:noFill/>
          <a:ln cap="flat" cmpd="sng" w="25400">
            <a:solidFill>
              <a:schemeClr val="accent1"/>
            </a:solidFill>
            <a:prstDash val="solid"/>
            <a:round/>
            <a:headEnd len="sm" w="sm" type="none"/>
            <a:tailEnd len="med" w="med" type="stealth"/>
          </a:ln>
        </p:spPr>
      </p:cxnSp>
      <p:cxnSp>
        <p:nvCxnSpPr>
          <p:cNvPr id="269" name="Google Shape;269;p27"/>
          <p:cNvCxnSpPr>
            <a:stCxn id="256" idx="1"/>
            <a:endCxn id="246" idx="3"/>
          </p:cNvCxnSpPr>
          <p:nvPr/>
        </p:nvCxnSpPr>
        <p:spPr>
          <a:xfrm rot="10800000">
            <a:off x="2184273" y="3270200"/>
            <a:ext cx="1798800" cy="870000"/>
          </a:xfrm>
          <a:prstGeom prst="straightConnector1">
            <a:avLst/>
          </a:prstGeom>
          <a:noFill/>
          <a:ln cap="flat" cmpd="sng" w="25400">
            <a:solidFill>
              <a:schemeClr val="accent1"/>
            </a:solidFill>
            <a:prstDash val="solid"/>
            <a:round/>
            <a:headEnd len="sm" w="sm" type="none"/>
            <a:tailEnd len="med" w="med" type="stealth"/>
          </a:ln>
        </p:spPr>
      </p:cxnSp>
      <p:cxnSp>
        <p:nvCxnSpPr>
          <p:cNvPr id="270" name="Google Shape;270;p27"/>
          <p:cNvCxnSpPr>
            <a:stCxn id="256" idx="3"/>
            <a:endCxn id="248" idx="1"/>
          </p:cNvCxnSpPr>
          <p:nvPr/>
        </p:nvCxnSpPr>
        <p:spPr>
          <a:xfrm flipH="1" rot="10800000">
            <a:off x="5364127" y="2082800"/>
            <a:ext cx="1366800" cy="2057400"/>
          </a:xfrm>
          <a:prstGeom prst="straightConnector1">
            <a:avLst/>
          </a:prstGeom>
          <a:noFill/>
          <a:ln cap="flat" cmpd="sng" w="25400">
            <a:solidFill>
              <a:schemeClr val="accent1"/>
            </a:solidFill>
            <a:prstDash val="solid"/>
            <a:round/>
            <a:headEnd len="sm" w="sm" type="none"/>
            <a:tailEnd len="med" w="med" type="stealth"/>
          </a:ln>
        </p:spPr>
      </p:cxnSp>
      <p:cxnSp>
        <p:nvCxnSpPr>
          <p:cNvPr id="271" name="Google Shape;271;p27"/>
          <p:cNvCxnSpPr>
            <a:stCxn id="255" idx="1"/>
            <a:endCxn id="244" idx="3"/>
          </p:cNvCxnSpPr>
          <p:nvPr/>
        </p:nvCxnSpPr>
        <p:spPr>
          <a:xfrm rot="10800000">
            <a:off x="2158903" y="1924100"/>
            <a:ext cx="315600" cy="387300"/>
          </a:xfrm>
          <a:prstGeom prst="straightConnector1">
            <a:avLst/>
          </a:prstGeom>
          <a:noFill/>
          <a:ln cap="flat" cmpd="sng" w="25400">
            <a:solidFill>
              <a:schemeClr val="accent1"/>
            </a:solidFill>
            <a:prstDash val="solid"/>
            <a:round/>
            <a:headEnd len="sm" w="sm" type="none"/>
            <a:tailEnd len="med" w="med" type="stealth"/>
          </a:ln>
        </p:spPr>
      </p:cxnSp>
      <p:cxnSp>
        <p:nvCxnSpPr>
          <p:cNvPr id="272" name="Google Shape;272;p27"/>
          <p:cNvCxnSpPr>
            <a:stCxn id="254" idx="1"/>
            <a:endCxn id="244" idx="3"/>
          </p:cNvCxnSpPr>
          <p:nvPr/>
        </p:nvCxnSpPr>
        <p:spPr>
          <a:xfrm flipH="1">
            <a:off x="2158900" y="1460500"/>
            <a:ext cx="177900" cy="463500"/>
          </a:xfrm>
          <a:prstGeom prst="straightConnector1">
            <a:avLst/>
          </a:prstGeom>
          <a:noFill/>
          <a:ln cap="flat" cmpd="sng" w="25400">
            <a:solidFill>
              <a:schemeClr val="accent1"/>
            </a:solidFill>
            <a:prstDash val="solid"/>
            <a:round/>
            <a:headEnd len="sm" w="sm" type="none"/>
            <a:tailEnd len="med" w="med" type="stealth"/>
          </a:ln>
        </p:spPr>
      </p:cxnSp>
      <p:cxnSp>
        <p:nvCxnSpPr>
          <p:cNvPr id="273" name="Google Shape;273;p27"/>
          <p:cNvCxnSpPr>
            <a:stCxn id="251" idx="1"/>
            <a:endCxn id="244" idx="3"/>
          </p:cNvCxnSpPr>
          <p:nvPr/>
        </p:nvCxnSpPr>
        <p:spPr>
          <a:xfrm flipH="1">
            <a:off x="2158856" y="1879600"/>
            <a:ext cx="238500" cy="44400"/>
          </a:xfrm>
          <a:prstGeom prst="straightConnector1">
            <a:avLst/>
          </a:prstGeom>
          <a:noFill/>
          <a:ln cap="flat" cmpd="sng" w="25400">
            <a:solidFill>
              <a:schemeClr val="accent1"/>
            </a:solidFill>
            <a:prstDash val="solid"/>
            <a:round/>
            <a:headEnd len="sm" w="sm" type="none"/>
            <a:tailEnd len="med" w="med" type="stealth"/>
          </a:ln>
        </p:spPr>
      </p:cxnSp>
      <p:cxnSp>
        <p:nvCxnSpPr>
          <p:cNvPr id="274" name="Google Shape;274;p27"/>
          <p:cNvCxnSpPr>
            <a:stCxn id="255" idx="3"/>
            <a:endCxn id="249" idx="1"/>
          </p:cNvCxnSpPr>
          <p:nvPr/>
        </p:nvCxnSpPr>
        <p:spPr>
          <a:xfrm>
            <a:off x="5613400" y="2311400"/>
            <a:ext cx="1092300" cy="1092300"/>
          </a:xfrm>
          <a:prstGeom prst="straightConnector1">
            <a:avLst/>
          </a:prstGeom>
          <a:noFill/>
          <a:ln cap="flat" cmpd="sng" w="25400">
            <a:solidFill>
              <a:schemeClr val="accent1"/>
            </a:solidFill>
            <a:prstDash val="solid"/>
            <a:round/>
            <a:headEnd len="sm" w="sm" type="none"/>
            <a:tailEnd len="med" w="med" type="stealth"/>
          </a:ln>
        </p:spPr>
      </p:cxnSp>
      <p:cxnSp>
        <p:nvCxnSpPr>
          <p:cNvPr id="275" name="Google Shape;275;p27"/>
          <p:cNvCxnSpPr>
            <a:stCxn id="255" idx="3"/>
            <a:endCxn id="248" idx="1"/>
          </p:cNvCxnSpPr>
          <p:nvPr/>
        </p:nvCxnSpPr>
        <p:spPr>
          <a:xfrm flipH="1" rot="10800000">
            <a:off x="5613400" y="2082800"/>
            <a:ext cx="1117500" cy="228600"/>
          </a:xfrm>
          <a:prstGeom prst="straightConnector1">
            <a:avLst/>
          </a:prstGeom>
          <a:noFill/>
          <a:ln cap="flat" cmpd="sng" w="25400">
            <a:solidFill>
              <a:schemeClr val="accent1"/>
            </a:solidFill>
            <a:prstDash val="solid"/>
            <a:round/>
            <a:headEnd len="sm" w="sm" type="none"/>
            <a:tailEnd len="med" w="med" type="stealth"/>
          </a:ln>
        </p:spPr>
      </p:cxnSp>
      <p:cxnSp>
        <p:nvCxnSpPr>
          <p:cNvPr id="276" name="Google Shape;276;p27"/>
          <p:cNvCxnSpPr>
            <a:stCxn id="243" idx="3"/>
            <a:endCxn id="249" idx="1"/>
          </p:cNvCxnSpPr>
          <p:nvPr/>
        </p:nvCxnSpPr>
        <p:spPr>
          <a:xfrm flipH="1" rot="10800000">
            <a:off x="5532879" y="3403700"/>
            <a:ext cx="1172700" cy="1574700"/>
          </a:xfrm>
          <a:prstGeom prst="straightConnector1">
            <a:avLst/>
          </a:prstGeom>
          <a:noFill/>
          <a:ln cap="flat" cmpd="sng" w="25400">
            <a:solidFill>
              <a:schemeClr val="accent1"/>
            </a:solidFill>
            <a:prstDash val="solid"/>
            <a:round/>
            <a:headEnd len="sm" w="sm" type="none"/>
            <a:tailEnd len="med" w="med" type="stealth"/>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cxnSp>
        <p:nvCxnSpPr>
          <p:cNvPr id="281" name="Google Shape;281;p28"/>
          <p:cNvCxnSpPr>
            <a:stCxn id="282" idx="3"/>
            <a:endCxn id="283" idx="2"/>
          </p:cNvCxnSpPr>
          <p:nvPr/>
        </p:nvCxnSpPr>
        <p:spPr>
          <a:xfrm flipH="1" rot="10800000">
            <a:off x="4734567" y="2298700"/>
            <a:ext cx="2218800" cy="1066800"/>
          </a:xfrm>
          <a:prstGeom prst="straightConnector1">
            <a:avLst/>
          </a:prstGeom>
          <a:noFill/>
          <a:ln cap="flat" cmpd="sng" w="25400">
            <a:solidFill>
              <a:schemeClr val="accent1"/>
            </a:solidFill>
            <a:prstDash val="solid"/>
            <a:round/>
            <a:headEnd len="sm" w="sm" type="none"/>
            <a:tailEnd len="med" w="med" type="stealth"/>
          </a:ln>
        </p:spPr>
      </p:cxnSp>
      <p:sp>
        <p:nvSpPr>
          <p:cNvPr id="284" name="Google Shape;284;p28"/>
          <p:cNvSpPr txBox="1"/>
          <p:nvPr>
            <p:ph type="title"/>
          </p:nvPr>
        </p:nvSpPr>
        <p:spPr>
          <a:xfrm>
            <a:off x="1905000" y="152400"/>
            <a:ext cx="5486400" cy="990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Carbon Cycle Components</a:t>
            </a:r>
            <a:endParaRPr/>
          </a:p>
        </p:txBody>
      </p:sp>
      <p:pic>
        <p:nvPicPr>
          <p:cNvPr id="285" name="Google Shape;285;p28"/>
          <p:cNvPicPr preferRelativeResize="0"/>
          <p:nvPr/>
        </p:nvPicPr>
        <p:blipFill rotWithShape="1">
          <a:blip r:embed="rId3">
            <a:alphaModFix/>
          </a:blip>
          <a:srcRect b="0" l="0" r="0" t="0"/>
          <a:stretch/>
        </p:blipFill>
        <p:spPr>
          <a:xfrm>
            <a:off x="368300" y="1295400"/>
            <a:ext cx="1739900" cy="1016000"/>
          </a:xfrm>
          <a:prstGeom prst="rect">
            <a:avLst/>
          </a:prstGeom>
          <a:noFill/>
          <a:ln>
            <a:noFill/>
          </a:ln>
        </p:spPr>
      </p:pic>
      <p:pic>
        <p:nvPicPr>
          <p:cNvPr id="286" name="Google Shape;286;p28"/>
          <p:cNvPicPr preferRelativeResize="0"/>
          <p:nvPr/>
        </p:nvPicPr>
        <p:blipFill rotWithShape="1">
          <a:blip r:embed="rId4">
            <a:alphaModFix/>
          </a:blip>
          <a:srcRect b="0" l="0" r="0" t="0"/>
          <a:stretch/>
        </p:blipFill>
        <p:spPr>
          <a:xfrm>
            <a:off x="342900" y="3683000"/>
            <a:ext cx="1689100" cy="1028700"/>
          </a:xfrm>
          <a:prstGeom prst="rect">
            <a:avLst/>
          </a:prstGeom>
          <a:noFill/>
          <a:ln>
            <a:noFill/>
          </a:ln>
        </p:spPr>
      </p:pic>
      <p:pic>
        <p:nvPicPr>
          <p:cNvPr id="287" name="Google Shape;287;p28"/>
          <p:cNvPicPr preferRelativeResize="0"/>
          <p:nvPr/>
        </p:nvPicPr>
        <p:blipFill rotWithShape="1">
          <a:blip r:embed="rId5">
            <a:alphaModFix/>
          </a:blip>
          <a:srcRect b="0" l="0" r="0" t="0"/>
          <a:stretch/>
        </p:blipFill>
        <p:spPr>
          <a:xfrm>
            <a:off x="1143000" y="2463800"/>
            <a:ext cx="1651000" cy="1028700"/>
          </a:xfrm>
          <a:prstGeom prst="rect">
            <a:avLst/>
          </a:prstGeom>
          <a:noFill/>
          <a:ln>
            <a:noFill/>
          </a:ln>
        </p:spPr>
      </p:pic>
      <p:pic>
        <p:nvPicPr>
          <p:cNvPr id="288" name="Google Shape;288;p28"/>
          <p:cNvPicPr preferRelativeResize="0"/>
          <p:nvPr/>
        </p:nvPicPr>
        <p:blipFill rotWithShape="1">
          <a:blip r:embed="rId6">
            <a:alphaModFix/>
          </a:blip>
          <a:srcRect b="0" l="0" r="0" t="0"/>
          <a:stretch/>
        </p:blipFill>
        <p:spPr>
          <a:xfrm>
            <a:off x="1409700" y="4864100"/>
            <a:ext cx="1663700" cy="977900"/>
          </a:xfrm>
          <a:prstGeom prst="rect">
            <a:avLst/>
          </a:prstGeom>
          <a:noFill/>
          <a:ln>
            <a:noFill/>
          </a:ln>
        </p:spPr>
      </p:pic>
      <p:pic>
        <p:nvPicPr>
          <p:cNvPr id="283" name="Google Shape;283;p28"/>
          <p:cNvPicPr preferRelativeResize="0"/>
          <p:nvPr/>
        </p:nvPicPr>
        <p:blipFill rotWithShape="1">
          <a:blip r:embed="rId7">
            <a:alphaModFix/>
          </a:blip>
          <a:srcRect b="0" l="0" r="0" t="0"/>
          <a:stretch/>
        </p:blipFill>
        <p:spPr>
          <a:xfrm>
            <a:off x="6172200" y="1257300"/>
            <a:ext cx="1562100" cy="1041400"/>
          </a:xfrm>
          <a:prstGeom prst="rect">
            <a:avLst/>
          </a:prstGeom>
          <a:noFill/>
          <a:ln>
            <a:noFill/>
          </a:ln>
        </p:spPr>
      </p:pic>
      <p:sp>
        <p:nvSpPr>
          <p:cNvPr id="289" name="Google Shape;289;p28"/>
          <p:cNvSpPr/>
          <p:nvPr/>
        </p:nvSpPr>
        <p:spPr>
          <a:xfrm>
            <a:off x="3670300" y="4209534"/>
            <a:ext cx="2967479"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Biophysical – LAI/fAPAR</a:t>
            </a:r>
            <a:endParaRPr sz="1800">
              <a:solidFill>
                <a:schemeClr val="lt1"/>
              </a:solidFill>
            </a:endParaRPr>
          </a:p>
        </p:txBody>
      </p:sp>
      <p:sp>
        <p:nvSpPr>
          <p:cNvPr id="290" name="Google Shape;290;p28"/>
          <p:cNvSpPr/>
          <p:nvPr/>
        </p:nvSpPr>
        <p:spPr>
          <a:xfrm>
            <a:off x="3934056" y="4819134"/>
            <a:ext cx="1377488"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Phenology</a:t>
            </a:r>
            <a:endParaRPr/>
          </a:p>
        </p:txBody>
      </p:sp>
      <p:sp>
        <p:nvSpPr>
          <p:cNvPr id="291" name="Google Shape;291;p28"/>
          <p:cNvSpPr/>
          <p:nvPr/>
        </p:nvSpPr>
        <p:spPr>
          <a:xfrm>
            <a:off x="2705100" y="3676134"/>
            <a:ext cx="103807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rgbClr val="FF0000"/>
                </a:solidFill>
                <a:latin typeface="Avenir"/>
                <a:ea typeface="Avenir"/>
                <a:cs typeface="Avenir"/>
                <a:sym typeface="Avenir"/>
              </a:rPr>
              <a:t>Biomass</a:t>
            </a:r>
            <a:endParaRPr sz="1800">
              <a:solidFill>
                <a:srgbClr val="FF0000"/>
              </a:solidFill>
            </a:endParaRPr>
          </a:p>
        </p:txBody>
      </p:sp>
      <p:sp>
        <p:nvSpPr>
          <p:cNvPr id="292" name="Google Shape;292;p28"/>
          <p:cNvSpPr/>
          <p:nvPr/>
        </p:nvSpPr>
        <p:spPr>
          <a:xfrm>
            <a:off x="3748137" y="5428734"/>
            <a:ext cx="504725"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Fire</a:t>
            </a:r>
            <a:endParaRPr/>
          </a:p>
        </p:txBody>
      </p:sp>
      <p:sp>
        <p:nvSpPr>
          <p:cNvPr id="293" name="Google Shape;293;p28"/>
          <p:cNvSpPr/>
          <p:nvPr/>
        </p:nvSpPr>
        <p:spPr>
          <a:xfrm>
            <a:off x="3098800" y="2317234"/>
            <a:ext cx="2114691"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Surface Radiation </a:t>
            </a:r>
            <a:endParaRPr/>
          </a:p>
        </p:txBody>
      </p:sp>
      <p:sp>
        <p:nvSpPr>
          <p:cNvPr id="294" name="Google Shape;294;p28"/>
          <p:cNvSpPr/>
          <p:nvPr/>
        </p:nvSpPr>
        <p:spPr>
          <a:xfrm>
            <a:off x="2626903" y="1872734"/>
            <a:ext cx="3138897"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l">
              <a:spcBef>
                <a:spcPts val="0"/>
              </a:spcBef>
              <a:spcAft>
                <a:spcPts val="0"/>
              </a:spcAft>
              <a:buNone/>
            </a:pPr>
            <a:r>
              <a:rPr lang="en-US" sz="1800">
                <a:solidFill>
                  <a:schemeClr val="lt1"/>
                </a:solidFill>
                <a:latin typeface="Avenir"/>
                <a:ea typeface="Avenir"/>
                <a:cs typeface="Avenir"/>
                <a:sym typeface="Avenir"/>
              </a:rPr>
              <a:t>Land Surface Temperature</a:t>
            </a:r>
            <a:endParaRPr/>
          </a:p>
        </p:txBody>
      </p:sp>
      <p:sp>
        <p:nvSpPr>
          <p:cNvPr id="295" name="Google Shape;295;p28"/>
          <p:cNvSpPr/>
          <p:nvPr/>
        </p:nvSpPr>
        <p:spPr>
          <a:xfrm>
            <a:off x="4554573" y="2787134"/>
            <a:ext cx="1381054"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Land Cover</a:t>
            </a:r>
            <a:endParaRPr/>
          </a:p>
        </p:txBody>
      </p:sp>
      <p:sp>
        <p:nvSpPr>
          <p:cNvPr id="282" name="Google Shape;282;p28"/>
          <p:cNvSpPr/>
          <p:nvPr/>
        </p:nvSpPr>
        <p:spPr>
          <a:xfrm>
            <a:off x="3164834" y="3180834"/>
            <a:ext cx="1569733"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Soil Moisture</a:t>
            </a:r>
            <a:endParaRPr/>
          </a:p>
        </p:txBody>
      </p:sp>
      <p:sp>
        <p:nvSpPr>
          <p:cNvPr id="296" name="Google Shape;296;p28"/>
          <p:cNvSpPr/>
          <p:nvPr/>
        </p:nvSpPr>
        <p:spPr>
          <a:xfrm>
            <a:off x="2606312" y="1339334"/>
            <a:ext cx="705576" cy="369332"/>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spcBef>
                <a:spcPts val="0"/>
              </a:spcBef>
              <a:spcAft>
                <a:spcPts val="0"/>
              </a:spcAft>
              <a:buNone/>
            </a:pPr>
            <a:r>
              <a:rPr lang="en-US" sz="1800">
                <a:solidFill>
                  <a:schemeClr val="lt1"/>
                </a:solidFill>
                <a:latin typeface="Avenir"/>
                <a:ea typeface="Avenir"/>
                <a:cs typeface="Avenir"/>
                <a:sym typeface="Avenir"/>
              </a:rPr>
              <a:t>Snow</a:t>
            </a:r>
            <a:endParaRPr/>
          </a:p>
        </p:txBody>
      </p:sp>
      <p:cxnSp>
        <p:nvCxnSpPr>
          <p:cNvPr id="297" name="Google Shape;297;p28"/>
          <p:cNvCxnSpPr>
            <a:stCxn id="282" idx="1"/>
            <a:endCxn id="287" idx="3"/>
          </p:cNvCxnSpPr>
          <p:nvPr/>
        </p:nvCxnSpPr>
        <p:spPr>
          <a:xfrm rot="10800000">
            <a:off x="2794034" y="2978200"/>
            <a:ext cx="370800" cy="387300"/>
          </a:xfrm>
          <a:prstGeom prst="straightConnector1">
            <a:avLst/>
          </a:prstGeom>
          <a:noFill/>
          <a:ln cap="flat" cmpd="sng" w="25400">
            <a:solidFill>
              <a:schemeClr val="accent1"/>
            </a:solidFill>
            <a:prstDash val="solid"/>
            <a:round/>
            <a:headEnd len="sm" w="sm" type="none"/>
            <a:tailEnd len="med" w="med" type="stealth"/>
          </a:ln>
        </p:spPr>
      </p:cxnSp>
      <p:cxnSp>
        <p:nvCxnSpPr>
          <p:cNvPr id="298" name="Google Shape;298;p28"/>
          <p:cNvCxnSpPr>
            <a:stCxn id="291" idx="1"/>
            <a:endCxn id="286" idx="3"/>
          </p:cNvCxnSpPr>
          <p:nvPr/>
        </p:nvCxnSpPr>
        <p:spPr>
          <a:xfrm flipH="1">
            <a:off x="2031900" y="3860800"/>
            <a:ext cx="673200" cy="336600"/>
          </a:xfrm>
          <a:prstGeom prst="straightConnector1">
            <a:avLst/>
          </a:prstGeom>
          <a:noFill/>
          <a:ln cap="flat" cmpd="sng" w="25400">
            <a:solidFill>
              <a:schemeClr val="accent1"/>
            </a:solidFill>
            <a:prstDash val="solid"/>
            <a:round/>
            <a:headEnd len="sm" w="sm" type="none"/>
            <a:tailEnd len="med" w="med" type="stealth"/>
          </a:ln>
        </p:spPr>
      </p:cxnSp>
      <p:cxnSp>
        <p:nvCxnSpPr>
          <p:cNvPr id="299" name="Google Shape;299;p28"/>
          <p:cNvCxnSpPr>
            <a:stCxn id="296" idx="1"/>
            <a:endCxn id="285" idx="3"/>
          </p:cNvCxnSpPr>
          <p:nvPr/>
        </p:nvCxnSpPr>
        <p:spPr>
          <a:xfrm flipH="1">
            <a:off x="2108312" y="1524000"/>
            <a:ext cx="498000" cy="279300"/>
          </a:xfrm>
          <a:prstGeom prst="straightConnector1">
            <a:avLst/>
          </a:prstGeom>
          <a:noFill/>
          <a:ln cap="flat" cmpd="sng" w="25400">
            <a:solidFill>
              <a:schemeClr val="accent1"/>
            </a:solidFill>
            <a:prstDash val="solid"/>
            <a:round/>
            <a:headEnd len="sm" w="sm" type="none"/>
            <a:tailEnd len="med" w="med" type="stealth"/>
          </a:ln>
        </p:spPr>
      </p:cxnSp>
      <p:cxnSp>
        <p:nvCxnSpPr>
          <p:cNvPr id="300" name="Google Shape;300;p28"/>
          <p:cNvCxnSpPr>
            <a:stCxn id="294" idx="1"/>
            <a:endCxn id="285" idx="3"/>
          </p:cNvCxnSpPr>
          <p:nvPr/>
        </p:nvCxnSpPr>
        <p:spPr>
          <a:xfrm rot="10800000">
            <a:off x="2108203" y="1803300"/>
            <a:ext cx="518700" cy="254100"/>
          </a:xfrm>
          <a:prstGeom prst="straightConnector1">
            <a:avLst/>
          </a:prstGeom>
          <a:noFill/>
          <a:ln cap="flat" cmpd="sng" w="25400">
            <a:solidFill>
              <a:schemeClr val="accent1"/>
            </a:solidFill>
            <a:prstDash val="solid"/>
            <a:round/>
            <a:headEnd len="sm" w="sm" type="none"/>
            <a:tailEnd len="med" w="med" type="stealth"/>
          </a:ln>
        </p:spPr>
      </p:cxnSp>
      <p:cxnSp>
        <p:nvCxnSpPr>
          <p:cNvPr id="301" name="Google Shape;301;p28"/>
          <p:cNvCxnSpPr>
            <a:stCxn id="291" idx="1"/>
            <a:endCxn id="287" idx="2"/>
          </p:cNvCxnSpPr>
          <p:nvPr/>
        </p:nvCxnSpPr>
        <p:spPr>
          <a:xfrm rot="10800000">
            <a:off x="1968600" y="3492400"/>
            <a:ext cx="736500" cy="368400"/>
          </a:xfrm>
          <a:prstGeom prst="straightConnector1">
            <a:avLst/>
          </a:prstGeom>
          <a:noFill/>
          <a:ln cap="flat" cmpd="sng" w="25400">
            <a:solidFill>
              <a:schemeClr val="accent1"/>
            </a:solidFill>
            <a:prstDash val="solid"/>
            <a:round/>
            <a:headEnd len="sm" w="sm" type="none"/>
            <a:tailEnd len="med" w="med" type="stealth"/>
          </a:ln>
        </p:spPr>
      </p:cxnSp>
      <p:cxnSp>
        <p:nvCxnSpPr>
          <p:cNvPr id="302" name="Google Shape;302;p28"/>
          <p:cNvCxnSpPr>
            <a:stCxn id="293" idx="1"/>
            <a:endCxn id="285" idx="3"/>
          </p:cNvCxnSpPr>
          <p:nvPr/>
        </p:nvCxnSpPr>
        <p:spPr>
          <a:xfrm rot="10800000">
            <a:off x="2108200" y="1803500"/>
            <a:ext cx="990600" cy="698400"/>
          </a:xfrm>
          <a:prstGeom prst="straightConnector1">
            <a:avLst/>
          </a:prstGeom>
          <a:noFill/>
          <a:ln cap="flat" cmpd="sng" w="25400">
            <a:solidFill>
              <a:schemeClr val="accent1"/>
            </a:solidFill>
            <a:prstDash val="solid"/>
            <a:round/>
            <a:headEnd len="sm" w="sm" type="none"/>
            <a:tailEnd len="med" w="med" type="stealth"/>
          </a:ln>
        </p:spPr>
      </p:cxnSp>
      <p:cxnSp>
        <p:nvCxnSpPr>
          <p:cNvPr id="303" name="Google Shape;303;p28"/>
          <p:cNvCxnSpPr>
            <a:stCxn id="295" idx="3"/>
            <a:endCxn id="283" idx="2"/>
          </p:cNvCxnSpPr>
          <p:nvPr/>
        </p:nvCxnSpPr>
        <p:spPr>
          <a:xfrm flipH="1" rot="10800000">
            <a:off x="5935627" y="2298600"/>
            <a:ext cx="1017600" cy="673200"/>
          </a:xfrm>
          <a:prstGeom prst="straightConnector1">
            <a:avLst/>
          </a:prstGeom>
          <a:noFill/>
          <a:ln cap="flat" cmpd="sng" w="25400">
            <a:solidFill>
              <a:schemeClr val="accent1"/>
            </a:solidFill>
            <a:prstDash val="solid"/>
            <a:round/>
            <a:headEnd len="sm" w="sm" type="none"/>
            <a:tailEnd len="med" w="med" type="stealth"/>
          </a:ln>
        </p:spPr>
      </p:cxnSp>
      <p:cxnSp>
        <p:nvCxnSpPr>
          <p:cNvPr id="304" name="Google Shape;304;p28"/>
          <p:cNvCxnSpPr>
            <a:stCxn id="290" idx="1"/>
            <a:endCxn id="286" idx="3"/>
          </p:cNvCxnSpPr>
          <p:nvPr/>
        </p:nvCxnSpPr>
        <p:spPr>
          <a:xfrm rot="10800000">
            <a:off x="2032056" y="4197400"/>
            <a:ext cx="1902000" cy="806400"/>
          </a:xfrm>
          <a:prstGeom prst="straightConnector1">
            <a:avLst/>
          </a:prstGeom>
          <a:noFill/>
          <a:ln cap="flat" cmpd="sng" w="25400">
            <a:solidFill>
              <a:schemeClr val="accent1"/>
            </a:solidFill>
            <a:prstDash val="solid"/>
            <a:round/>
            <a:headEnd len="sm" w="sm" type="none"/>
            <a:tailEnd len="med" w="med" type="stealth"/>
          </a:ln>
        </p:spPr>
      </p:cxnSp>
      <p:cxnSp>
        <p:nvCxnSpPr>
          <p:cNvPr id="305" name="Google Shape;305;p28"/>
          <p:cNvCxnSpPr>
            <a:stCxn id="289" idx="1"/>
            <a:endCxn id="286" idx="3"/>
          </p:cNvCxnSpPr>
          <p:nvPr/>
        </p:nvCxnSpPr>
        <p:spPr>
          <a:xfrm rot="10800000">
            <a:off x="2032000" y="4197400"/>
            <a:ext cx="1638300" cy="196800"/>
          </a:xfrm>
          <a:prstGeom prst="straightConnector1">
            <a:avLst/>
          </a:prstGeom>
          <a:noFill/>
          <a:ln cap="flat" cmpd="sng" w="25400">
            <a:solidFill>
              <a:schemeClr val="accent1"/>
            </a:solidFill>
            <a:prstDash val="solid"/>
            <a:round/>
            <a:headEnd len="sm" w="sm" type="none"/>
            <a:tailEnd len="med" w="med" type="stealth"/>
          </a:ln>
        </p:spPr>
      </p:cxnSp>
      <p:cxnSp>
        <p:nvCxnSpPr>
          <p:cNvPr id="306" name="Google Shape;306;p28"/>
          <p:cNvCxnSpPr>
            <a:stCxn id="292" idx="1"/>
            <a:endCxn id="288" idx="3"/>
          </p:cNvCxnSpPr>
          <p:nvPr/>
        </p:nvCxnSpPr>
        <p:spPr>
          <a:xfrm rot="10800000">
            <a:off x="3073437" y="5353000"/>
            <a:ext cx="674700" cy="260400"/>
          </a:xfrm>
          <a:prstGeom prst="straightConnector1">
            <a:avLst/>
          </a:prstGeom>
          <a:noFill/>
          <a:ln cap="flat" cmpd="sng" w="25400">
            <a:solidFill>
              <a:schemeClr val="accent1"/>
            </a:solidFill>
            <a:prstDash val="solid"/>
            <a:round/>
            <a:headEnd len="sm" w="sm" type="none"/>
            <a:tailEnd len="med" w="med" type="stealth"/>
          </a:ln>
        </p:spPr>
      </p:cxnSp>
      <p:cxnSp>
        <p:nvCxnSpPr>
          <p:cNvPr id="307" name="Google Shape;307;p28"/>
          <p:cNvCxnSpPr>
            <a:stCxn id="290" idx="1"/>
            <a:endCxn id="288" idx="3"/>
          </p:cNvCxnSpPr>
          <p:nvPr/>
        </p:nvCxnSpPr>
        <p:spPr>
          <a:xfrm flipH="1">
            <a:off x="3073356" y="5003800"/>
            <a:ext cx="860700" cy="349200"/>
          </a:xfrm>
          <a:prstGeom prst="straightConnector1">
            <a:avLst/>
          </a:prstGeom>
          <a:noFill/>
          <a:ln cap="flat" cmpd="sng" w="25400">
            <a:solidFill>
              <a:schemeClr val="accent1"/>
            </a:solidFill>
            <a:prstDash val="solid"/>
            <a:round/>
            <a:headEnd len="sm" w="sm" type="none"/>
            <a:tailEnd len="med" w="med" type="stealth"/>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8"/>
          <p:cNvSpPr/>
          <p:nvPr>
            <p:ph idx="12" type="sldNum"/>
          </p:nvPr>
        </p:nvSpPr>
        <p:spPr>
          <a:xfrm>
            <a:off x="8763000" y="6629400"/>
            <a:ext cx="304800" cy="187285"/>
          </a:xfrm>
          <a:prstGeom prst="roundRect">
            <a:avLst>
              <a:gd fmla="val 16667" name="adj"/>
            </a:avLst>
          </a:prstGeom>
          <a:noFill/>
          <a:ln>
            <a:noFill/>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47" name="Google Shape;47;p8"/>
          <p:cNvSpPr txBox="1"/>
          <p:nvPr>
            <p:ph idx="1" type="body"/>
          </p:nvPr>
        </p:nvSpPr>
        <p:spPr>
          <a:xfrm>
            <a:off x="533400" y="1371600"/>
            <a:ext cx="8153400" cy="5029200"/>
          </a:xfrm>
          <a:prstGeom prst="rect">
            <a:avLst/>
          </a:prstGeom>
          <a:noFill/>
          <a:ln>
            <a:noFill/>
          </a:ln>
        </p:spPr>
        <p:txBody>
          <a:bodyPr anchorCtr="0" anchor="t" bIns="45700" lIns="91425" spcFirstLastPara="1" rIns="91425" wrap="square" tIns="45700">
            <a:noAutofit/>
          </a:bodyPr>
          <a:lstStyle/>
          <a:p>
            <a:pPr indent="0" lvl="0" marL="31173" rtl="0" algn="l">
              <a:spcBef>
                <a:spcPts val="0"/>
              </a:spcBef>
              <a:spcAft>
                <a:spcPts val="0"/>
              </a:spcAft>
              <a:buClr>
                <a:srgbClr val="002569"/>
              </a:buClr>
              <a:buSzPts val="2400"/>
              <a:buNone/>
            </a:pPr>
            <a:r>
              <a:rPr lang="en-US" sz="2400"/>
              <a:t>Carbon Strategy Implementation Study Team Spreadsheet identified lead CEOS “Entity” as:</a:t>
            </a:r>
            <a:endParaRPr/>
          </a:p>
          <a:p>
            <a:pPr indent="-342900" lvl="2" marL="1257300" rtl="0" algn="l">
              <a:spcBef>
                <a:spcPts val="1700"/>
              </a:spcBef>
              <a:spcAft>
                <a:spcPts val="0"/>
              </a:spcAft>
              <a:buClr>
                <a:srgbClr val="002569"/>
              </a:buClr>
              <a:buSzPts val="2400"/>
              <a:buFont typeface="Arial"/>
              <a:buChar char="•"/>
            </a:pPr>
            <a:r>
              <a:rPr lang="en-US" sz="2400"/>
              <a:t>Atmospheric Chemistry-VC: 6 Actions</a:t>
            </a:r>
            <a:endParaRPr/>
          </a:p>
          <a:p>
            <a:pPr indent="-342900" lvl="2" marL="1257300" rtl="0" algn="l">
              <a:spcBef>
                <a:spcPts val="1700"/>
              </a:spcBef>
              <a:spcAft>
                <a:spcPts val="0"/>
              </a:spcAft>
              <a:buClr>
                <a:srgbClr val="002569"/>
              </a:buClr>
              <a:buSzPts val="2400"/>
              <a:buFont typeface="Arial"/>
              <a:buChar char="•"/>
            </a:pPr>
            <a:r>
              <a:rPr lang="en-US" sz="2400"/>
              <a:t>Land Surface Imaging-VC: 4 Actions</a:t>
            </a:r>
            <a:endParaRPr/>
          </a:p>
          <a:p>
            <a:pPr indent="-342900" lvl="2" marL="1257300" rtl="0" algn="l">
              <a:spcBef>
                <a:spcPts val="1700"/>
              </a:spcBef>
              <a:spcAft>
                <a:spcPts val="0"/>
              </a:spcAft>
              <a:buClr>
                <a:srgbClr val="002569"/>
              </a:buClr>
              <a:buSzPts val="2400"/>
              <a:buFont typeface="Arial"/>
              <a:buChar char="•"/>
            </a:pPr>
            <a:r>
              <a:rPr lang="en-US" sz="2400"/>
              <a:t>Working Group  Climate: 7 Actions</a:t>
            </a:r>
            <a:endParaRPr/>
          </a:p>
          <a:p>
            <a:pPr indent="-342900" lvl="2" marL="1257300" rtl="0" algn="l">
              <a:spcBef>
                <a:spcPts val="1700"/>
              </a:spcBef>
              <a:spcAft>
                <a:spcPts val="0"/>
              </a:spcAft>
              <a:buClr>
                <a:srgbClr val="002569"/>
              </a:buClr>
              <a:buSzPts val="2400"/>
              <a:buFont typeface="Arial"/>
              <a:buChar char="•"/>
            </a:pPr>
            <a:r>
              <a:rPr lang="en-US" sz="2400"/>
              <a:t>Working Group Calibration/Validation: 11 Actions</a:t>
            </a:r>
            <a:endParaRPr/>
          </a:p>
          <a:p>
            <a:pPr indent="-342900" lvl="2" marL="1257300" rtl="0" algn="l">
              <a:spcBef>
                <a:spcPts val="1700"/>
              </a:spcBef>
              <a:spcAft>
                <a:spcPts val="0"/>
              </a:spcAft>
              <a:buClr>
                <a:srgbClr val="002569"/>
              </a:buClr>
              <a:buSzPts val="2400"/>
              <a:buFont typeface="Arial"/>
              <a:buChar char="•"/>
            </a:pPr>
            <a:r>
              <a:rPr lang="en-US" sz="2400"/>
              <a:t>Strategic Implementation Team: 7 Actions</a:t>
            </a:r>
            <a:endParaRPr/>
          </a:p>
          <a:p>
            <a:pPr indent="-342900" lvl="2" marL="1257300" rtl="0" algn="l">
              <a:spcBef>
                <a:spcPts val="1700"/>
              </a:spcBef>
              <a:spcAft>
                <a:spcPts val="0"/>
              </a:spcAft>
              <a:buClr>
                <a:srgbClr val="002569"/>
              </a:buClr>
              <a:buSzPts val="2400"/>
              <a:buFont typeface="Arial"/>
              <a:buChar char="•"/>
            </a:pPr>
            <a:r>
              <a:rPr lang="en-US" sz="2400"/>
              <a:t>N/A: 2 Actions</a:t>
            </a:r>
            <a:endParaRPr/>
          </a:p>
          <a:p>
            <a:pPr indent="-342900" lvl="2" marL="1257300" rtl="0" algn="l">
              <a:spcBef>
                <a:spcPts val="1700"/>
              </a:spcBef>
              <a:spcAft>
                <a:spcPts val="0"/>
              </a:spcAft>
              <a:buClr>
                <a:srgbClr val="002569"/>
              </a:buClr>
              <a:buSzPts val="2400"/>
              <a:buFont typeface="Arial"/>
              <a:buChar char="•"/>
            </a:pPr>
            <a:r>
              <a:rPr lang="en-US" sz="2400"/>
              <a:t>Many other WGs and VCs named as contributing</a:t>
            </a:r>
            <a:endParaRPr sz="2400"/>
          </a:p>
          <a:p>
            <a:pPr indent="-215900" lvl="0" marL="342900" rtl="0" algn="l">
              <a:spcBef>
                <a:spcPts val="1700"/>
              </a:spcBef>
              <a:spcAft>
                <a:spcPts val="0"/>
              </a:spcAft>
              <a:buClr>
                <a:srgbClr val="002569"/>
              </a:buClr>
              <a:buSzPts val="2000"/>
              <a:buNone/>
            </a:pPr>
            <a:r>
              <a:t/>
            </a:r>
            <a:endParaRPr/>
          </a:p>
        </p:txBody>
      </p:sp>
      <p:sp>
        <p:nvSpPr>
          <p:cNvPr id="48" name="Google Shape;48;p8"/>
          <p:cNvSpPr txBox="1"/>
          <p:nvPr>
            <p:ph idx="2" type="body"/>
          </p:nvPr>
        </p:nvSpPr>
        <p:spPr>
          <a:xfrm>
            <a:off x="1905000" y="304800"/>
            <a:ext cx="54864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None/>
            </a:pPr>
            <a:r>
              <a:rPr lang="en-US" sz="2800"/>
              <a:t>Truly cross-cutting within CEOS</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9"/>
          <p:cNvSpPr txBox="1"/>
          <p:nvPr/>
        </p:nvSpPr>
        <p:spPr>
          <a:xfrm>
            <a:off x="1981200" y="304800"/>
            <a:ext cx="5334000" cy="584773"/>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lang="en-US" sz="3200">
                <a:solidFill>
                  <a:schemeClr val="lt2"/>
                </a:solidFill>
                <a:latin typeface="Oi"/>
                <a:ea typeface="Oi"/>
                <a:cs typeface="Oi"/>
                <a:sym typeface="Oi"/>
              </a:rPr>
              <a:t>Stock take September 2015</a:t>
            </a:r>
            <a:endParaRPr i="0" sz="3200" u="none" cap="none" strike="noStrike">
              <a:solidFill>
                <a:schemeClr val="lt2"/>
              </a:solidFill>
              <a:latin typeface="Oi"/>
              <a:ea typeface="Oi"/>
              <a:cs typeface="Oi"/>
              <a:sym typeface="Oi"/>
            </a:endParaRPr>
          </a:p>
        </p:txBody>
      </p:sp>
      <p:sp>
        <p:nvSpPr>
          <p:cNvPr id="54" name="Google Shape;54;p9"/>
          <p:cNvSpPr/>
          <p:nvPr/>
        </p:nvSpPr>
        <p:spPr>
          <a:xfrm>
            <a:off x="381000" y="1143000"/>
            <a:ext cx="8369300" cy="6586418"/>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2569"/>
              </a:buClr>
              <a:buSzPts val="2000"/>
              <a:buFont typeface="Helvetica Neue"/>
              <a:buAutoNum type="arabicPeriod"/>
            </a:pPr>
            <a:r>
              <a:rPr b="1" lang="en-US" sz="2000">
                <a:solidFill>
                  <a:srgbClr val="002569"/>
                </a:solidFill>
                <a:latin typeface="Arial"/>
                <a:ea typeface="Arial"/>
                <a:cs typeface="Arial"/>
                <a:sym typeface="Arial"/>
              </a:rPr>
              <a:t>Limited concrete progress had occurred</a:t>
            </a:r>
            <a:endParaRPr/>
          </a:p>
          <a:p>
            <a:pPr indent="-457200" lvl="0" marL="457200" marR="0" rtl="0" algn="l">
              <a:spcBef>
                <a:spcPts val="1200"/>
              </a:spcBef>
              <a:spcAft>
                <a:spcPts val="0"/>
              </a:spcAft>
              <a:buClr>
                <a:srgbClr val="002569"/>
              </a:buClr>
              <a:buSzPts val="2000"/>
              <a:buFont typeface="Helvetica Neue"/>
              <a:buAutoNum type="arabicPeriod"/>
            </a:pPr>
            <a:r>
              <a:rPr b="1" lang="en-US" sz="2000">
                <a:solidFill>
                  <a:srgbClr val="002569"/>
                </a:solidFill>
                <a:latin typeface="Arial"/>
                <a:ea typeface="Arial"/>
                <a:cs typeface="Arial"/>
                <a:sym typeface="Arial"/>
              </a:rPr>
              <a:t>All relevant VCs and WGs confirmed:</a:t>
            </a:r>
            <a:endParaRPr/>
          </a:p>
          <a:p>
            <a:pPr indent="-457200" lvl="0" marL="1008000" marR="0" rtl="0" algn="l">
              <a:spcBef>
                <a:spcPts val="1200"/>
              </a:spcBef>
              <a:spcAft>
                <a:spcPts val="0"/>
              </a:spcAft>
              <a:buClr>
                <a:srgbClr val="002569"/>
              </a:buClr>
              <a:buSzPts val="2000"/>
              <a:buFont typeface="Arial"/>
              <a:buChar char="•"/>
            </a:pPr>
            <a:r>
              <a:rPr lang="en-US" sz="2000">
                <a:solidFill>
                  <a:srgbClr val="002569"/>
                </a:solidFill>
                <a:latin typeface="Arial"/>
                <a:ea typeface="Arial"/>
                <a:cs typeface="Arial"/>
                <a:sym typeface="Arial"/>
              </a:rPr>
              <a:t>Their understanding of the actions.</a:t>
            </a:r>
            <a:endParaRPr/>
          </a:p>
          <a:p>
            <a:pPr indent="-457200" lvl="0" marL="1008000" marR="0" rtl="0" algn="l">
              <a:spcBef>
                <a:spcPts val="1200"/>
              </a:spcBef>
              <a:spcAft>
                <a:spcPts val="0"/>
              </a:spcAft>
              <a:buClr>
                <a:srgbClr val="002569"/>
              </a:buClr>
              <a:buSzPts val="2000"/>
              <a:buFont typeface="Arial"/>
              <a:buChar char="•"/>
            </a:pPr>
            <a:r>
              <a:rPr lang="en-US" sz="2000">
                <a:solidFill>
                  <a:srgbClr val="002569"/>
                </a:solidFill>
                <a:latin typeface="Arial"/>
                <a:ea typeface="Arial"/>
                <a:cs typeface="Arial"/>
                <a:sym typeface="Arial"/>
              </a:rPr>
              <a:t>That internal planning is under way, with a number of groups having processes in hand.</a:t>
            </a:r>
            <a:endParaRPr/>
          </a:p>
          <a:p>
            <a:pPr indent="-457200" lvl="0" marL="1008000" marR="0" rtl="0" algn="l">
              <a:spcBef>
                <a:spcPts val="1200"/>
              </a:spcBef>
              <a:spcAft>
                <a:spcPts val="0"/>
              </a:spcAft>
              <a:buClr>
                <a:srgbClr val="002569"/>
              </a:buClr>
              <a:buSzPts val="2000"/>
              <a:buFont typeface="Arial"/>
              <a:buChar char="•"/>
            </a:pPr>
            <a:r>
              <a:rPr lang="en-US" sz="2000">
                <a:solidFill>
                  <a:srgbClr val="002569"/>
                </a:solidFill>
                <a:latin typeface="Arial"/>
                <a:ea typeface="Arial"/>
                <a:cs typeface="Arial"/>
                <a:sym typeface="Arial"/>
              </a:rPr>
              <a:t>That no resource limitations have been identified.</a:t>
            </a:r>
            <a:endParaRPr i="1" sz="2000">
              <a:solidFill>
                <a:srgbClr val="002569"/>
              </a:solidFill>
              <a:latin typeface="Arial"/>
              <a:ea typeface="Arial"/>
              <a:cs typeface="Arial"/>
              <a:sym typeface="Arial"/>
            </a:endParaRPr>
          </a:p>
          <a:p>
            <a:pPr indent="-457200" lvl="0" marL="457200" marR="0" rtl="0" algn="l">
              <a:spcBef>
                <a:spcPts val="1200"/>
              </a:spcBef>
              <a:spcAft>
                <a:spcPts val="0"/>
              </a:spcAft>
              <a:buClr>
                <a:srgbClr val="002569"/>
              </a:buClr>
              <a:buSzPts val="2000"/>
              <a:buFont typeface="Helvetica Neue"/>
              <a:buAutoNum type="arabicPeriod" startAt="2"/>
            </a:pPr>
            <a:r>
              <a:rPr b="1" lang="en-US" sz="2000">
                <a:solidFill>
                  <a:srgbClr val="002569"/>
                </a:solidFill>
                <a:latin typeface="Arial"/>
                <a:ea typeface="Arial"/>
                <a:cs typeface="Arial"/>
                <a:sym typeface="Arial"/>
              </a:rPr>
              <a:t>The group noted the broad nature of some of the actions was presenting challenges for planning:</a:t>
            </a:r>
            <a:endParaRPr/>
          </a:p>
          <a:p>
            <a:pPr indent="-457200" lvl="0" marL="1008000" marR="0" rtl="0" algn="l">
              <a:spcBef>
                <a:spcPts val="1200"/>
              </a:spcBef>
              <a:spcAft>
                <a:spcPts val="0"/>
              </a:spcAft>
              <a:buClr>
                <a:srgbClr val="002569"/>
              </a:buClr>
              <a:buSzPts val="2000"/>
              <a:buFont typeface="Arial"/>
              <a:buChar char="•"/>
            </a:pPr>
            <a:r>
              <a:rPr lang="en-US" sz="2000">
                <a:solidFill>
                  <a:srgbClr val="002569"/>
                </a:solidFill>
                <a:latin typeface="Arial"/>
                <a:ea typeface="Arial"/>
                <a:cs typeface="Arial"/>
                <a:sym typeface="Arial"/>
              </a:rPr>
              <a:t>Some will take many years to complete.</a:t>
            </a:r>
            <a:endParaRPr/>
          </a:p>
          <a:p>
            <a:pPr indent="-457200" lvl="0" marL="1008000" marR="0" rtl="0" algn="l">
              <a:spcBef>
                <a:spcPts val="1200"/>
              </a:spcBef>
              <a:spcAft>
                <a:spcPts val="0"/>
              </a:spcAft>
              <a:buClr>
                <a:srgbClr val="002569"/>
              </a:buClr>
              <a:buSzPts val="2000"/>
              <a:buFont typeface="Arial"/>
              <a:buChar char="•"/>
            </a:pPr>
            <a:r>
              <a:rPr lang="en-US" sz="2000">
                <a:solidFill>
                  <a:srgbClr val="002569"/>
                </a:solidFill>
                <a:latin typeface="Arial"/>
                <a:ea typeface="Arial"/>
                <a:cs typeface="Arial"/>
                <a:sym typeface="Arial"/>
              </a:rPr>
              <a:t>Progress could be made on a number of fronts.</a:t>
            </a:r>
            <a:endParaRPr/>
          </a:p>
          <a:p>
            <a:pPr indent="-457200" lvl="0" marL="1008000" marR="0" rtl="0" algn="l">
              <a:spcBef>
                <a:spcPts val="1200"/>
              </a:spcBef>
              <a:spcAft>
                <a:spcPts val="0"/>
              </a:spcAft>
              <a:buClr>
                <a:srgbClr val="002569"/>
              </a:buClr>
              <a:buSzPts val="2000"/>
              <a:buFont typeface="Arial"/>
              <a:buChar char="•"/>
            </a:pPr>
            <a:r>
              <a:rPr lang="en-US" sz="2000">
                <a:solidFill>
                  <a:srgbClr val="002569"/>
                </a:solidFill>
                <a:latin typeface="Arial"/>
                <a:ea typeface="Arial"/>
                <a:cs typeface="Arial"/>
                <a:sym typeface="Arial"/>
              </a:rPr>
              <a:t>‘Grand plans’ difficult in a ‘best efforts’ context.</a:t>
            </a:r>
            <a:endParaRPr/>
          </a:p>
          <a:p>
            <a:pPr indent="0" lvl="0" marL="550800" marR="0" rtl="0" algn="l">
              <a:spcBef>
                <a:spcPts val="1200"/>
              </a:spcBef>
              <a:spcAft>
                <a:spcPts val="0"/>
              </a:spcAft>
              <a:buNone/>
            </a:pPr>
            <a:r>
              <a:t/>
            </a:r>
            <a:endParaRPr b="1" sz="2000">
              <a:solidFill>
                <a:srgbClr val="002569"/>
              </a:solidFill>
              <a:latin typeface="Arial"/>
              <a:ea typeface="Arial"/>
              <a:cs typeface="Arial"/>
              <a:sym typeface="Arial"/>
            </a:endParaRPr>
          </a:p>
          <a:p>
            <a:pPr indent="-330200" lvl="0" marL="457200" marR="0" rtl="0" algn="l">
              <a:spcBef>
                <a:spcPts val="1200"/>
              </a:spcBef>
              <a:spcAft>
                <a:spcPts val="0"/>
              </a:spcAft>
              <a:buClr>
                <a:srgbClr val="002569"/>
              </a:buClr>
              <a:buSzPts val="2000"/>
              <a:buFont typeface="Helvetica Neue"/>
              <a:buNone/>
            </a:pPr>
            <a:r>
              <a:t/>
            </a:r>
            <a:endParaRPr sz="2000">
              <a:solidFill>
                <a:srgbClr val="002569"/>
              </a:solidFill>
              <a:latin typeface="Arial"/>
              <a:ea typeface="Arial"/>
              <a:cs typeface="Arial"/>
              <a:sym typeface="Arial"/>
            </a:endParaRPr>
          </a:p>
          <a:p>
            <a:pPr indent="-215900" lvl="6" marL="648000" marR="0" rtl="0" algn="l">
              <a:spcBef>
                <a:spcPts val="1200"/>
              </a:spcBef>
              <a:spcAft>
                <a:spcPts val="0"/>
              </a:spcAft>
              <a:buClr>
                <a:srgbClr val="002569"/>
              </a:buClr>
              <a:buSzPts val="2000"/>
              <a:buFont typeface="Arial"/>
              <a:buNone/>
            </a:pPr>
            <a:r>
              <a:t/>
            </a:r>
            <a:endParaRPr b="0" i="0" sz="2000" u="none" cap="none" strike="noStrike">
              <a:solidFill>
                <a:srgbClr val="002569"/>
              </a:solidFill>
              <a:latin typeface="Arial"/>
              <a:ea typeface="Arial"/>
              <a:cs typeface="Arial"/>
              <a:sym typeface="Arial"/>
            </a:endParaRPr>
          </a:p>
          <a:p>
            <a:pPr indent="-215900" lvl="1" marL="800100" marR="0" rtl="0" algn="l">
              <a:spcBef>
                <a:spcPts val="1200"/>
              </a:spcBef>
              <a:spcAft>
                <a:spcPts val="0"/>
              </a:spcAft>
              <a:buClr>
                <a:srgbClr val="002569"/>
              </a:buClr>
              <a:buSzPts val="2000"/>
              <a:buFont typeface="Courier New"/>
              <a:buNone/>
            </a:pPr>
            <a:r>
              <a:t/>
            </a:r>
            <a:endParaRPr b="0" i="0" sz="2000" u="none" cap="none" strike="noStrike">
              <a:solidFill>
                <a:srgbClr val="00256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0"/>
          <p:cNvSpPr txBox="1"/>
          <p:nvPr/>
        </p:nvSpPr>
        <p:spPr>
          <a:xfrm>
            <a:off x="1981200" y="65784"/>
            <a:ext cx="4891336" cy="107721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lang="en-US" sz="3600">
                <a:solidFill>
                  <a:srgbClr val="EEECE1"/>
                </a:solidFill>
                <a:latin typeface="Oi"/>
                <a:ea typeface="Oi"/>
                <a:cs typeface="Oi"/>
                <a:sym typeface="Oi"/>
              </a:rPr>
              <a:t>Plenary 2015 </a:t>
            </a:r>
            <a:endParaRPr/>
          </a:p>
          <a:p>
            <a:pPr indent="0" lvl="0" marL="0" marR="0" rtl="0" algn="l">
              <a:spcBef>
                <a:spcPts val="0"/>
              </a:spcBef>
              <a:spcAft>
                <a:spcPts val="0"/>
              </a:spcAft>
              <a:buNone/>
            </a:pPr>
            <a:r>
              <a:rPr lang="en-US" sz="2800">
                <a:solidFill>
                  <a:srgbClr val="EEECE1"/>
                </a:solidFill>
                <a:latin typeface="Oi"/>
                <a:ea typeface="Oi"/>
                <a:cs typeface="Oi"/>
                <a:sym typeface="Oi"/>
              </a:rPr>
              <a:t>Way Forward</a:t>
            </a:r>
            <a:endParaRPr i="0" sz="2800" u="none" cap="none" strike="noStrike">
              <a:solidFill>
                <a:srgbClr val="EEECE1"/>
              </a:solidFill>
              <a:latin typeface="Oi"/>
              <a:ea typeface="Oi"/>
              <a:cs typeface="Oi"/>
              <a:sym typeface="Oi"/>
            </a:endParaRPr>
          </a:p>
        </p:txBody>
      </p:sp>
      <p:sp>
        <p:nvSpPr>
          <p:cNvPr id="60" name="Google Shape;60;p10"/>
          <p:cNvSpPr/>
          <p:nvPr/>
        </p:nvSpPr>
        <p:spPr>
          <a:xfrm>
            <a:off x="304800" y="1765300"/>
            <a:ext cx="8839200" cy="3477876"/>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2569"/>
              </a:buClr>
              <a:buSzPts val="1800"/>
              <a:buFont typeface="Helvetica Neue"/>
              <a:buAutoNum type="arabicPeriod"/>
            </a:pPr>
            <a:r>
              <a:rPr b="1" lang="en-US" sz="1800">
                <a:solidFill>
                  <a:srgbClr val="002569"/>
                </a:solidFill>
                <a:latin typeface="Arial"/>
                <a:ea typeface="Arial"/>
                <a:cs typeface="Arial"/>
                <a:sym typeface="Arial"/>
              </a:rPr>
              <a:t>VCs and WGs were reassured that Principals understand that ‘finishing’ many of the actions is a long-term effort and that an ‘agile’ approach is appropriate.</a:t>
            </a:r>
            <a:endParaRPr b="1" sz="1800">
              <a:solidFill>
                <a:srgbClr val="002569"/>
              </a:solidFill>
              <a:latin typeface="Arial"/>
              <a:ea typeface="Arial"/>
              <a:cs typeface="Arial"/>
              <a:sym typeface="Arial"/>
            </a:endParaRPr>
          </a:p>
          <a:p>
            <a:pPr indent="-457200" lvl="0" marL="457200" marR="0" rtl="0" algn="l">
              <a:spcBef>
                <a:spcPts val="1200"/>
              </a:spcBef>
              <a:spcAft>
                <a:spcPts val="0"/>
              </a:spcAft>
              <a:buClr>
                <a:srgbClr val="002569"/>
              </a:buClr>
              <a:buSzPts val="1800"/>
              <a:buFont typeface="Helvetica Neue"/>
              <a:buAutoNum type="arabicPeriod"/>
            </a:pPr>
            <a:r>
              <a:rPr b="1" lang="en-US" sz="1800">
                <a:solidFill>
                  <a:srgbClr val="002569"/>
                </a:solidFill>
                <a:latin typeface="Arial"/>
                <a:ea typeface="Arial"/>
                <a:cs typeface="Arial"/>
                <a:sym typeface="Arial"/>
              </a:rPr>
              <a:t>Noting the need to build momentum the SIT Vice Chair suggested that:</a:t>
            </a:r>
            <a:endParaRPr/>
          </a:p>
          <a:p>
            <a:pPr indent="-457200" lvl="0" marL="1008000" marR="0" rtl="0" algn="l">
              <a:spcBef>
                <a:spcPts val="1200"/>
              </a:spcBef>
              <a:spcAft>
                <a:spcPts val="0"/>
              </a:spcAft>
              <a:buClr>
                <a:srgbClr val="002569"/>
              </a:buClr>
              <a:buSzPts val="1800"/>
              <a:buFont typeface="Arial"/>
              <a:buChar char="•"/>
            </a:pPr>
            <a:r>
              <a:rPr lang="en-US" sz="1800">
                <a:solidFill>
                  <a:srgbClr val="002569"/>
                </a:solidFill>
                <a:latin typeface="Arial"/>
                <a:ea typeface="Arial"/>
                <a:cs typeface="Arial"/>
                <a:sym typeface="Arial"/>
              </a:rPr>
              <a:t>VCs and WGs focus specific near-term (1 year) steps that are achievable and will show progress.</a:t>
            </a:r>
            <a:endParaRPr/>
          </a:p>
          <a:p>
            <a:pPr indent="-457200" lvl="0" marL="1008000" marR="0" rtl="0" algn="l">
              <a:spcBef>
                <a:spcPts val="1200"/>
              </a:spcBef>
              <a:spcAft>
                <a:spcPts val="0"/>
              </a:spcAft>
              <a:buClr>
                <a:srgbClr val="002569"/>
              </a:buClr>
              <a:buSzPts val="1800"/>
              <a:buFont typeface="Arial"/>
              <a:buChar char="•"/>
            </a:pPr>
            <a:r>
              <a:rPr lang="en-US" sz="1800">
                <a:solidFill>
                  <a:srgbClr val="002569"/>
                </a:solidFill>
                <a:latin typeface="Arial"/>
                <a:ea typeface="Arial"/>
                <a:cs typeface="Arial"/>
                <a:sym typeface="Arial"/>
              </a:rPr>
              <a:t>Principals be engaged to determine their support for these proposed ‘next steps’; with this helping give VCs and WGs confidence in their direction.</a:t>
            </a:r>
            <a:endParaRPr sz="1800">
              <a:solidFill>
                <a:srgbClr val="002569"/>
              </a:solidFill>
              <a:latin typeface="Arial"/>
              <a:ea typeface="Arial"/>
              <a:cs typeface="Arial"/>
              <a:sym typeface="Arial"/>
            </a:endParaRPr>
          </a:p>
          <a:p>
            <a:pPr indent="-457200" lvl="0" marL="457200" marR="0" rtl="0" algn="l">
              <a:spcBef>
                <a:spcPts val="1200"/>
              </a:spcBef>
              <a:spcAft>
                <a:spcPts val="0"/>
              </a:spcAft>
              <a:buClr>
                <a:srgbClr val="002569"/>
              </a:buClr>
              <a:buSzPts val="1800"/>
              <a:buFont typeface="Helvetica Neue"/>
              <a:buAutoNum type="arabicPeriod" startAt="3"/>
            </a:pPr>
            <a:r>
              <a:rPr b="1" lang="en-US" sz="1800">
                <a:solidFill>
                  <a:srgbClr val="002569"/>
                </a:solidFill>
                <a:latin typeface="Arial"/>
                <a:ea typeface="Arial"/>
                <a:cs typeface="Arial"/>
                <a:sym typeface="Arial"/>
              </a:rPr>
              <a:t>VCs and WGs agreed to propose such next steps with a 1-year time horizon, for consideration at SIT-31…</a:t>
            </a:r>
            <a:endParaRPr b="1" sz="1800">
              <a:solidFill>
                <a:srgbClr val="002569"/>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1"/>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66" name="Google Shape;66;p11"/>
          <p:cNvSpPr txBox="1"/>
          <p:nvPr>
            <p:ph idx="1" type="body"/>
          </p:nvPr>
        </p:nvSpPr>
        <p:spPr>
          <a:xfrm>
            <a:off x="533400" y="1600200"/>
            <a:ext cx="8153400" cy="4724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569"/>
              </a:buClr>
              <a:buSzPts val="2400"/>
              <a:buNone/>
            </a:pPr>
            <a:r>
              <a:rPr lang="en-US" sz="2400"/>
              <a:t>Birth of the Carbon Strategy meta-Action</a:t>
            </a:r>
            <a:endParaRPr/>
          </a:p>
          <a:p>
            <a:pPr indent="-190500" lvl="0" marL="342900" rtl="0" algn="l">
              <a:spcBef>
                <a:spcPts val="500"/>
              </a:spcBef>
              <a:spcAft>
                <a:spcPts val="0"/>
              </a:spcAft>
              <a:buClr>
                <a:srgbClr val="002569"/>
              </a:buClr>
              <a:buSzPts val="2400"/>
              <a:buNone/>
            </a:pPr>
            <a:r>
              <a:t/>
            </a:r>
            <a:endParaRPr sz="2400"/>
          </a:p>
          <a:p>
            <a:pPr indent="-342900" lvl="0" marL="342900" rtl="0" algn="l">
              <a:spcBef>
                <a:spcPts val="500"/>
              </a:spcBef>
              <a:spcAft>
                <a:spcPts val="0"/>
              </a:spcAft>
              <a:buClr>
                <a:srgbClr val="002569"/>
              </a:buClr>
              <a:buSzPts val="2400"/>
              <a:buChar char="•"/>
            </a:pPr>
            <a:r>
              <a:rPr lang="en-US" sz="2400"/>
              <a:t>CARB-8: Implementation of agreed actions in response to CEOS Strategy for Carbon Observations from Space</a:t>
            </a:r>
            <a:endParaRPr/>
          </a:p>
          <a:p>
            <a:pPr indent="-190500" lvl="0" marL="342900" rtl="0" algn="l">
              <a:spcBef>
                <a:spcPts val="500"/>
              </a:spcBef>
              <a:spcAft>
                <a:spcPts val="0"/>
              </a:spcAft>
              <a:buClr>
                <a:srgbClr val="002569"/>
              </a:buClr>
              <a:buSzPts val="2400"/>
              <a:buNone/>
            </a:pPr>
            <a:r>
              <a:t/>
            </a:r>
            <a:endParaRPr sz="2400"/>
          </a:p>
          <a:p>
            <a:pPr indent="0" lvl="0" marL="0" rtl="0" algn="l">
              <a:spcBef>
                <a:spcPts val="500"/>
              </a:spcBef>
              <a:spcAft>
                <a:spcPts val="0"/>
              </a:spcAft>
              <a:buClr>
                <a:srgbClr val="002569"/>
              </a:buClr>
              <a:buSzPts val="2400"/>
              <a:buNone/>
            </a:pPr>
            <a:r>
              <a:rPr lang="en-US" sz="2400"/>
              <a:t>And dedicated Action on support to GEO Carbon Flagship</a:t>
            </a:r>
            <a:endParaRPr/>
          </a:p>
          <a:p>
            <a:pPr indent="-190500" lvl="0" marL="342900" rtl="0" algn="l">
              <a:spcBef>
                <a:spcPts val="500"/>
              </a:spcBef>
              <a:spcAft>
                <a:spcPts val="0"/>
              </a:spcAft>
              <a:buClr>
                <a:srgbClr val="002569"/>
              </a:buClr>
              <a:buSzPts val="2400"/>
              <a:buNone/>
            </a:pPr>
            <a:r>
              <a:t/>
            </a:r>
            <a:endParaRPr sz="2400"/>
          </a:p>
          <a:p>
            <a:pPr indent="-342900" lvl="0" marL="342900" rtl="0" algn="l">
              <a:spcBef>
                <a:spcPts val="500"/>
              </a:spcBef>
              <a:spcAft>
                <a:spcPts val="0"/>
              </a:spcAft>
              <a:buClr>
                <a:srgbClr val="002569"/>
              </a:buClr>
              <a:buSzPts val="2400"/>
              <a:buChar char="•"/>
            </a:pPr>
            <a:r>
              <a:rPr lang="en-US" sz="2400"/>
              <a:t>CARB-12: Support for definition of a potential GEO Carbon Flagship (draft completed – Stephen Plummer as CEOS representative)</a:t>
            </a:r>
            <a:endParaRPr sz="2400"/>
          </a:p>
        </p:txBody>
      </p:sp>
      <p:sp>
        <p:nvSpPr>
          <p:cNvPr id="67" name="Google Shape;67;p11"/>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None/>
            </a:pPr>
            <a:r>
              <a:rPr lang="en-US" sz="3200"/>
              <a:t>CEOS WP 2016-2018</a:t>
            </a: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2"/>
          <p:cNvSpPr txBox="1"/>
          <p:nvPr>
            <p:ph idx="1" type="body"/>
          </p:nvPr>
        </p:nvSpPr>
        <p:spPr>
          <a:xfrm>
            <a:off x="457200" y="1219200"/>
            <a:ext cx="8153400" cy="4724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1800"/>
              <a:buChar char="•"/>
            </a:pPr>
            <a:r>
              <a:rPr lang="en-US" sz="1800"/>
              <a:t>Responding to COP21</a:t>
            </a:r>
            <a:endParaRPr sz="1800"/>
          </a:p>
          <a:p>
            <a:pPr indent="-342900" lvl="0" marL="342900" rtl="0" algn="l">
              <a:spcBef>
                <a:spcPts val="500"/>
              </a:spcBef>
              <a:spcAft>
                <a:spcPts val="0"/>
              </a:spcAft>
              <a:buClr>
                <a:srgbClr val="002569"/>
              </a:buClr>
              <a:buSzPts val="1800"/>
              <a:buChar char="•"/>
            </a:pPr>
            <a:r>
              <a:rPr lang="en-US" sz="1800"/>
              <a:t>Improving the Global Carbon Budget (oceans, FF and especially LAND)</a:t>
            </a:r>
            <a:endParaRPr/>
          </a:p>
          <a:p>
            <a:pPr indent="-342900" lvl="0" marL="342900" rtl="0" algn="l">
              <a:spcBef>
                <a:spcPts val="500"/>
              </a:spcBef>
              <a:spcAft>
                <a:spcPts val="0"/>
              </a:spcAft>
              <a:buClr>
                <a:srgbClr val="002569"/>
              </a:buClr>
              <a:buSzPts val="1800"/>
              <a:buChar char="•"/>
            </a:pPr>
            <a:r>
              <a:rPr lang="en-US" sz="1800"/>
              <a:t>Traceability of GCB down to Regions – RECCAP-style experiments</a:t>
            </a:r>
            <a:endParaRPr/>
          </a:p>
          <a:p>
            <a:pPr indent="-342900" lvl="0" marL="342900" rtl="0" algn="l">
              <a:spcBef>
                <a:spcPts val="500"/>
              </a:spcBef>
              <a:spcAft>
                <a:spcPts val="0"/>
              </a:spcAft>
              <a:buClr>
                <a:srgbClr val="002569"/>
              </a:buClr>
              <a:buSzPts val="1800"/>
              <a:buChar char="•"/>
            </a:pPr>
            <a:r>
              <a:rPr lang="en-US" sz="1800"/>
              <a:t>Missing observations/fluxes – land-ocean flows, methane (wetlands, lakes), urban, point sources</a:t>
            </a:r>
            <a:endParaRPr/>
          </a:p>
          <a:p>
            <a:pPr indent="-342900" lvl="0" marL="342900" rtl="0" algn="l">
              <a:spcBef>
                <a:spcPts val="500"/>
              </a:spcBef>
              <a:spcAft>
                <a:spcPts val="0"/>
              </a:spcAft>
              <a:buClr>
                <a:srgbClr val="002569"/>
              </a:buClr>
              <a:buSzPts val="1800"/>
              <a:buChar char="•"/>
            </a:pPr>
            <a:r>
              <a:rPr lang="en-US" sz="1800"/>
              <a:t>Land Use/Cover Change and Dynamics – high resolution (especially tropics)</a:t>
            </a:r>
            <a:endParaRPr sz="1800"/>
          </a:p>
          <a:p>
            <a:pPr indent="-342900" lvl="0" marL="342900" rtl="0" algn="l">
              <a:spcBef>
                <a:spcPts val="500"/>
              </a:spcBef>
              <a:spcAft>
                <a:spcPts val="0"/>
              </a:spcAft>
              <a:buClr>
                <a:srgbClr val="002569"/>
              </a:buClr>
              <a:buSzPts val="1800"/>
              <a:buChar char="•"/>
            </a:pPr>
            <a:r>
              <a:rPr lang="en-US" sz="1800"/>
              <a:t>Special Case studies – Arctic, Indonesia, SOCCOM, Indian Ocean</a:t>
            </a:r>
            <a:endParaRPr/>
          </a:p>
          <a:p>
            <a:pPr indent="-342900" lvl="0" marL="342900" rtl="0" algn="l">
              <a:spcBef>
                <a:spcPts val="500"/>
              </a:spcBef>
              <a:spcAft>
                <a:spcPts val="0"/>
              </a:spcAft>
              <a:buClr>
                <a:srgbClr val="002569"/>
              </a:buClr>
              <a:buSzPts val="1800"/>
              <a:buChar char="•"/>
            </a:pPr>
            <a:r>
              <a:rPr lang="en-US" sz="1800"/>
              <a:t>3-D structure/mortality – preparation for BIOMASS, GEDI, NISAR</a:t>
            </a:r>
            <a:endParaRPr/>
          </a:p>
          <a:p>
            <a:pPr indent="-342900" lvl="0" marL="342900" rtl="0" algn="l">
              <a:spcBef>
                <a:spcPts val="500"/>
              </a:spcBef>
              <a:spcAft>
                <a:spcPts val="0"/>
              </a:spcAft>
              <a:buClr>
                <a:srgbClr val="002569"/>
              </a:buClr>
              <a:buSzPts val="1800"/>
              <a:buChar char="•"/>
            </a:pPr>
            <a:r>
              <a:rPr lang="en-US" sz="1800"/>
              <a:t>Verification of decadal predictions/stock changes</a:t>
            </a:r>
            <a:endParaRPr sz="1800"/>
          </a:p>
          <a:p>
            <a:pPr indent="0" lvl="0" marL="0" rtl="0" algn="ctr">
              <a:spcBef>
                <a:spcPts val="1224"/>
              </a:spcBef>
              <a:spcAft>
                <a:spcPts val="0"/>
              </a:spcAft>
              <a:buClr>
                <a:srgbClr val="002569"/>
              </a:buClr>
              <a:buSzPts val="1800"/>
              <a:buNone/>
            </a:pPr>
            <a:r>
              <a:t/>
            </a:r>
            <a:endParaRPr b="1" sz="1800"/>
          </a:p>
          <a:p>
            <a:pPr indent="0" lvl="0" marL="0" rtl="0" algn="ctr">
              <a:spcBef>
                <a:spcPts val="1224"/>
              </a:spcBef>
              <a:spcAft>
                <a:spcPts val="0"/>
              </a:spcAft>
              <a:buClr>
                <a:srgbClr val="002569"/>
              </a:buClr>
              <a:buSzPts val="1800"/>
              <a:buNone/>
            </a:pPr>
            <a:r>
              <a:rPr b="1" lang="en-US" sz="1800"/>
              <a:t>Next step</a:t>
            </a:r>
            <a:endParaRPr/>
          </a:p>
          <a:p>
            <a:pPr indent="0" lvl="0" marL="0" rtl="0" algn="ctr">
              <a:spcBef>
                <a:spcPts val="500"/>
              </a:spcBef>
              <a:spcAft>
                <a:spcPts val="0"/>
              </a:spcAft>
              <a:buClr>
                <a:srgbClr val="002569"/>
              </a:buClr>
              <a:buSzPts val="1800"/>
              <a:buNone/>
            </a:pPr>
            <a:r>
              <a:rPr lang="en-US" sz="1800"/>
              <a:t>Report/White paper/position paper on outcomes: </a:t>
            </a:r>
            <a:endParaRPr sz="1800"/>
          </a:p>
          <a:p>
            <a:pPr indent="0" lvl="0" marL="0" rtl="0" algn="ctr">
              <a:spcBef>
                <a:spcPts val="500"/>
              </a:spcBef>
              <a:spcAft>
                <a:spcPts val="0"/>
              </a:spcAft>
              <a:buClr>
                <a:srgbClr val="002569"/>
              </a:buClr>
              <a:buSzPts val="1800"/>
              <a:buNone/>
            </a:pPr>
            <a:r>
              <a:rPr lang="en-US" sz="1800"/>
              <a:t>First draft for discussion and further elaboration by end of May</a:t>
            </a:r>
            <a:endParaRPr sz="1800"/>
          </a:p>
        </p:txBody>
      </p:sp>
      <p:sp>
        <p:nvSpPr>
          <p:cNvPr id="73" name="Google Shape;73;p12"/>
          <p:cNvSpPr txBox="1"/>
          <p:nvPr>
            <p:ph type="title"/>
          </p:nvPr>
        </p:nvSpPr>
        <p:spPr>
          <a:xfrm>
            <a:off x="1524000" y="76200"/>
            <a:ext cx="6105525" cy="769938"/>
          </a:xfrm>
          <a:prstGeom prst="rect">
            <a:avLst/>
          </a:prstGeom>
          <a:noFill/>
          <a:ln>
            <a:noFill/>
          </a:ln>
        </p:spPr>
        <p:txBody>
          <a:bodyPr anchorCtr="0" anchor="t" bIns="45700" lIns="91425" spcFirstLastPara="1" rIns="91425" wrap="square" tIns="45700">
            <a:normAutofit fontScale="90000"/>
          </a:bodyPr>
          <a:lstStyle/>
          <a:p>
            <a:pPr indent="0" lvl="0" marL="0" marR="0" rtl="0" algn="ctr">
              <a:spcBef>
                <a:spcPts val="0"/>
              </a:spcBef>
              <a:spcAft>
                <a:spcPts val="0"/>
              </a:spcAft>
              <a:buNone/>
            </a:pPr>
            <a:r>
              <a:rPr b="0" i="0" lang="en-US" sz="3200" u="none" cap="none" strike="noStrike">
                <a:solidFill>
                  <a:srgbClr val="FFFFFF"/>
                </a:solidFill>
                <a:latin typeface="Arial"/>
                <a:ea typeface="Arial"/>
                <a:cs typeface="Arial"/>
                <a:sym typeface="Arial"/>
              </a:rPr>
              <a:t>3</a:t>
            </a:r>
            <a:r>
              <a:rPr b="0" baseline="30000" i="0" lang="en-US" sz="3200" u="none" cap="none" strike="noStrike">
                <a:solidFill>
                  <a:srgbClr val="FFFFFF"/>
                </a:solidFill>
                <a:latin typeface="Arial"/>
                <a:ea typeface="Arial"/>
                <a:cs typeface="Arial"/>
                <a:sym typeface="Arial"/>
              </a:rPr>
              <a:t>rd</a:t>
            </a:r>
            <a:r>
              <a:rPr b="0" i="0" lang="en-US" sz="3200" u="none" cap="none" strike="noStrike">
                <a:solidFill>
                  <a:srgbClr val="FFFFFF"/>
                </a:solidFill>
                <a:latin typeface="Arial"/>
                <a:ea typeface="Arial"/>
                <a:cs typeface="Arial"/>
                <a:sym typeface="Arial"/>
              </a:rPr>
              <a:t> Carbon from Space</a:t>
            </a:r>
            <a:br>
              <a:rPr b="0" i="0" lang="en-US" sz="3200" u="none" cap="none" strike="noStrike">
                <a:solidFill>
                  <a:srgbClr val="FFFFFF"/>
                </a:solidFill>
                <a:latin typeface="Arial"/>
                <a:ea typeface="Arial"/>
                <a:cs typeface="Arial"/>
                <a:sym typeface="Arial"/>
              </a:rPr>
            </a:br>
            <a:r>
              <a:rPr b="0" i="0" lang="en-US" sz="3200" u="none" cap="none" strike="noStrike">
                <a:solidFill>
                  <a:srgbClr val="FFFFFF"/>
                </a:solidFill>
                <a:latin typeface="Arial"/>
                <a:ea typeface="Arial"/>
                <a:cs typeface="Arial"/>
                <a:sym typeface="Arial"/>
              </a:rPr>
              <a:t>Priorities from discussion</a:t>
            </a:r>
            <a:endParaRPr b="0" i="0" sz="3200" u="none" cap="none" strike="noStrike">
              <a:solidFill>
                <a:srgbClr val="FFFFFF"/>
              </a:solidFill>
              <a:latin typeface="Arial"/>
              <a:ea typeface="Arial"/>
              <a:cs typeface="Arial"/>
              <a:sym typeface="Arial"/>
            </a:endParaRPr>
          </a:p>
        </p:txBody>
      </p:sp>
      <p:sp>
        <p:nvSpPr>
          <p:cNvPr id="74" name="Google Shape;74;p12"/>
          <p:cNvSpPr/>
          <p:nvPr/>
        </p:nvSpPr>
        <p:spPr>
          <a:xfrm>
            <a:off x="609600" y="6324600"/>
            <a:ext cx="815340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2569"/>
                </a:solidFill>
              </a:rPr>
              <a:t>CfS responds to CEOS Actions </a:t>
            </a:r>
            <a:r>
              <a:rPr b="1" lang="en-US" sz="1800">
                <a:solidFill>
                  <a:srgbClr val="002569"/>
                </a:solidFill>
              </a:rPr>
              <a:t>Carbon-I-20, Carbon-I-27</a:t>
            </a:r>
            <a:endParaRPr sz="1800">
              <a:solidFill>
                <a:srgbClr val="00256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80" name="Google Shape;80;p13"/>
          <p:cNvSpPr txBox="1"/>
          <p:nvPr>
            <p:ph idx="1" type="body"/>
          </p:nvPr>
        </p:nvSpPr>
        <p:spPr>
          <a:xfrm>
            <a:off x="5029200" y="1600200"/>
            <a:ext cx="3581400" cy="4724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002569"/>
              </a:buClr>
              <a:buSzPts val="2000"/>
              <a:buChar char="•"/>
            </a:pPr>
            <a:r>
              <a:rPr lang="en-US"/>
              <a:t>quantification of air-sea exchanges of greenhouse gases</a:t>
            </a:r>
            <a:endParaRPr/>
          </a:p>
          <a:p>
            <a:pPr indent="-342900" lvl="0" marL="342900" rtl="0" algn="l">
              <a:spcBef>
                <a:spcPts val="500"/>
              </a:spcBef>
              <a:spcAft>
                <a:spcPts val="0"/>
              </a:spcAft>
              <a:buClr>
                <a:srgbClr val="002569"/>
              </a:buClr>
              <a:buSzPts val="2000"/>
              <a:buChar char="•"/>
            </a:pPr>
            <a:r>
              <a:rPr lang="en-US"/>
              <a:t>develop and validate new and innovative products combining field data, satellite observation, and models</a:t>
            </a:r>
            <a:endParaRPr/>
          </a:p>
          <a:p>
            <a:pPr indent="-342900" lvl="0" marL="342900" rtl="0" algn="l">
              <a:spcBef>
                <a:spcPts val="500"/>
              </a:spcBef>
              <a:spcAft>
                <a:spcPts val="0"/>
              </a:spcAft>
              <a:buClr>
                <a:srgbClr val="002569"/>
              </a:buClr>
              <a:buSzPts val="2000"/>
              <a:buChar char="•"/>
            </a:pPr>
            <a:r>
              <a:rPr lang="en-US"/>
              <a:t>Responsive to CEOS Carbon Strategy Actions</a:t>
            </a:r>
            <a:endParaRPr/>
          </a:p>
          <a:p>
            <a:pPr indent="-215900" lvl="0" marL="342900" rtl="0" algn="l">
              <a:spcBef>
                <a:spcPts val="500"/>
              </a:spcBef>
              <a:spcAft>
                <a:spcPts val="0"/>
              </a:spcAft>
              <a:buClr>
                <a:srgbClr val="002569"/>
              </a:buClr>
              <a:buSzPts val="2000"/>
              <a:buNone/>
            </a:pPr>
            <a:r>
              <a:t/>
            </a:r>
            <a:endParaRPr/>
          </a:p>
        </p:txBody>
      </p:sp>
      <p:sp>
        <p:nvSpPr>
          <p:cNvPr id="81" name="Google Shape;81;p13"/>
          <p:cNvSpPr txBox="1"/>
          <p:nvPr>
            <p:ph idx="2" type="body"/>
          </p:nvPr>
        </p:nvSpPr>
        <p:spPr>
          <a:xfrm>
            <a:off x="1905000" y="228600"/>
            <a:ext cx="4953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None/>
            </a:pPr>
            <a:r>
              <a:rPr lang="en-US"/>
              <a:t>Example Ongoing Research project (through SST-VC):</a:t>
            </a:r>
            <a:endParaRPr/>
          </a:p>
          <a:p>
            <a:pPr indent="0" lvl="0" marL="0" rtl="0" algn="l">
              <a:spcBef>
                <a:spcPts val="500"/>
              </a:spcBef>
              <a:spcAft>
                <a:spcPts val="0"/>
              </a:spcAft>
              <a:buClr>
                <a:schemeClr val="lt1"/>
              </a:buClr>
              <a:buSzPts val="2400"/>
              <a:buNone/>
            </a:pPr>
            <a:r>
              <a:rPr lang="en-US"/>
              <a:t>Oceanflux Greenhouse Gases Evolution</a:t>
            </a:r>
            <a:endParaRPr/>
          </a:p>
        </p:txBody>
      </p:sp>
      <p:pic>
        <p:nvPicPr>
          <p:cNvPr id="82" name="Google Shape;82;p13"/>
          <p:cNvPicPr preferRelativeResize="0"/>
          <p:nvPr/>
        </p:nvPicPr>
        <p:blipFill rotWithShape="1">
          <a:blip r:embed="rId3">
            <a:alphaModFix/>
          </a:blip>
          <a:srcRect b="0" l="0" r="0" t="0"/>
          <a:stretch/>
        </p:blipFill>
        <p:spPr>
          <a:xfrm>
            <a:off x="228600" y="1371600"/>
            <a:ext cx="4686300" cy="2743200"/>
          </a:xfrm>
          <a:prstGeom prst="rect">
            <a:avLst/>
          </a:prstGeom>
          <a:noFill/>
          <a:ln>
            <a:noFill/>
          </a:ln>
        </p:spPr>
      </p:pic>
      <p:pic>
        <p:nvPicPr>
          <p:cNvPr id="83" name="Google Shape;83;p13"/>
          <p:cNvPicPr preferRelativeResize="0"/>
          <p:nvPr/>
        </p:nvPicPr>
        <p:blipFill rotWithShape="1">
          <a:blip r:embed="rId4">
            <a:alphaModFix/>
          </a:blip>
          <a:srcRect b="0" l="0" r="0" t="0"/>
          <a:stretch/>
        </p:blipFill>
        <p:spPr>
          <a:xfrm>
            <a:off x="228600" y="4343400"/>
            <a:ext cx="2032000" cy="800100"/>
          </a:xfrm>
          <a:prstGeom prst="rect">
            <a:avLst/>
          </a:prstGeom>
          <a:noFill/>
          <a:ln>
            <a:noFill/>
          </a:ln>
        </p:spPr>
      </p:pic>
      <p:pic>
        <p:nvPicPr>
          <p:cNvPr id="84" name="Google Shape;84;p13"/>
          <p:cNvPicPr preferRelativeResize="0"/>
          <p:nvPr/>
        </p:nvPicPr>
        <p:blipFill rotWithShape="1">
          <a:blip r:embed="rId5">
            <a:alphaModFix/>
          </a:blip>
          <a:srcRect b="0" l="0" r="0" t="0"/>
          <a:stretch/>
        </p:blipFill>
        <p:spPr>
          <a:xfrm>
            <a:off x="2286000" y="5410200"/>
            <a:ext cx="2394644" cy="11760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p:nvPr>
            <p:ph idx="12" type="sldNum"/>
          </p:nvPr>
        </p:nvSpPr>
        <p:spPr>
          <a:xfrm>
            <a:off x="8763000" y="6629400"/>
            <a:ext cx="304800" cy="187285"/>
          </a:xfrm>
          <a:prstGeom prst="roundRect">
            <a:avLst>
              <a:gd fmla="val 16667" name="adj"/>
            </a:avLst>
          </a:prstGeom>
          <a:solidFill>
            <a:schemeClr val="lt1">
              <a:alpha val="48627"/>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spAutoFit/>
          </a:bodyPr>
          <a:lstStyle/>
          <a:p>
            <a:pPr indent="0" lvl="0" marL="0" rtl="0" algn="ctr">
              <a:spcBef>
                <a:spcPts val="0"/>
              </a:spcBef>
              <a:spcAft>
                <a:spcPts val="0"/>
              </a:spcAft>
              <a:buNone/>
            </a:pPr>
            <a:fld id="{00000000-1234-1234-1234-123412341234}" type="slidenum">
              <a:rPr lang="en-US"/>
              <a:t>‹#›</a:t>
            </a:fld>
            <a:endParaRPr/>
          </a:p>
        </p:txBody>
      </p:sp>
      <p:sp>
        <p:nvSpPr>
          <p:cNvPr id="90" name="Google Shape;90;p14"/>
          <p:cNvSpPr txBox="1"/>
          <p:nvPr>
            <p:ph idx="1" type="body"/>
          </p:nvPr>
        </p:nvSpPr>
        <p:spPr>
          <a:xfrm>
            <a:off x="457200" y="1447800"/>
            <a:ext cx="8153400" cy="4876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569"/>
              </a:buClr>
              <a:buSzPts val="2000"/>
              <a:buNone/>
            </a:pPr>
            <a:r>
              <a:t/>
            </a:r>
            <a:endParaRPr b="1"/>
          </a:p>
          <a:p>
            <a:pPr indent="-457200" lvl="0" marL="457200" rtl="0" algn="l">
              <a:spcBef>
                <a:spcPts val="500"/>
              </a:spcBef>
              <a:spcAft>
                <a:spcPts val="0"/>
              </a:spcAft>
              <a:buClr>
                <a:srgbClr val="002569"/>
              </a:buClr>
              <a:buSzPts val="2000"/>
              <a:buAutoNum type="arabicPeriod"/>
            </a:pPr>
            <a:r>
              <a:rPr b="1" lang="en-US"/>
              <a:t>CEOS WGCV # 39 (2015) </a:t>
            </a:r>
            <a:endParaRPr/>
          </a:p>
          <a:p>
            <a:pPr indent="-457200" lvl="1" marL="883227" rtl="0" algn="l">
              <a:spcBef>
                <a:spcPts val="500"/>
              </a:spcBef>
              <a:spcAft>
                <a:spcPts val="0"/>
              </a:spcAft>
              <a:buClr>
                <a:srgbClr val="002569"/>
              </a:buClr>
              <a:buSzPts val="2000"/>
              <a:buFont typeface="Helvetica Neue"/>
              <a:buAutoNum type="alphaLcPeriod"/>
            </a:pPr>
            <a:r>
              <a:rPr lang="en-US"/>
              <a:t>Set-up of small ad hoc team for defining way forward</a:t>
            </a:r>
            <a:endParaRPr/>
          </a:p>
          <a:p>
            <a:pPr indent="-457200" lvl="1" marL="883227" rtl="0" algn="l">
              <a:spcBef>
                <a:spcPts val="500"/>
              </a:spcBef>
              <a:spcAft>
                <a:spcPts val="0"/>
              </a:spcAft>
              <a:buClr>
                <a:srgbClr val="002569"/>
              </a:buClr>
              <a:buSzPts val="2000"/>
              <a:buFont typeface="Helvetica Neue"/>
              <a:buAutoNum type="alphaLcPeriod"/>
            </a:pPr>
            <a:r>
              <a:rPr lang="en-US"/>
              <a:t>Subgroups to provide input (done)</a:t>
            </a:r>
            <a:endParaRPr/>
          </a:p>
          <a:p>
            <a:pPr indent="-457200" lvl="1" marL="883227" rtl="0" algn="l">
              <a:spcBef>
                <a:spcPts val="500"/>
              </a:spcBef>
              <a:spcAft>
                <a:spcPts val="0"/>
              </a:spcAft>
              <a:buClr>
                <a:srgbClr val="002569"/>
              </a:buClr>
              <a:buSzPts val="2000"/>
              <a:buFont typeface="Helvetica Neue"/>
              <a:buAutoNum type="alphaLcPeriod"/>
            </a:pPr>
            <a:r>
              <a:rPr lang="en-US"/>
              <a:t>Analysis by WGCV chairs how to define tasks</a:t>
            </a:r>
            <a:endParaRPr/>
          </a:p>
          <a:p>
            <a:pPr indent="-457200" lvl="1" marL="883227" rtl="0" algn="l">
              <a:spcBef>
                <a:spcPts val="500"/>
              </a:spcBef>
              <a:spcAft>
                <a:spcPts val="0"/>
              </a:spcAft>
              <a:buClr>
                <a:srgbClr val="002569"/>
              </a:buClr>
              <a:buSzPts val="2000"/>
              <a:buFont typeface="Helvetica Neue"/>
              <a:buAutoNum type="alphaLcPeriod"/>
            </a:pPr>
            <a:r>
              <a:rPr lang="en-US"/>
              <a:t>Decision/status on CEOS WGCV # 40 about way forward and status of tasks</a:t>
            </a:r>
            <a:endParaRPr/>
          </a:p>
          <a:p>
            <a:pPr indent="-457200" lvl="0" marL="457200" rtl="0" algn="l">
              <a:spcBef>
                <a:spcPts val="500"/>
              </a:spcBef>
              <a:spcAft>
                <a:spcPts val="0"/>
              </a:spcAft>
              <a:buClr>
                <a:srgbClr val="002569"/>
              </a:buClr>
              <a:buSzPts val="2000"/>
              <a:buAutoNum type="arabicPeriod"/>
            </a:pPr>
            <a:r>
              <a:rPr b="1" lang="en-US"/>
              <a:t>CEOS WGCV # 40 (2016)</a:t>
            </a:r>
            <a:endParaRPr/>
          </a:p>
          <a:p>
            <a:pPr indent="-457200" lvl="1" marL="883227" rtl="0" algn="l">
              <a:spcBef>
                <a:spcPts val="500"/>
              </a:spcBef>
              <a:spcAft>
                <a:spcPts val="0"/>
              </a:spcAft>
              <a:buClr>
                <a:srgbClr val="002569"/>
              </a:buClr>
              <a:buSzPts val="2000"/>
              <a:buFont typeface="Helvetica Neue"/>
              <a:buAutoNum type="alphaLcPeriod"/>
            </a:pPr>
            <a:r>
              <a:rPr lang="en-US"/>
              <a:t>Refined process about way forward defined and agreed</a:t>
            </a:r>
            <a:endParaRPr/>
          </a:p>
          <a:p>
            <a:pPr indent="-457200" lvl="1" marL="883227" rtl="0" algn="l">
              <a:spcBef>
                <a:spcPts val="500"/>
              </a:spcBef>
              <a:spcAft>
                <a:spcPts val="0"/>
              </a:spcAft>
              <a:buClr>
                <a:srgbClr val="002569"/>
              </a:buClr>
              <a:buSzPts val="2000"/>
              <a:buFont typeface="Helvetica Neue"/>
              <a:buAutoNum type="alphaLcPeriod"/>
            </a:pPr>
            <a:r>
              <a:rPr lang="en-US"/>
              <a:t>Implementation started in parallel in late 2015</a:t>
            </a:r>
            <a:endParaRPr/>
          </a:p>
        </p:txBody>
      </p:sp>
      <p:sp>
        <p:nvSpPr>
          <p:cNvPr id="91" name="Google Shape;91;p14"/>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None/>
            </a:pPr>
            <a:r>
              <a:rPr lang="en-US" sz="3200"/>
              <a:t>Update from WGCV (I)</a:t>
            </a:r>
            <a:endParaRPr sz="3200"/>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