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064d8a91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064d8a9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3064d8a9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685800" y="1767155"/>
            <a:ext cx="7772400" cy="14859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ECV Protocol Status Reports and Coordination Process 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143000" y="4262064"/>
            <a:ext cx="6858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Guillevic P.</a:t>
            </a:r>
            <a:r>
              <a:rPr lang="en-US"/>
              <a:t>,</a:t>
            </a:r>
            <a:r>
              <a:rPr b="0"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Camacho F., Nickeson J. and Roman M. 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628650" y="-168274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Expected t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eam contributions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628650" y="9874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draft/protocol template for each product available on google docs shared with product team members</a:t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0665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/>
              <a:t>Drafts for Albedo and LST partially filled</a:t>
            </a:r>
            <a:endParaRPr sz="2590"/>
          </a:p>
          <a:p>
            <a:pPr indent="-240665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/>
              <a:t>Once the first draft is completed, will be distributed among scientific community to get the needed consensus</a:t>
            </a:r>
            <a:endParaRPr sz="2590"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Short-term action for team members: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 sections/content depending on product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information about methods used in the community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other existing protocol documents (in google drive), </a:t>
            </a:r>
            <a:r>
              <a:rPr lang="en-US" sz="2220"/>
              <a:t>or </a:t>
            </a: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 of previous validation work</a:t>
            </a:r>
            <a:endParaRPr/>
          </a:p>
          <a:p>
            <a:pPr indent="-215265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/>
              <a:t>Book captain for each protocol?</a:t>
            </a:r>
            <a:endParaRPr sz="259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90"/>
          </a:p>
          <a:p>
            <a:pPr indent="-9525" lvl="1" marL="95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220"/>
          </a:p>
          <a:p>
            <a:pPr indent="-9525" lvl="1" marL="952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  <a:p>
            <a:pPr indent="-8763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 Office and Google docs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https://tools.google.com/dlpage/driveforoffice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600" y="1256925"/>
            <a:ext cx="7005299" cy="539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628650" y="18918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and Objectives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628650" y="1444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Uncertainty estimates are essentials for wide acceptance of land products and development of long-term climate dat</a:t>
            </a:r>
            <a:r>
              <a:rPr lang="en-US" sz="2590"/>
              <a:t>a</a:t>
            </a: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records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land products validation protocols and best practices to CEOS and the scientific community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products &amp; protocol release: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Leaf Area Index 	2015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albedo, LST, FAPAR, burned area	2018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reflectance and VI	201</a:t>
            </a:r>
            <a:r>
              <a:rPr lang="en-US" sz="2220"/>
              <a:t>8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Biomass	201</a:t>
            </a:r>
            <a:r>
              <a:rPr lang="en-US" sz="2220"/>
              <a:t>9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/>
              <a:t>P</a:t>
            </a: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henology, ET, soil moisture,..	2020</a:t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220"/>
          </a:p>
        </p:txBody>
      </p:sp>
      <p:sp>
        <p:nvSpPr>
          <p:cNvPr id="96" name="Google Shape;96;p14"/>
          <p:cNvSpPr txBox="1"/>
          <p:nvPr/>
        </p:nvSpPr>
        <p:spPr>
          <a:xfrm>
            <a:off x="990200" y="4749250"/>
            <a:ext cx="6216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628650" y="19969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validation requirements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441434" y="4533041"/>
            <a:ext cx="87027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Characterize in situ measurements and validation datasets at satellite product resolution including uncertainty estimates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Characterize product uncertainties and identify issues with algorithm, ancillary data, geometric considerations, temporal drift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213" y="1406425"/>
            <a:ext cx="5033575" cy="30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LPV protocol template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LAI protocol released in 2015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 protocols depend on products: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LAI, Albedo, FAPAR, LST products validation may have similar challenges and follow similar protocols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 protocol not be appropriate for Burned area and surface type, for example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 from each product team is needed 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LPV protocol template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LAI protocol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and rationale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the product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 from GCOS (Action items for ECVs)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requirements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Definitions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product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Definitions of associated physical/retrieval parameters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other key terms (common to most of the products: elementary Sampling Unit,…)</a:t>
            </a:r>
            <a:endParaRPr/>
          </a:p>
          <a:p>
            <a:pPr indent="-7938" lvl="1" marL="79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LPV protocol template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LAI protocol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628650" y="1825624"/>
            <a:ext cx="7886700" cy="4627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 startAt="3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considerations for satellite validation (common to most of products)</a:t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validation stages </a:t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product estimates: spatial representativeness, accuracy and precision, upscaling methods, sampling</a:t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of statistics</a:t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 startAt="3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strategy for validation of global products</a:t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products</a:t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Uncertainty related to ancillary data used by retrieval algorithm: sensor noise, cloud mask, geometric considerations, temporal considerations</a:t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of current validation capacity</a:t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Spatial vs. temporal variability </a:t>
            </a:r>
            <a:b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Bondville/Champaign, IL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19"/>
          <p:cNvGrpSpPr/>
          <p:nvPr/>
        </p:nvGrpSpPr>
        <p:grpSpPr>
          <a:xfrm>
            <a:off x="622300" y="1977901"/>
            <a:ext cx="3683000" cy="3345532"/>
            <a:chOff x="622300" y="1599531"/>
            <a:chExt cx="3683000" cy="3345532"/>
          </a:xfrm>
        </p:grpSpPr>
        <p:pic>
          <p:nvPicPr>
            <p:cNvPr descr="Bond2.tiff" id="129" name="Google Shape;12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2300" y="1973263"/>
              <a:ext cx="3683000" cy="29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9"/>
            <p:cNvSpPr/>
            <p:nvPr/>
          </p:nvSpPr>
          <p:spPr>
            <a:xfrm>
              <a:off x="2425700" y="3192463"/>
              <a:ext cx="76200" cy="762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2330450" y="2793763"/>
              <a:ext cx="10890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Station 1</a:t>
              </a:r>
              <a:endParaRPr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562346" y="3523831"/>
              <a:ext cx="10890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Station 2</a:t>
              </a:r>
              <a:endParaRPr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9"/>
            <p:cNvSpPr txBox="1"/>
            <p:nvPr/>
          </p:nvSpPr>
          <p:spPr>
            <a:xfrm>
              <a:off x="1428750" y="1599531"/>
              <a:ext cx="2070100" cy="369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Before the harvest</a:t>
              </a: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2425700" y="3450431"/>
              <a:ext cx="76200" cy="762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9"/>
          <p:cNvGrpSpPr/>
          <p:nvPr/>
        </p:nvGrpSpPr>
        <p:grpSpPr>
          <a:xfrm>
            <a:off x="4843463" y="2001832"/>
            <a:ext cx="3690937" cy="3304138"/>
            <a:chOff x="4843463" y="1623462"/>
            <a:chExt cx="3690937" cy="3304138"/>
          </a:xfrm>
        </p:grpSpPr>
        <p:pic>
          <p:nvPicPr>
            <p:cNvPr descr="Bond1.tiff" id="136" name="Google Shape;136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43463" y="1973263"/>
              <a:ext cx="3690937" cy="2954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9"/>
            <p:cNvSpPr txBox="1"/>
            <p:nvPr/>
          </p:nvSpPr>
          <p:spPr>
            <a:xfrm>
              <a:off x="5759166" y="1623462"/>
              <a:ext cx="1890713" cy="369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After the harvest</a:t>
              </a: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6656113" y="3155677"/>
              <a:ext cx="76200" cy="762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6560863" y="2756977"/>
              <a:ext cx="10890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Station 1</a:t>
              </a:r>
              <a:endParaRPr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5792759" y="3487045"/>
              <a:ext cx="10890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Station 2</a:t>
              </a:r>
              <a:endParaRPr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6656113" y="3413645"/>
              <a:ext cx="76200" cy="762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2" name="Google Shape;142;p19"/>
          <p:cNvCxnSpPr/>
          <p:nvPr/>
        </p:nvCxnSpPr>
        <p:spPr>
          <a:xfrm>
            <a:off x="1734209" y="5412828"/>
            <a:ext cx="1860331" cy="519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triangle"/>
            <a:tailEnd len="med" w="med" type="triangle"/>
          </a:ln>
        </p:spPr>
      </p:cxnSp>
      <p:sp>
        <p:nvSpPr>
          <p:cNvPr id="143" name="Google Shape;143;p19"/>
          <p:cNvSpPr/>
          <p:nvPr/>
        </p:nvSpPr>
        <p:spPr>
          <a:xfrm>
            <a:off x="2342811" y="5452769"/>
            <a:ext cx="6431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km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992923" y="5984377"/>
            <a:ext cx="71581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Seasonal and interannual variations of the contribution of the surrounding area to coarse radiometric measurements over croplands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LPV protocol template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LAI protocol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628650" y="1608083"/>
            <a:ext cx="8263102" cy="5118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5138" lvl="1" marL="465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4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 requirements/strategy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validation on a global basis accounting for seasonal conditions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Quantify the representative of product accuracy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Quantify the precision of product estimates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Quantify the long-term stability of retrievals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issues with algorithm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to validation strategy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of current validation strategy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 ground, airborne, satellite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Method: In situ reference estimates, performance assessment</a:t>
            </a:r>
            <a:endParaRPr/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LPV protocol template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LAI protocol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5138" lvl="1" marL="465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5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Recommended approach for global product validation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datasets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Traceability, scaling method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Co-location, geolocation uncertainty, binning uncertainty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 metrics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Definitions (accuracy, bias, precision, completeness)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Stratification of performance statistics (based on representative sampling of product within a spatial and temporal stratification)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Ensemble inter-comparison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results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