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3"/>
  </p:notesMasterIdLst>
  <p:sldIdLst>
    <p:sldId id="256" r:id="rId3"/>
    <p:sldId id="344" r:id="rId4"/>
    <p:sldId id="348" r:id="rId5"/>
    <p:sldId id="373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1" r:id="rId2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6" autoAdjust="0"/>
    <p:restoredTop sz="89798" autoAdjust="0"/>
  </p:normalViewPr>
  <p:slideViewPr>
    <p:cSldViewPr>
      <p:cViewPr varScale="1">
        <p:scale>
          <a:sx n="58" d="100"/>
          <a:sy n="58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009677" y="76200"/>
            <a:ext cx="30957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RADCALNET in WGCV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Way forward</a:t>
            </a:r>
            <a:b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40</a:t>
            </a: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472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9160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LPV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2 March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751140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Action Item Status / CEOS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Work Plan Status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WGCV-42</a:t>
            </a:r>
          </a:p>
        </p:txBody>
      </p:sp>
    </p:spTree>
    <p:extLst>
      <p:ext uri="{BB962C8B-B14F-4D97-AF65-F5344CB8AC3E}">
        <p14:creationId xmlns:p14="http://schemas.microsoft.com/office/powerpoint/2010/main" val="35881758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5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84132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WGCV Chair report to LPV</a:t>
            </a:r>
            <a:endParaRPr lang="en-US" b="0" dirty="0"/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K.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NASA/GSFC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LPV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Frascati</a:t>
            </a:r>
            <a:r>
              <a:rPr lang="de-D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de-DE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Italy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2,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86800" cy="1524000"/>
          </a:xfrm>
        </p:spPr>
        <p:txBody>
          <a:bodyPr/>
          <a:lstStyle/>
          <a:p>
            <a:r>
              <a:rPr lang="en-US" dirty="0"/>
              <a:t>Network of instrumented sites dedicated to the Radiometric Calibration of EO optical sensors developed in IVOS Subgroup</a:t>
            </a:r>
          </a:p>
          <a:p>
            <a:r>
              <a:rPr lang="en-US" dirty="0"/>
              <a:t>Automated processing including quality control</a:t>
            </a:r>
          </a:p>
          <a:p>
            <a:r>
              <a:rPr lang="en-US" dirty="0"/>
              <a:t>Traceability vs. SI standard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- Radiometric Calibration Network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9067800" cy="411063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t="64322" r="6405" b="9606"/>
          <a:stretch/>
        </p:blipFill>
        <p:spPr bwMode="auto">
          <a:xfrm>
            <a:off x="5666874" y="2290011"/>
            <a:ext cx="320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035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061697" cy="4724400"/>
          </a:xfrm>
        </p:spPr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is in Beta Testing and scheduled for opening of its website to the public in early 2018</a:t>
            </a:r>
          </a:p>
          <a:p>
            <a:r>
              <a:rPr lang="en-US" dirty="0"/>
              <a:t>WGCV in process of developing process to accept test sites into </a:t>
            </a:r>
            <a:r>
              <a:rPr lang="en-US" dirty="0" err="1"/>
              <a:t>RadCalNet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- Radiometric Calibration Network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14097" y="1303618"/>
            <a:ext cx="4913255" cy="5554382"/>
            <a:chOff x="2353365" y="1154869"/>
            <a:chExt cx="4913255" cy="555438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365" y="1154869"/>
              <a:ext cx="4913255" cy="555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48132" y="1676400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The portal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84" y="5029200"/>
            <a:ext cx="2939716" cy="1828800"/>
            <a:chOff x="938440" y="1214895"/>
            <a:chExt cx="3200400" cy="19913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440" y="1214895"/>
              <a:ext cx="3200400" cy="19913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19440" y="2825255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32 Registered Users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8794" y="3429000"/>
            <a:ext cx="2865750" cy="1813950"/>
            <a:chOff x="5881688" y="3283731"/>
            <a:chExt cx="3200400" cy="20021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1688" y="3283731"/>
              <a:ext cx="3200400" cy="200216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05600" y="4799130"/>
              <a:ext cx="1710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</a:rPr>
                <a:t>16 Beta Users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7930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US" dirty="0"/>
              <a:t>WGCV activities cover a range of topics all related to understanding sensor-to-sensor differences</a:t>
            </a:r>
          </a:p>
          <a:p>
            <a:pPr lvl="1"/>
            <a:r>
              <a:rPr lang="en-US" dirty="0"/>
              <a:t>Fiducial Reference Measurements (FRMs)</a:t>
            </a:r>
          </a:p>
          <a:p>
            <a:pPr lvl="1"/>
            <a:r>
              <a:rPr lang="en-US" dirty="0"/>
              <a:t>Collaborations with other organizations such as GSICS</a:t>
            </a:r>
          </a:p>
          <a:p>
            <a:pPr lvl="1"/>
            <a:r>
              <a:rPr lang="en-US" dirty="0"/>
              <a:t>Impacts of cloud masks and DEMs on Level 2 data production</a:t>
            </a:r>
          </a:p>
          <a:p>
            <a:pPr lvl="1"/>
            <a:r>
              <a:rPr lang="en-US" dirty="0"/>
              <a:t>Solar irradiance spectrum</a:t>
            </a:r>
          </a:p>
          <a:p>
            <a:r>
              <a:rPr lang="en-US" dirty="0"/>
              <a:t>These activities also relate directly to CEOS Work Plan</a:t>
            </a:r>
          </a:p>
          <a:p>
            <a:pPr lvl="1"/>
            <a:r>
              <a:rPr lang="en-US" b="1" dirty="0"/>
              <a:t>Completion of CV-12 </a:t>
            </a:r>
            <a:r>
              <a:rPr lang="en-US" dirty="0"/>
              <a:t>- Evaluation of validation supersites and new validation approaches</a:t>
            </a:r>
          </a:p>
          <a:p>
            <a:pPr lvl="1"/>
            <a:r>
              <a:rPr lang="en-US" b="1" dirty="0"/>
              <a:t>CV-15:</a:t>
            </a:r>
            <a:r>
              <a:rPr lang="en-US" dirty="0"/>
              <a:t> L1 top-of-atmosphere interoperability</a:t>
            </a:r>
          </a:p>
          <a:p>
            <a:pPr lvl="1"/>
            <a:r>
              <a:rPr lang="en-US" b="1" dirty="0"/>
              <a:t>VC-30:</a:t>
            </a:r>
            <a:r>
              <a:rPr lang="en-US" dirty="0"/>
              <a:t> Interoperability case study for Landsat and Sentinel-2</a:t>
            </a:r>
          </a:p>
          <a:p>
            <a:pPr lvl="1"/>
            <a:r>
              <a:rPr lang="en-US" b="1" dirty="0"/>
              <a:t>VC-29:</a:t>
            </a:r>
            <a:r>
              <a:rPr lang="en-US" dirty="0"/>
              <a:t> Framework for moderate resolution land sensor interoperability</a:t>
            </a:r>
          </a:p>
          <a:p>
            <a:pPr lvl="1"/>
            <a:r>
              <a:rPr lang="en-US" dirty="0"/>
              <a:t> </a:t>
            </a:r>
            <a:r>
              <a:rPr lang="en-US" b="1" dirty="0"/>
              <a:t>VC-27:</a:t>
            </a:r>
            <a:r>
              <a:rPr lang="en-US" dirty="0"/>
              <a:t>  Develop a roadmap for the routine production of intercomparable CARD4L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Crosscutting WGCV activities related to MRI, CARD4L, etc.</a:t>
            </a:r>
          </a:p>
        </p:txBody>
      </p:sp>
    </p:spTree>
    <p:extLst>
      <p:ext uri="{BB962C8B-B14F-4D97-AF65-F5344CB8AC3E}">
        <p14:creationId xmlns:p14="http://schemas.microsoft.com/office/powerpoint/2010/main" val="40535750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CV-12 WGCV -</a:t>
            </a:r>
            <a:r>
              <a:rPr lang="en-US" dirty="0"/>
              <a:t> Evaluation of validation supersites and new validation approaches</a:t>
            </a:r>
          </a:p>
          <a:p>
            <a:r>
              <a:rPr lang="en-US" dirty="0"/>
              <a:t>Well-characterized supersites with data continuity prospects for validation purposes that allow for testing of products, algorithms, and validation strategies through radiative transfer modeling</a:t>
            </a:r>
          </a:p>
          <a:p>
            <a:r>
              <a:rPr lang="en-US" dirty="0"/>
              <a:t> A Supersite should be fully characterized (3D canopy structure, plus key land variables) to allow a RT model parameterization, whereas a core site refers typically to the same  variable</a:t>
            </a:r>
          </a:p>
          <a:p>
            <a:r>
              <a:rPr lang="en-US" dirty="0"/>
              <a:t>A Supersite should be useful for the validation of several land products ( &gt; 3 )</a:t>
            </a:r>
          </a:p>
          <a:p>
            <a:r>
              <a:rPr lang="en-US" dirty="0"/>
              <a:t>Availability of data</a:t>
            </a:r>
          </a:p>
          <a:p>
            <a:r>
              <a:rPr lang="en-US" dirty="0"/>
              <a:t>Spatial representativeness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CEOS LPV </a:t>
            </a:r>
            <a:r>
              <a:rPr lang="es-ES" dirty="0" err="1"/>
              <a:t>Supersites</a:t>
            </a:r>
            <a:endParaRPr lang="en-US" dirty="0"/>
          </a:p>
        </p:txBody>
      </p:sp>
      <p:sp>
        <p:nvSpPr>
          <p:cNvPr id="6" name="11 CuadroTexto"/>
          <p:cNvSpPr txBox="1"/>
          <p:nvPr/>
        </p:nvSpPr>
        <p:spPr>
          <a:xfrm>
            <a:off x="4313822" y="5349895"/>
            <a:ext cx="4830178" cy="1508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Overall, 61 Supersites selected out of: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TERN : 18 nodes in 10 Supersites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ICOS: 71 sites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NEON: 47 sites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LPV : 13 sites</a:t>
            </a:r>
          </a:p>
        </p:txBody>
      </p:sp>
    </p:spTree>
    <p:extLst>
      <p:ext uri="{BB962C8B-B14F-4D97-AF65-F5344CB8AC3E}">
        <p14:creationId xmlns:p14="http://schemas.microsoft.com/office/powerpoint/2010/main" val="11669821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CV-15</a:t>
            </a:r>
            <a:r>
              <a:rPr lang="en-US" dirty="0"/>
              <a:t> to help define Level 1 top-of-atmosphere interoperability</a:t>
            </a:r>
          </a:p>
          <a:p>
            <a:r>
              <a:rPr lang="en-US" dirty="0"/>
              <a:t>Develop an initial recommendation of a community reference in collaboration with GSICS</a:t>
            </a:r>
          </a:p>
          <a:p>
            <a:pPr lvl="1"/>
            <a:r>
              <a:rPr lang="en-US" dirty="0"/>
              <a:t>Introduced at WGCV-42 as a means to provide input to the MRI team</a:t>
            </a:r>
          </a:p>
          <a:p>
            <a:pPr lvl="1"/>
            <a:r>
              <a:rPr lang="en-US" dirty="0"/>
              <a:t>Develop an initial recommendation of a community reference in collaboration with GSICS</a:t>
            </a:r>
          </a:p>
          <a:p>
            <a:r>
              <a:rPr lang="en-US" dirty="0"/>
              <a:t>Makes use of ongoing and newly instituted activities</a:t>
            </a:r>
          </a:p>
          <a:p>
            <a:pPr lvl="1"/>
            <a:r>
              <a:rPr lang="en-US" dirty="0" err="1"/>
              <a:t>RadCalNet</a:t>
            </a:r>
            <a:endParaRPr lang="en-US" dirty="0"/>
          </a:p>
          <a:p>
            <a:pPr lvl="1"/>
            <a:r>
              <a:rPr lang="en-US" dirty="0"/>
              <a:t>Solar irradiance spectrum</a:t>
            </a:r>
          </a:p>
          <a:p>
            <a:pPr lvl="1"/>
            <a:r>
              <a:rPr lang="en-US" dirty="0"/>
              <a:t>Fiducial reference measurements</a:t>
            </a:r>
          </a:p>
          <a:p>
            <a:pPr lvl="1"/>
            <a:r>
              <a:rPr lang="en-US" dirty="0"/>
              <a:t>SI-traceability and good </a:t>
            </a:r>
            <a:r>
              <a:rPr lang="en-US" dirty="0" err="1"/>
              <a:t>pratices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Level 1 </a:t>
            </a:r>
            <a:r>
              <a:rPr lang="en-US" dirty="0" err="1"/>
              <a:t>Interoperatibility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31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5077190" cy="4724400"/>
          </a:xfrm>
        </p:spPr>
        <p:txBody>
          <a:bodyPr/>
          <a:lstStyle/>
          <a:p>
            <a:r>
              <a:rPr lang="fr-BE" dirty="0"/>
              <a:t>FRM4GHG </a:t>
            </a:r>
            <a:r>
              <a:rPr lang="fr-BE" dirty="0" err="1"/>
              <a:t>Campaign</a:t>
            </a:r>
            <a:endParaRPr lang="fr-BE" dirty="0"/>
          </a:p>
          <a:p>
            <a:pPr lvl="1"/>
            <a:r>
              <a:rPr lang="fr-BE" dirty="0"/>
              <a:t>CO2, CH4, CO +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GHGs</a:t>
            </a:r>
            <a:endParaRPr lang="fr-BE" dirty="0"/>
          </a:p>
          <a:p>
            <a:pPr lvl="1"/>
            <a:r>
              <a:rPr lang="fr-BE" dirty="0"/>
              <a:t>S-5p, GOSAT, OCO-2</a:t>
            </a:r>
          </a:p>
          <a:p>
            <a:pPr lvl="1"/>
            <a:r>
              <a:rPr lang="fr-BE" dirty="0"/>
              <a:t>Test of new </a:t>
            </a:r>
            <a:r>
              <a:rPr lang="fr-BE" dirty="0" err="1"/>
              <a:t>low</a:t>
            </a:r>
            <a:r>
              <a:rPr lang="fr-BE" dirty="0"/>
              <a:t> </a:t>
            </a:r>
            <a:r>
              <a:rPr lang="fr-BE" dirty="0" err="1"/>
              <a:t>cost</a:t>
            </a:r>
            <a:r>
              <a:rPr lang="fr-BE" dirty="0"/>
              <a:t> instruments	</a:t>
            </a:r>
          </a:p>
          <a:p>
            <a:pPr lvl="1"/>
            <a:r>
              <a:rPr lang="fr-BE" dirty="0"/>
              <a:t>ESA, national </a:t>
            </a:r>
            <a:r>
              <a:rPr lang="fr-BE" dirty="0" err="1"/>
              <a:t>agencies</a:t>
            </a:r>
            <a:endParaRPr lang="fr-BE" dirty="0"/>
          </a:p>
          <a:p>
            <a:r>
              <a:rPr lang="fr-BE" dirty="0"/>
              <a:t>CINDI-II </a:t>
            </a:r>
            <a:r>
              <a:rPr lang="fr-BE" dirty="0" err="1"/>
              <a:t>Campaign</a:t>
            </a:r>
            <a:endParaRPr lang="fr-BE" dirty="0"/>
          </a:p>
          <a:p>
            <a:pPr lvl="1"/>
            <a:r>
              <a:rPr lang="fr-BE" dirty="0"/>
              <a:t>OMI, GOME-2A/B</a:t>
            </a:r>
          </a:p>
          <a:p>
            <a:pPr lvl="1"/>
            <a:r>
              <a:rPr lang="fr-BE" dirty="0"/>
              <a:t>Validation of NO</a:t>
            </a:r>
            <a:r>
              <a:rPr lang="fr-BE" sz="1200" dirty="0"/>
              <a:t>2</a:t>
            </a:r>
            <a:r>
              <a:rPr lang="fr-BE" dirty="0"/>
              <a:t>, HCHO, SO</a:t>
            </a:r>
            <a:r>
              <a:rPr lang="fr-BE" sz="1200" dirty="0"/>
              <a:t>2</a:t>
            </a:r>
            <a:r>
              <a:rPr lang="fr-BE" dirty="0"/>
              <a:t>…</a:t>
            </a:r>
          </a:p>
          <a:p>
            <a:pPr lvl="1"/>
            <a:r>
              <a:rPr lang="fr-BE" dirty="0"/>
              <a:t>NSO, ESA FRM4DOAS, EU QA4ECV</a:t>
            </a:r>
          </a:p>
          <a:p>
            <a:endParaRPr lang="fr-BE" dirty="0"/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FRMs for atmospheric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36341"/>
          <a:stretch/>
        </p:blipFill>
        <p:spPr>
          <a:xfrm>
            <a:off x="4828650" y="1295400"/>
            <a:ext cx="3581536" cy="1609725"/>
          </a:xfrm>
          <a:prstGeom prst="rect">
            <a:avLst/>
          </a:prstGeom>
        </p:spPr>
      </p:pic>
      <p:pic>
        <p:nvPicPr>
          <p:cNvPr id="6" name="Picture 16" descr="http://frm4ghg.aeronomie.be/ProjectDir/documents/Pictures/5instrumen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0" t="1178" r="819" b="17244"/>
          <a:stretch/>
        </p:blipFill>
        <p:spPr bwMode="auto">
          <a:xfrm>
            <a:off x="7440383" y="1275388"/>
            <a:ext cx="1627417" cy="48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AS instru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5" y="3600830"/>
            <a:ext cx="1910371" cy="28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66" y="5051478"/>
            <a:ext cx="2823159" cy="15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509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/>
              <a:t>Work within all subgroups (AC, IVOS, LPV, Microwave, and SAR) developing good practice approaches to ensure laboratory and field measurements are interoperable</a:t>
            </a:r>
          </a:p>
          <a:p>
            <a:r>
              <a:rPr lang="en-US" dirty="0"/>
              <a:t>Lead towards Level 1 and higher product agreement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Importance of SI-traceability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32485"/>
            <a:ext cx="6837058" cy="43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07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048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Cooperation with GSICS</a:t>
            </a:r>
          </a:p>
          <a:p>
            <a:r>
              <a:rPr lang="en-US" sz="1800" dirty="0"/>
              <a:t>Identification of cooperation</a:t>
            </a:r>
            <a:br>
              <a:rPr lang="en-US" sz="1800" dirty="0"/>
            </a:br>
            <a:r>
              <a:rPr lang="en-US" sz="1800" dirty="0"/>
              <a:t>priorities and concluded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cf</a:t>
            </a:r>
            <a:r>
              <a:rPr lang="en-US" sz="1800" dirty="0"/>
              <a:t> </a:t>
            </a:r>
            <a:r>
              <a:rPr lang="en-US" sz="1800" b="1" dirty="0"/>
              <a:t>CV-03 and CV-15</a:t>
            </a:r>
            <a:r>
              <a:rPr lang="en-US" sz="1800" dirty="0"/>
              <a:t>) </a:t>
            </a:r>
          </a:p>
          <a:p>
            <a:r>
              <a:rPr lang="en-US" sz="1800" dirty="0"/>
              <a:t>Cooperation on subgroup level &amp;</a:t>
            </a:r>
            <a:br>
              <a:rPr lang="en-US" sz="1800" dirty="0"/>
            </a:br>
            <a:r>
              <a:rPr lang="en-US" sz="1800" dirty="0"/>
              <a:t>working group level which includes</a:t>
            </a:r>
            <a:br>
              <a:rPr lang="en-US" sz="1800" dirty="0"/>
            </a:br>
            <a:r>
              <a:rPr lang="en-US" sz="1800" dirty="0"/>
              <a:t>joint meetings of sub-groups</a:t>
            </a:r>
          </a:p>
          <a:p>
            <a:r>
              <a:rPr lang="en-US" sz="1800" dirty="0"/>
              <a:t>WGCV chair observer @ GSICS-EP</a:t>
            </a:r>
          </a:p>
          <a:p>
            <a:r>
              <a:rPr lang="en-US" sz="1800" dirty="0"/>
              <a:t>GRWG chair observer @ WGCV</a:t>
            </a:r>
            <a:endParaRPr lang="en-US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r>
              <a:rPr lang="en-US" sz="1800" b="1" u="sng" dirty="0"/>
              <a:t>Others</a:t>
            </a:r>
          </a:p>
          <a:p>
            <a:r>
              <a:rPr lang="en-US" sz="1800" dirty="0"/>
              <a:t>Interaction with IOCCG </a:t>
            </a:r>
            <a:r>
              <a:rPr lang="en-US" sz="1800" dirty="0" err="1"/>
              <a:t>wrt</a:t>
            </a:r>
            <a:r>
              <a:rPr lang="en-US" sz="1800" dirty="0"/>
              <a:t> Cal/Val ocean color</a:t>
            </a:r>
          </a:p>
          <a:p>
            <a:r>
              <a:rPr lang="en-US" sz="1800" dirty="0"/>
              <a:t>Participation on LSI VC </a:t>
            </a:r>
            <a:r>
              <a:rPr lang="en-US" sz="1800" dirty="0" err="1"/>
              <a:t>telecons</a:t>
            </a:r>
            <a:endParaRPr lang="en-US" sz="1800" dirty="0"/>
          </a:p>
          <a:p>
            <a:r>
              <a:rPr lang="en-US" sz="1800" dirty="0"/>
              <a:t>Combined meeting with WGISS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Interaction with other entities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7418"/>
            <a:ext cx="4526180" cy="26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37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dirty="0"/>
              <a:t>Description of proposed GSICS/WGCV IVOS solar irradiance spectrum is being evaluated by WGCV membership for approval</a:t>
            </a:r>
          </a:p>
          <a:p>
            <a:pPr lvl="1"/>
            <a:r>
              <a:rPr lang="en-US" dirty="0"/>
              <a:t>Solar spectrum choice can lead to differences in comparisons between sensors</a:t>
            </a:r>
          </a:p>
          <a:p>
            <a:pPr lvl="1"/>
            <a:r>
              <a:rPr lang="en-US" dirty="0"/>
              <a:t>WGCV accepted solar irradiance spectrum will be distributed on the CEOS Cal/Val Portal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Solar Irradiance Spectrum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18" y="2895600"/>
            <a:ext cx="5761282" cy="3962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3429000" cy="2667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"/>
                <a:cs typeface="Arial" panose="020B0604020202020204" pitchFamily="34" charset="0"/>
                <a:sym typeface="Arial Bold"/>
              </a:rPr>
              <a:t>CV-16 -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"/>
                <a:cs typeface="Arial" panose="020B0604020202020204" pitchFamily="34" charset="0"/>
                <a:sym typeface="Arial Bold"/>
              </a:rPr>
              <a:t> Report on outcomes from GSICS/CEOS reference Solar Spectrum evaluation</a:t>
            </a:r>
          </a:p>
        </p:txBody>
      </p:sp>
    </p:spTree>
    <p:extLst>
      <p:ext uri="{BB962C8B-B14F-4D97-AF65-F5344CB8AC3E}">
        <p14:creationId xmlns:p14="http://schemas.microsoft.com/office/powerpoint/2010/main" val="9630424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C2CC4-417C-4EBB-88DD-BA6A2B0F77B7}" type="slidenum">
              <a:rPr kumimoji="0" lang="en-GB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100" b="0" i="1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4114800" cy="4724400"/>
          </a:xfrm>
        </p:spPr>
        <p:txBody>
          <a:bodyPr/>
          <a:lstStyle/>
          <a:p>
            <a:r>
              <a:rPr lang="en-US" dirty="0"/>
              <a:t>WGCV / Terrain Mapping Subgroup</a:t>
            </a:r>
          </a:p>
          <a:p>
            <a:r>
              <a:rPr lang="en-US" dirty="0"/>
              <a:t>GEO Global DEM Task</a:t>
            </a:r>
          </a:p>
          <a:p>
            <a:r>
              <a:rPr lang="en-US" dirty="0"/>
              <a:t>ISPRS WG IV/3 – Global DEM Interoperability</a:t>
            </a:r>
          </a:p>
          <a:p>
            <a:pPr marL="0" indent="0">
              <a:buNone/>
            </a:pPr>
            <a:r>
              <a:rPr lang="en-US" dirty="0"/>
              <a:t>Activities:</a:t>
            </a:r>
          </a:p>
          <a:p>
            <a:r>
              <a:rPr lang="en-US" dirty="0"/>
              <a:t>SRTM workshop / PE&amp;RS special issue</a:t>
            </a:r>
          </a:p>
          <a:p>
            <a:r>
              <a:rPr lang="en-US" dirty="0"/>
              <a:t>ASTER GDEM evaluation / IGARSS session</a:t>
            </a:r>
          </a:p>
          <a:p>
            <a:r>
              <a:rPr lang="en-US" dirty="0"/>
              <a:t>ISPRS sessions (2008, 2010, 2012, 2014, 2016)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Moving forward on DEM Task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77139"/>
            <a:ext cx="5334000" cy="347586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00402" y="4998720"/>
          <a:ext cx="5943598" cy="1859280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2133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DEM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Grid spacing (m)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600" dirty="0"/>
                        <a:t>Absolute vertical accuracy specification (m)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RMSE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LE90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LE95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SRTM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16</a:t>
                      </a:r>
                      <a:endParaRPr lang="en-US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19.07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ASTER GDEM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16.78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20</a:t>
                      </a:r>
                      <a:endParaRPr lang="en-US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err="1"/>
                        <a:t>TanDEM</a:t>
                      </a:r>
                      <a:r>
                        <a:rPr lang="en-US" sz="1400" dirty="0"/>
                        <a:t>-X (</a:t>
                      </a:r>
                      <a:r>
                        <a:rPr lang="en-US" sz="1400" dirty="0" err="1"/>
                        <a:t>WorldDEM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6.08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10</a:t>
                      </a:r>
                      <a:endParaRPr lang="en-US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11.92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PRISM (AW3D)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5</a:t>
                      </a:r>
                      <a:endParaRPr lang="en-US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8.22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/>
                        <a:t>9.8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646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991600" cy="762000"/>
          </a:xfrm>
        </p:spPr>
        <p:txBody>
          <a:bodyPr/>
          <a:lstStyle/>
          <a:p>
            <a:r>
              <a:rPr lang="en-US" b="1" dirty="0"/>
              <a:t>LPV is one of six subgroups that are part of WGCV that reports to the Strategic Implementation Team and CEOS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2030025"/>
            <a:ext cx="8839200" cy="15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Interaction with other CEOS bodies (Virtual Constellations, WGs)</a:t>
            </a:r>
          </a:p>
          <a:p>
            <a:pPr>
              <a:lnSpc>
                <a:spcPct val="90000"/>
              </a:lnSpc>
            </a:pPr>
            <a:r>
              <a:rPr lang="en-US" dirty="0"/>
              <a:t>Interaction with other bodies (example: GSICS)</a:t>
            </a:r>
          </a:p>
          <a:p>
            <a:pPr>
              <a:lnSpc>
                <a:spcPct val="90000"/>
              </a:lnSpc>
            </a:pPr>
            <a:r>
              <a:rPr lang="en-US" dirty="0"/>
              <a:t>Topics which are relevant for several subgroups</a:t>
            </a:r>
          </a:p>
          <a:p>
            <a:pPr>
              <a:lnSpc>
                <a:spcPct val="90000"/>
              </a:lnSpc>
            </a:pPr>
            <a:r>
              <a:rPr lang="en-US" dirty="0"/>
              <a:t>General topics (for example: validation metrics, protocols,…)</a:t>
            </a:r>
          </a:p>
        </p:txBody>
      </p:sp>
      <p:sp>
        <p:nvSpPr>
          <p:cNvPr id="4" name="Shape 3"/>
          <p:cNvSpPr/>
          <p:nvPr/>
        </p:nvSpPr>
        <p:spPr>
          <a:xfrm>
            <a:off x="1981200" y="76200"/>
            <a:ext cx="55626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CEOS organization reminder</a:t>
            </a:r>
            <a:endParaRPr sz="32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84" y="3456375"/>
            <a:ext cx="2664183" cy="131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76" y="3810000"/>
            <a:ext cx="3645724" cy="2536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6" y="3560901"/>
            <a:ext cx="3657884" cy="29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89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534400" cy="4724400"/>
          </a:xfrm>
        </p:spPr>
        <p:txBody>
          <a:bodyPr/>
          <a:lstStyle/>
          <a:p>
            <a:r>
              <a:rPr lang="en-US" dirty="0"/>
              <a:t>WGCV subgroups are still the best opportunity for those not part of a CEOS Space Agency to impact CEOS</a:t>
            </a:r>
          </a:p>
          <a:p>
            <a:r>
              <a:rPr lang="en-US" dirty="0"/>
              <a:t>LPV is playing a key role in advancing WGCV’s progress on CEOS Work Plan activities</a:t>
            </a:r>
          </a:p>
          <a:p>
            <a:r>
              <a:rPr lang="en-US" dirty="0"/>
              <a:t>CARD4L, Interoperability, and Carbon Actions are near-term activities requiring help from LPV members</a:t>
            </a:r>
          </a:p>
          <a:p>
            <a:r>
              <a:rPr lang="en-US" dirty="0"/>
              <a:t>Subgroups are an excellent means to improve international collaborations on an array of topics</a:t>
            </a:r>
          </a:p>
          <a:p>
            <a:pPr lvl="1"/>
            <a:r>
              <a:rPr lang="en-US" dirty="0"/>
              <a:t>Some of these topics can have relevance only to the subgroup</a:t>
            </a:r>
          </a:p>
          <a:p>
            <a:pPr lvl="1"/>
            <a:r>
              <a:rPr lang="en-US" dirty="0"/>
              <a:t>Some must still have relevance to WGCV and at some point an impact on CEOS itself</a:t>
            </a:r>
          </a:p>
          <a:p>
            <a:r>
              <a:rPr lang="en-US" dirty="0"/>
              <a:t>Continue to do the work that is of interest to LPV while periodically considering how the activity can help the broader CEOS community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274750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524000"/>
            <a:ext cx="4495800" cy="5105400"/>
          </a:xfrm>
        </p:spPr>
        <p:txBody>
          <a:bodyPr/>
          <a:lstStyle/>
          <a:p>
            <a:pPr lvl="0"/>
            <a:r>
              <a:rPr lang="en-US" dirty="0"/>
              <a:t>IVOS Subgroup March 13-17, 2017 in Tucson, Arizona USA</a:t>
            </a:r>
          </a:p>
          <a:p>
            <a:pPr lvl="0"/>
            <a:r>
              <a:rPr lang="en-US" dirty="0"/>
              <a:t>LSI-VC and MRI Framework March 20-22, </a:t>
            </a:r>
            <a:r>
              <a:rPr lang="en-US" dirty="0" err="1"/>
              <a:t>Frascati</a:t>
            </a:r>
            <a:endParaRPr lang="en-US" dirty="0"/>
          </a:p>
          <a:p>
            <a:pPr lvl="0"/>
            <a:r>
              <a:rPr lang="en-US" dirty="0"/>
              <a:t>WGISS April 3-7, Annapolis, Maryland USA</a:t>
            </a:r>
          </a:p>
          <a:p>
            <a:r>
              <a:rPr lang="en-US" dirty="0"/>
              <a:t>ACIX task team April 11-12 in </a:t>
            </a:r>
            <a:r>
              <a:rPr lang="en-US" dirty="0" err="1"/>
              <a:t>Frascati</a:t>
            </a:r>
            <a:endParaRPr lang="en-US" dirty="0"/>
          </a:p>
          <a:p>
            <a:r>
              <a:rPr lang="en-US" dirty="0"/>
              <a:t>CEOS SIT April 24-26 in Paris</a:t>
            </a:r>
          </a:p>
          <a:p>
            <a:r>
              <a:rPr lang="en-US" dirty="0"/>
              <a:t>WGCV-42 May 16-19 in Sioux Falls, South Dakota USA</a:t>
            </a:r>
          </a:p>
          <a:p>
            <a:r>
              <a:rPr lang="en-US" dirty="0"/>
              <a:t>CEOS SIT in </a:t>
            </a:r>
            <a:r>
              <a:rPr lang="en-US" dirty="0" err="1"/>
              <a:t>Frascati</a:t>
            </a:r>
            <a:r>
              <a:rPr lang="en-US" dirty="0"/>
              <a:t>, Sept. 11-14</a:t>
            </a:r>
          </a:p>
          <a:p>
            <a:r>
              <a:rPr lang="en-US" dirty="0"/>
              <a:t>CEOS Plenary in Rapid City, South Dakota October 17-20</a:t>
            </a:r>
          </a:p>
          <a:p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1981200" y="76200"/>
            <a:ext cx="55626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chair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BBF68-7030-E14F-94C8-19FFE4D30B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WGCV-related meetings for past 12 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A4DBC-D2F8-0644-B14B-93CEE4B258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1600200"/>
            <a:ext cx="45720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E93C7-8361-5441-B715-ABD064DD8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344063"/>
            <a:ext cx="4648200" cy="19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33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Key activities from 2017</a:t>
            </a:r>
          </a:p>
          <a:p>
            <a:pPr lvl="1"/>
            <a:r>
              <a:rPr lang="en-US" dirty="0"/>
              <a:t>CEOS Work Plan Deliverables</a:t>
            </a:r>
          </a:p>
          <a:p>
            <a:pPr lvl="1"/>
            <a:r>
              <a:rPr lang="en-US" dirty="0"/>
              <a:t>Highlighted with discussions related to ACIX, RADCALNET, Carbon, WGCV subgroups</a:t>
            </a:r>
          </a:p>
          <a:p>
            <a:pPr lvl="1"/>
            <a:r>
              <a:rPr lang="en-US" dirty="0"/>
              <a:t>Interactions with other entities</a:t>
            </a:r>
          </a:p>
          <a:p>
            <a:r>
              <a:rPr lang="en-US" dirty="0"/>
              <a:t>Meetings / Workshops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WGCV report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3845626"/>
            <a:ext cx="5029200" cy="301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35814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WGCV-42 meeting hosted by </a:t>
            </a:r>
          </a:p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USGS in Sioux Falls, United </a:t>
            </a:r>
          </a:p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States </a:t>
            </a:r>
          </a:p>
        </p:txBody>
      </p:sp>
    </p:spTree>
    <p:extLst>
      <p:ext uri="{BB962C8B-B14F-4D97-AF65-F5344CB8AC3E}">
        <p14:creationId xmlns:p14="http://schemas.microsoft.com/office/powerpoint/2010/main" val="40345885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Documenting validation framework and protocols </a:t>
            </a:r>
          </a:p>
          <a:p>
            <a:r>
              <a:rPr lang="en-US" dirty="0"/>
              <a:t>One example - Land Surface Temperature &amp; Emissivity Focus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WGCV LPV Validation Reports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21581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40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2514600" cy="4724400"/>
          </a:xfrm>
        </p:spPr>
        <p:txBody>
          <a:bodyPr/>
          <a:lstStyle/>
          <a:p>
            <a:r>
              <a:rPr lang="en-US" dirty="0"/>
              <a:t>CEOS WGCV LPV has established a framework with the aim of independent validation and consistent uncertainty reporting across products as main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LPV and validation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11965"/>
            <a:ext cx="6172200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49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2657320" cy="4724400"/>
          </a:xfrm>
        </p:spPr>
        <p:txBody>
          <a:bodyPr/>
          <a:lstStyle/>
          <a:p>
            <a:r>
              <a:rPr lang="en-US" dirty="0"/>
              <a:t>Online Platform for </a:t>
            </a:r>
            <a:r>
              <a:rPr lang="en-US" dirty="0" err="1"/>
              <a:t>Intercomparison</a:t>
            </a:r>
            <a:r>
              <a:rPr lang="en-US" dirty="0"/>
              <a:t> - </a:t>
            </a:r>
            <a:r>
              <a:rPr lang="en-US" dirty="0" err="1"/>
              <a:t>OnLine</a:t>
            </a:r>
            <a:r>
              <a:rPr lang="en-US" dirty="0"/>
              <a:t> Validation Exercise (OLIVE)</a:t>
            </a:r>
          </a:p>
          <a:p>
            <a:r>
              <a:rPr lang="en-US" dirty="0"/>
              <a:t>Guidance for online platform for </a:t>
            </a:r>
            <a:r>
              <a:rPr lang="en-US" dirty="0" err="1"/>
              <a:t>intercomparison</a:t>
            </a:r>
            <a:r>
              <a:rPr lang="en-US" dirty="0"/>
              <a:t> of terrestrial carbon products.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LPV’s OLIVE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20" y="1143000"/>
            <a:ext cx="6181880" cy="4889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602923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Results of LPV efforts being formalized to allow closure of CARB-19 and likely closure of Carbon Task Force’s Action #08</a:t>
            </a:r>
          </a:p>
        </p:txBody>
      </p:sp>
    </p:spTree>
    <p:extLst>
      <p:ext uri="{BB962C8B-B14F-4D97-AF65-F5344CB8AC3E}">
        <p14:creationId xmlns:p14="http://schemas.microsoft.com/office/powerpoint/2010/main" val="21651118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11510" y="1600200"/>
            <a:ext cx="4741690" cy="4724400"/>
          </a:xfrm>
        </p:spPr>
        <p:txBody>
          <a:bodyPr/>
          <a:lstStyle/>
          <a:p>
            <a:r>
              <a:rPr lang="en-US" b="1" dirty="0"/>
              <a:t>CV-13: </a:t>
            </a:r>
            <a:r>
              <a:rPr lang="en-US" b="1" dirty="0" err="1"/>
              <a:t>Intercomparison</a:t>
            </a:r>
            <a:r>
              <a:rPr lang="en-US" b="1" dirty="0"/>
              <a:t> of atmospheric correction models</a:t>
            </a:r>
          </a:p>
          <a:p>
            <a:r>
              <a:rPr lang="en-US" dirty="0"/>
              <a:t>Better understanding of the different uncertainty contributors and help in improving the AC processors</a:t>
            </a:r>
          </a:p>
          <a:p>
            <a:r>
              <a:rPr lang="en-US" u="sng" dirty="0"/>
              <a:t>Definition of the inter-comparison protocol </a:t>
            </a:r>
            <a:r>
              <a:rPr lang="en-US" dirty="0"/>
              <a:t>- discussed at first workshop</a:t>
            </a:r>
          </a:p>
          <a:p>
            <a:r>
              <a:rPr lang="en-US" u="sng" dirty="0"/>
              <a:t>Application of the AC processors </a:t>
            </a:r>
            <a:r>
              <a:rPr lang="en-US" dirty="0"/>
              <a:t>- Participants applied their AC schemes for test sites keeping processing parameters constant</a:t>
            </a:r>
          </a:p>
          <a:p>
            <a:r>
              <a:rPr lang="en-US" u="sng" dirty="0"/>
              <a:t>Analysis of the results </a:t>
            </a:r>
            <a:r>
              <a:rPr lang="en-US" dirty="0"/>
              <a:t>- ACIX coordinators processed the results submitted by all participants in early 2017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Atmospheric Correction </a:t>
            </a:r>
            <a:r>
              <a:rPr lang="en-US" dirty="0" err="1"/>
              <a:t>Intercomparison</a:t>
            </a:r>
            <a:r>
              <a:rPr lang="en-US" dirty="0"/>
              <a:t> ACIX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77" y="1213800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077" y="3962400"/>
            <a:ext cx="2627807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600200"/>
          <a:ext cx="1735310" cy="413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Sensors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Processors</a:t>
                      </a:r>
                    </a:p>
                  </a:txBody>
                  <a:tcPr marL="36000" marR="36000" marT="0" marB="7200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2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ACOLITE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ATCOR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46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Brockmann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FORCE </a:t>
                      </a:r>
                      <a:r>
                        <a:rPr lang="en-GB" sz="1100" b="1" kern="120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GA-PABT [Australia]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LaSRC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LAC  [France]</a:t>
                      </a:r>
                      <a:endParaRPr lang="en-GB" sz="11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MACCS [France]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OPERA [Belgium]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SCAPE-M [Germany]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SeaDAS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[USA]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Sen2Cor [</a:t>
                      </a:r>
                      <a:r>
                        <a:rPr lang="en-GB" sz="1100" b="1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France&amp;Germany</a:t>
                      </a: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14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3429000" cy="4724400"/>
          </a:xfrm>
        </p:spPr>
        <p:txBody>
          <a:bodyPr/>
          <a:lstStyle/>
          <a:p>
            <a:r>
              <a:rPr lang="en-US" dirty="0"/>
              <a:t>Results presented during 2nd ACIX workshop held in April 2017</a:t>
            </a:r>
          </a:p>
          <a:p>
            <a:r>
              <a:rPr lang="en-AU" dirty="0"/>
              <a:t>Lessons learned on how to improve atmospheric correction schemes</a:t>
            </a:r>
          </a:p>
          <a:p>
            <a:r>
              <a:rPr lang="en-AU" dirty="0"/>
              <a:t>Results pointed to the importance of per-pixel quality flags to ensure accurate atmospheric correction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 rtl="0"/>
            <a:r>
              <a:rPr lang="en-US" dirty="0"/>
              <a:t>Atmospheric Correction </a:t>
            </a:r>
            <a:r>
              <a:rPr lang="en-US" dirty="0" err="1"/>
              <a:t>Intercomparison</a:t>
            </a:r>
            <a:r>
              <a:rPr lang="en-US" dirty="0"/>
              <a:t> ACIX</a:t>
            </a:r>
          </a:p>
          <a:p>
            <a:pPr marL="0" indent="0" algn="l" rtl="0">
              <a:spcBef>
                <a:spcPts val="500"/>
              </a:spcBef>
              <a:buSzPct val="100000"/>
              <a:buFont typeface="Arial"/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26741"/>
            <a:ext cx="5334000" cy="542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2895600"/>
            <a:ext cx="2057400" cy="29718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1884947" y="5903314"/>
            <a:ext cx="2743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392816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1182</Words>
  <Application>Microsoft Macintosh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 Bold</vt:lpstr>
      <vt:lpstr>Droid Serif</vt:lpstr>
      <vt:lpstr>Frutiger 45 Light</vt:lpstr>
      <vt:lpstr>Proxima Nova Regular</vt:lpstr>
      <vt:lpstr>Arial</vt:lpstr>
      <vt:lpstr>Avenir Roman</vt:lpstr>
      <vt:lpstr>Calibri</vt:lpstr>
      <vt:lpstr>Century Gothic</vt:lpstr>
      <vt:lpstr>Courier New</vt:lpstr>
      <vt:lpstr>Helvetica</vt:lpstr>
      <vt:lpstr>Times</vt:lpstr>
      <vt:lpstr>Times New Roman</vt:lpstr>
      <vt:lpstr>Wingdings</vt:lpstr>
      <vt:lpstr>Default</vt:lpstr>
      <vt:lpstr>1_Default</vt:lpstr>
      <vt:lpstr>WGCV Chair report to LPV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166</cp:revision>
  <dcterms:modified xsi:type="dcterms:W3CDTF">2018-03-01T21:01:19Z</dcterms:modified>
</cp:coreProperties>
</file>