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1" r:id="rId3"/>
    <p:sldId id="262" r:id="rId4"/>
    <p:sldId id="265" r:id="rId5"/>
    <p:sldId id="260" r:id="rId6"/>
    <p:sldId id="263" r:id="rId7"/>
    <p:sldId id="256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6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8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4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6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58967-F834-4507-A5B9-B1068E088A4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ABC-5BC9-4ED9-9653-6498B98E33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Soil</a:t>
            </a:r>
            <a:r>
              <a:rPr lang="de-DE" sz="3600" dirty="0" smtClean="0"/>
              <a:t> </a:t>
            </a:r>
            <a:r>
              <a:rPr lang="de-DE" sz="3600" dirty="0" err="1" smtClean="0"/>
              <a:t>moisture</a:t>
            </a:r>
            <a:r>
              <a:rPr lang="de-DE" sz="3600" dirty="0" smtClean="0"/>
              <a:t> </a:t>
            </a:r>
            <a:r>
              <a:rPr lang="de-DE" sz="3600" dirty="0" err="1" smtClean="0"/>
              <a:t>validation</a:t>
            </a:r>
            <a:r>
              <a:rPr lang="de-DE" sz="3600" dirty="0" smtClean="0"/>
              <a:t> </a:t>
            </a:r>
            <a:r>
              <a:rPr lang="de-DE" sz="3600" dirty="0" err="1" smtClean="0"/>
              <a:t>stage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9" y="1301638"/>
            <a:ext cx="7421249" cy="51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6668" y="6387918"/>
            <a:ext cx="374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Little </a:t>
            </a:r>
            <a:r>
              <a:rPr lang="de-DE" dirty="0" err="1" smtClean="0"/>
              <a:t>Washita</a:t>
            </a:r>
            <a:r>
              <a:rPr lang="de-DE" dirty="0" smtClean="0"/>
              <a:t>; </a:t>
            </a:r>
            <a:r>
              <a:rPr lang="de-DE" dirty="0" err="1" smtClean="0"/>
              <a:t>Colliander</a:t>
            </a:r>
            <a:r>
              <a:rPr lang="de-DE" dirty="0" smtClean="0"/>
              <a:t> et al.,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15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International </a:t>
            </a:r>
            <a:r>
              <a:rPr lang="de-DE" sz="3200" dirty="0" err="1" smtClean="0"/>
              <a:t>Soil</a:t>
            </a:r>
            <a:r>
              <a:rPr lang="de-DE" sz="3200" dirty="0" smtClean="0"/>
              <a:t> </a:t>
            </a:r>
            <a:r>
              <a:rPr lang="de-DE" sz="3200" dirty="0" err="1" smtClean="0"/>
              <a:t>Moisture</a:t>
            </a:r>
            <a:r>
              <a:rPr lang="de-DE" sz="3200" dirty="0" smtClean="0"/>
              <a:t> Network - ISMN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1266748"/>
            <a:ext cx="8590611" cy="47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70455" y="5993873"/>
            <a:ext cx="8590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ESA </a:t>
            </a:r>
            <a:r>
              <a:rPr lang="de-DE" dirty="0" err="1"/>
              <a:t>prolonged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>ISMN </a:t>
            </a:r>
            <a:r>
              <a:rPr lang="de-DE" dirty="0" err="1"/>
              <a:t>ensuring</a:t>
            </a:r>
            <a:r>
              <a:rPr lang="de-DE" dirty="0"/>
              <a:t> </a:t>
            </a:r>
            <a:r>
              <a:rPr lang="de-DE" dirty="0" err="1"/>
              <a:t>continuation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mid</a:t>
            </a:r>
            <a:r>
              <a:rPr lang="de-DE" dirty="0"/>
              <a:t> 2019.</a:t>
            </a:r>
          </a:p>
        </p:txBody>
      </p:sp>
    </p:spTree>
    <p:extLst>
      <p:ext uri="{BB962C8B-B14F-4D97-AF65-F5344CB8AC3E}">
        <p14:creationId xmlns:p14="http://schemas.microsoft.com/office/powerpoint/2010/main" val="291752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Validation </a:t>
            </a:r>
            <a:r>
              <a:rPr lang="de-DE" sz="3600" dirty="0" err="1" smtClean="0"/>
              <a:t>tool</a:t>
            </a:r>
            <a:r>
              <a:rPr lang="de-DE" sz="3600" dirty="0" smtClean="0"/>
              <a:t> </a:t>
            </a:r>
            <a:r>
              <a:rPr lang="de-DE" sz="3600" dirty="0" err="1" smtClean="0"/>
              <a:t>by</a:t>
            </a:r>
            <a:r>
              <a:rPr lang="de-DE" sz="3600" dirty="0" smtClean="0"/>
              <a:t> TU Vienna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8" y="1339400"/>
            <a:ext cx="8365305" cy="468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6216" y="6194737"/>
            <a:ext cx="836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validation</a:t>
            </a:r>
            <a:r>
              <a:rPr lang="de-DE" dirty="0" smtClean="0"/>
              <a:t> of ASCAT, H-SAF, SMAP, GLDAS Noah, ERA Interim, ERS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/>
              <a:t>ISMN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32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19137" cy="1325563"/>
          </a:xfrm>
        </p:spPr>
        <p:txBody>
          <a:bodyPr>
            <a:normAutofit/>
          </a:bodyPr>
          <a:lstStyle/>
          <a:p>
            <a:r>
              <a:rPr lang="de-DE" sz="3600" dirty="0" smtClean="0"/>
              <a:t>Sub-</a:t>
            </a:r>
            <a:r>
              <a:rPr lang="de-DE" sz="3600" dirty="0" err="1" smtClean="0"/>
              <a:t>grid</a:t>
            </a:r>
            <a:r>
              <a:rPr lang="de-DE" sz="3600" dirty="0" smtClean="0"/>
              <a:t> </a:t>
            </a:r>
            <a:r>
              <a:rPr lang="de-DE" sz="3600" dirty="0" err="1" smtClean="0"/>
              <a:t>soil</a:t>
            </a:r>
            <a:r>
              <a:rPr lang="de-DE" sz="3600" dirty="0" smtClean="0"/>
              <a:t> </a:t>
            </a:r>
            <a:r>
              <a:rPr lang="de-DE" sz="3600" dirty="0" err="1" smtClean="0"/>
              <a:t>moisture</a:t>
            </a:r>
            <a:r>
              <a:rPr lang="de-DE" sz="3600" dirty="0" smtClean="0"/>
              <a:t> </a:t>
            </a:r>
            <a:r>
              <a:rPr lang="de-DE" sz="3600" dirty="0" err="1" smtClean="0"/>
              <a:t>variability</a:t>
            </a:r>
            <a:r>
              <a:rPr lang="de-DE" sz="3600" dirty="0" smtClean="0"/>
              <a:t> </a:t>
            </a:r>
            <a:r>
              <a:rPr lang="de-DE" sz="3600" dirty="0" err="1" smtClean="0"/>
              <a:t>estimate</a:t>
            </a:r>
            <a:r>
              <a:rPr lang="de-DE" sz="3600" dirty="0" smtClean="0"/>
              <a:t> </a:t>
            </a:r>
            <a:r>
              <a:rPr lang="de-DE" sz="3600" dirty="0" err="1" smtClean="0"/>
              <a:t>important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validation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2343031"/>
            <a:ext cx="8500056" cy="341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33343" y="1990938"/>
            <a:ext cx="674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SMAP sub-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at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of 0.4m</a:t>
            </a:r>
            <a:r>
              <a:rPr lang="de-DE" baseline="30000" dirty="0" smtClean="0"/>
              <a:t>3</a:t>
            </a:r>
            <a:r>
              <a:rPr lang="de-DE" dirty="0" smtClean="0"/>
              <a:t>m</a:t>
            </a:r>
            <a:r>
              <a:rPr lang="de-DE" baseline="30000" dirty="0" smtClean="0"/>
              <a:t>-3</a:t>
            </a:r>
            <a:endParaRPr lang="de-DE" baseline="30000" dirty="0"/>
          </a:p>
        </p:txBody>
      </p:sp>
      <p:sp>
        <p:nvSpPr>
          <p:cNvPr id="5" name="Rechteck 4"/>
          <p:cNvSpPr/>
          <p:nvPr/>
        </p:nvSpPr>
        <p:spPr>
          <a:xfrm>
            <a:off x="519463" y="6149663"/>
            <a:ext cx="8156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Available </a:t>
            </a:r>
            <a:r>
              <a:rPr lang="de-DE" dirty="0" err="1" smtClean="0"/>
              <a:t>for</a:t>
            </a:r>
            <a:r>
              <a:rPr lang="de-DE" dirty="0" smtClean="0"/>
              <a:t> SMAP, SMOS </a:t>
            </a:r>
            <a:r>
              <a:rPr lang="de-DE" dirty="0" err="1" smtClean="0"/>
              <a:t>and</a:t>
            </a:r>
            <a:r>
              <a:rPr lang="de-DE" dirty="0" smtClean="0"/>
              <a:t> ASCAT at: https</a:t>
            </a:r>
            <a:r>
              <a:rPr lang="de-DE" dirty="0"/>
              <a:t>://doi.org/10.1594/PANGAEA.878889</a:t>
            </a:r>
          </a:p>
        </p:txBody>
      </p:sp>
    </p:spTree>
    <p:extLst>
      <p:ext uri="{BB962C8B-B14F-4D97-AF65-F5344CB8AC3E}">
        <p14:creationId xmlns:p14="http://schemas.microsoft.com/office/powerpoint/2010/main" val="69188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Temporal vs. </a:t>
            </a:r>
            <a:r>
              <a:rPr lang="de-DE" sz="3600" dirty="0" err="1" smtClean="0"/>
              <a:t>Spatial</a:t>
            </a:r>
            <a:r>
              <a:rPr lang="de-DE" sz="3600" dirty="0" smtClean="0"/>
              <a:t> </a:t>
            </a:r>
            <a:r>
              <a:rPr lang="de-DE" sz="3600" dirty="0"/>
              <a:t>V</a:t>
            </a:r>
            <a:r>
              <a:rPr lang="de-DE" sz="3600" dirty="0" smtClean="0"/>
              <a:t>alidation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5787555" y="1429551"/>
            <a:ext cx="214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Temporal </a:t>
            </a:r>
            <a:r>
              <a:rPr lang="de-DE" dirty="0" err="1" smtClean="0"/>
              <a:t>validation</a:t>
            </a:r>
            <a:r>
              <a:rPr lang="de-DE" dirty="0" smtClean="0"/>
              <a:t>: </a:t>
            </a:r>
          </a:p>
          <a:p>
            <a:r>
              <a:rPr lang="de-DE" dirty="0" err="1" smtClean="0"/>
              <a:t>Singanallur</a:t>
            </a:r>
            <a:r>
              <a:rPr lang="de-DE" dirty="0" smtClean="0"/>
              <a:t>, </a:t>
            </a:r>
            <a:r>
              <a:rPr lang="de-DE" dirty="0" err="1" smtClean="0"/>
              <a:t>India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75" y="4675031"/>
            <a:ext cx="6043183" cy="197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1" y="1298739"/>
            <a:ext cx="5221109" cy="30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62641" y="5973647"/>
            <a:ext cx="1903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validation</a:t>
            </a:r>
            <a:r>
              <a:rPr lang="de-DE" dirty="0" smtClean="0"/>
              <a:t>: </a:t>
            </a:r>
          </a:p>
          <a:p>
            <a:r>
              <a:rPr lang="de-DE" dirty="0" smtClean="0"/>
              <a:t>REMEDHUS, Spain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520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Soil</a:t>
            </a:r>
            <a:r>
              <a:rPr lang="de-DE" sz="3600" dirty="0" smtClean="0"/>
              <a:t> </a:t>
            </a:r>
            <a:r>
              <a:rPr lang="de-DE" sz="3600" dirty="0" err="1" smtClean="0"/>
              <a:t>Moisture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445" y="1825625"/>
            <a:ext cx="8786830" cy="4351338"/>
          </a:xfrm>
        </p:spPr>
        <p:txBody>
          <a:bodyPr/>
          <a:lstStyle/>
          <a:p>
            <a:r>
              <a:rPr lang="de-DE" sz="2000" dirty="0"/>
              <a:t>SMOS L2 V650 </a:t>
            </a:r>
            <a:r>
              <a:rPr lang="de-DE" sz="2000" dirty="0" err="1"/>
              <a:t>available</a:t>
            </a:r>
            <a:r>
              <a:rPr lang="de-DE" sz="2000" dirty="0"/>
              <a:t>: Substitution of ECOCLIMAP </a:t>
            </a:r>
            <a:r>
              <a:rPr lang="de-DE" sz="2000" dirty="0" err="1"/>
              <a:t>by</a:t>
            </a:r>
            <a:r>
              <a:rPr lang="de-DE" sz="2000" dirty="0"/>
              <a:t> IGBP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align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SMAP, </a:t>
            </a:r>
            <a:r>
              <a:rPr lang="de-DE" sz="2000" dirty="0" err="1"/>
              <a:t>Improved</a:t>
            </a:r>
            <a:r>
              <a:rPr lang="de-DE" sz="2000" dirty="0"/>
              <a:t> </a:t>
            </a:r>
            <a:r>
              <a:rPr lang="de-DE" sz="2000" dirty="0" err="1"/>
              <a:t>mixed</a:t>
            </a:r>
            <a:r>
              <a:rPr lang="de-DE" sz="2000" dirty="0"/>
              <a:t> </a:t>
            </a:r>
            <a:r>
              <a:rPr lang="de-DE" sz="2000" dirty="0" err="1"/>
              <a:t>forest</a:t>
            </a:r>
            <a:r>
              <a:rPr lang="de-DE" sz="2000" dirty="0"/>
              <a:t> </a:t>
            </a:r>
            <a:r>
              <a:rPr lang="de-DE" sz="2000" dirty="0" err="1"/>
              <a:t>representation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CDF-</a:t>
            </a:r>
            <a:r>
              <a:rPr lang="de-DE" sz="2000" dirty="0" err="1"/>
              <a:t>matching</a:t>
            </a:r>
            <a:r>
              <a:rPr lang="de-DE" sz="2000" dirty="0"/>
              <a:t>, in </a:t>
            </a:r>
            <a:r>
              <a:rPr lang="de-DE" sz="2000" dirty="0" err="1"/>
              <a:t>many</a:t>
            </a:r>
            <a:r>
              <a:rPr lang="de-DE" sz="2000" dirty="0"/>
              <a:t> </a:t>
            </a:r>
            <a:r>
              <a:rPr lang="de-DE" sz="2000" dirty="0" err="1"/>
              <a:t>areas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set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wetter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previous</a:t>
            </a:r>
            <a:r>
              <a:rPr lang="de-DE" sz="2000" dirty="0"/>
              <a:t> </a:t>
            </a:r>
            <a:r>
              <a:rPr lang="de-DE" sz="2000" dirty="0" err="1"/>
              <a:t>versions</a:t>
            </a:r>
            <a:r>
              <a:rPr lang="de-DE" sz="2000" dirty="0"/>
              <a:t>.</a:t>
            </a:r>
          </a:p>
          <a:p>
            <a:r>
              <a:rPr lang="de-DE" sz="2000" dirty="0"/>
              <a:t>SMAP/Sentinel-1 3km </a:t>
            </a:r>
            <a:r>
              <a:rPr lang="de-DE" sz="2000" dirty="0" err="1"/>
              <a:t>soil</a:t>
            </a:r>
            <a:r>
              <a:rPr lang="de-DE" sz="2000" dirty="0"/>
              <a:t> </a:t>
            </a:r>
            <a:r>
              <a:rPr lang="de-DE" sz="2000" dirty="0" err="1"/>
              <a:t>moisture</a:t>
            </a:r>
            <a:r>
              <a:rPr lang="de-DE" sz="2000" dirty="0"/>
              <a:t> </a:t>
            </a:r>
            <a:r>
              <a:rPr lang="de-DE" sz="2000" i="1" dirty="0" smtClean="0"/>
              <a:t>Beta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</a:t>
            </a:r>
            <a:r>
              <a:rPr lang="de-DE" sz="2000" dirty="0" smtClean="0"/>
              <a:t> </a:t>
            </a:r>
            <a:r>
              <a:rPr lang="de-DE" sz="2000" dirty="0" err="1"/>
              <a:t>available</a:t>
            </a:r>
            <a:r>
              <a:rPr lang="de-DE" sz="2000" dirty="0"/>
              <a:t> via NSIDC.</a:t>
            </a:r>
          </a:p>
          <a:p>
            <a:r>
              <a:rPr lang="de-DE" sz="2000" dirty="0"/>
              <a:t>ESA CCI </a:t>
            </a:r>
            <a:r>
              <a:rPr lang="de-DE" sz="2000" dirty="0" err="1"/>
              <a:t>Soil</a:t>
            </a:r>
            <a:r>
              <a:rPr lang="de-DE" sz="2000" dirty="0"/>
              <a:t> </a:t>
            </a:r>
            <a:r>
              <a:rPr lang="de-DE" sz="2000" dirty="0" err="1"/>
              <a:t>Moisture</a:t>
            </a:r>
            <a:r>
              <a:rPr lang="de-DE" sz="2000" dirty="0"/>
              <a:t> </a:t>
            </a:r>
            <a:r>
              <a:rPr lang="de-DE" sz="2000" dirty="0" err="1"/>
              <a:t>product</a:t>
            </a:r>
            <a:r>
              <a:rPr lang="de-DE" sz="2000" dirty="0"/>
              <a:t> V4.2 </a:t>
            </a:r>
            <a:r>
              <a:rPr lang="de-DE" sz="2000" dirty="0" err="1"/>
              <a:t>available</a:t>
            </a:r>
            <a:r>
              <a:rPr lang="de-DE" sz="2000" dirty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1978 </a:t>
            </a:r>
            <a:r>
              <a:rPr lang="de-DE" sz="2000" dirty="0" err="1" smtClean="0"/>
              <a:t>through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end of 2016</a:t>
            </a:r>
            <a:endParaRPr lang="de-DE" sz="2000" dirty="0"/>
          </a:p>
          <a:p>
            <a:r>
              <a:rPr lang="de-DE" sz="2000" dirty="0"/>
              <a:t>L-band </a:t>
            </a:r>
            <a:r>
              <a:rPr lang="de-DE" sz="2000" dirty="0" err="1"/>
              <a:t>continuation</a:t>
            </a:r>
            <a:r>
              <a:rPr lang="de-DE" sz="2000" dirty="0"/>
              <a:t> </a:t>
            </a:r>
            <a:r>
              <a:rPr lang="de-DE" sz="2000" dirty="0" err="1"/>
              <a:t>workshop</a:t>
            </a:r>
            <a:r>
              <a:rPr lang="de-DE" sz="2000" dirty="0"/>
              <a:t> in Toulouse (France) in November, </a:t>
            </a:r>
            <a:r>
              <a:rPr lang="de-DE" sz="2000" dirty="0" err="1"/>
              <a:t>documents</a:t>
            </a:r>
            <a:r>
              <a:rPr lang="de-DE" sz="2000" dirty="0"/>
              <a:t> /</a:t>
            </a:r>
            <a:r>
              <a:rPr lang="de-DE" sz="2000" dirty="0" err="1"/>
              <a:t>white</a:t>
            </a:r>
            <a:r>
              <a:rPr lang="de-DE" sz="2000" dirty="0"/>
              <a:t> </a:t>
            </a:r>
            <a:r>
              <a:rPr lang="de-DE" sz="2000" dirty="0" err="1"/>
              <a:t>paper</a:t>
            </a:r>
            <a:r>
              <a:rPr lang="de-DE" sz="2000" dirty="0"/>
              <a:t> </a:t>
            </a:r>
            <a:r>
              <a:rPr lang="de-DE" sz="2000" dirty="0" err="1"/>
              <a:t>currently</a:t>
            </a:r>
            <a:r>
              <a:rPr lang="de-DE" sz="2000" dirty="0"/>
              <a:t> </a:t>
            </a:r>
            <a:r>
              <a:rPr lang="de-DE" sz="2000" dirty="0" err="1"/>
              <a:t>prepared</a:t>
            </a:r>
            <a:r>
              <a:rPr lang="de-DE" sz="2000" dirty="0"/>
              <a:t>. </a:t>
            </a:r>
            <a:r>
              <a:rPr lang="de-DE" sz="2000" dirty="0" err="1"/>
              <a:t>We</a:t>
            </a:r>
            <a:r>
              <a:rPr lang="de-DE" sz="2000" dirty="0"/>
              <a:t> will </a:t>
            </a:r>
            <a:r>
              <a:rPr lang="de-DE" sz="2000" dirty="0" err="1"/>
              <a:t>report</a:t>
            </a:r>
            <a:r>
              <a:rPr lang="de-DE" sz="2000" dirty="0"/>
              <a:t> on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soon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published</a:t>
            </a:r>
            <a:r>
              <a:rPr lang="de-DE" sz="2000" dirty="0"/>
              <a:t>.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JAXA is initiating a follow-on to GCOM-W that would launch in 2023 with GOSAT and extended the soil moisture records beyond 20 years</a:t>
            </a:r>
            <a:r>
              <a:rPr lang="en-US" sz="2000" dirty="0" smtClean="0"/>
              <a:t>.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 smtClean="0"/>
              <a:t>NISAR is requesting expanded coverage to produce SM over U.S. in addition to India.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2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Soil Moisture Workshops/Meetings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742" y="1713563"/>
            <a:ext cx="8985258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Remote Sensing and Hydrology Symposium, Cordoba Spain, May 2018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Soil Moisture in Forests Workshop, Ann Arbor, MI, USA May 2018.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National </a:t>
            </a:r>
            <a:r>
              <a:rPr lang="en-US" sz="2400" dirty="0"/>
              <a:t>Soil Moisture Workshop, Lincoln, NE, USA, June 2018.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IGARSS</a:t>
            </a:r>
            <a:r>
              <a:rPr lang="en-US" sz="2400" dirty="0"/>
              <a:t>, Valencia, Spain, July </a:t>
            </a:r>
            <a:r>
              <a:rPr lang="en-US" sz="2400" dirty="0" smtClean="0"/>
              <a:t>2018.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SMAP </a:t>
            </a:r>
            <a:r>
              <a:rPr lang="en-US" sz="2400" dirty="0"/>
              <a:t>Cal/Val Workshop Fairfax, VA, USA October </a:t>
            </a:r>
            <a:r>
              <a:rPr lang="en-US" sz="2400" dirty="0" smtClean="0"/>
              <a:t>2018.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Satellite Soil Moisture Validation and Application Workshop Fairfax, VA, USA, October 2018.</a:t>
            </a:r>
          </a:p>
          <a:p>
            <a:pPr marL="285750" lvl="0" indent="-285750"/>
            <a:endParaRPr lang="en-US" sz="24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8215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Validation Workshop in Bonn, Germany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1" y="1645358"/>
            <a:ext cx="8741871" cy="48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29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032" y="793776"/>
            <a:ext cx="743285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Timeline for Soil Moisture Protocol Development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Spring 2018 </a:t>
            </a:r>
            <a:r>
              <a:rPr lang="mr-IN" dirty="0" smtClean="0"/>
              <a:t>–</a:t>
            </a:r>
            <a:r>
              <a:rPr lang="en-US" dirty="0" smtClean="0"/>
              <a:t> Review analog protocols and design SM outline</a:t>
            </a:r>
          </a:p>
          <a:p>
            <a:endParaRPr lang="en-US" dirty="0"/>
          </a:p>
          <a:p>
            <a:r>
              <a:rPr lang="en-US" dirty="0" smtClean="0"/>
              <a:t>Summer 2018 </a:t>
            </a:r>
            <a:r>
              <a:rPr lang="mr-IN" dirty="0" smtClean="0"/>
              <a:t>–</a:t>
            </a:r>
            <a:r>
              <a:rPr lang="en-US" dirty="0" smtClean="0"/>
              <a:t> assign sections to community members</a:t>
            </a:r>
          </a:p>
          <a:p>
            <a:endParaRPr lang="en-US" dirty="0"/>
          </a:p>
          <a:p>
            <a:r>
              <a:rPr lang="en-US" dirty="0" smtClean="0"/>
              <a:t>Fall/winter 2018 </a:t>
            </a:r>
            <a:r>
              <a:rPr lang="mr-IN" dirty="0" smtClean="0"/>
              <a:t>–</a:t>
            </a:r>
            <a:r>
              <a:rPr lang="en-US" dirty="0" smtClean="0"/>
              <a:t> assemble sections from community members</a:t>
            </a:r>
          </a:p>
          <a:p>
            <a:endParaRPr lang="en-US" dirty="0"/>
          </a:p>
          <a:p>
            <a:r>
              <a:rPr lang="en-US" dirty="0" smtClean="0"/>
              <a:t>Spring/summer 2019 </a:t>
            </a:r>
            <a:r>
              <a:rPr lang="mr-IN" dirty="0" smtClean="0"/>
              <a:t>–</a:t>
            </a:r>
            <a:r>
              <a:rPr lang="en-US" dirty="0" smtClean="0"/>
              <a:t> community review and additional input</a:t>
            </a:r>
          </a:p>
          <a:p>
            <a:endParaRPr lang="en-US" dirty="0"/>
          </a:p>
          <a:p>
            <a:r>
              <a:rPr lang="en-US" dirty="0" smtClean="0"/>
              <a:t>Fall 2019 </a:t>
            </a:r>
            <a:r>
              <a:rPr lang="mr-IN" dirty="0" smtClean="0"/>
              <a:t>–</a:t>
            </a:r>
            <a:r>
              <a:rPr lang="en-US" dirty="0" smtClean="0"/>
              <a:t> complete final draft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6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364</Words>
  <Application>Microsoft Office PowerPoint</Application>
  <PresentationFormat>Bildschirmpräsentation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Soil moisture validation stage</vt:lpstr>
      <vt:lpstr>International Soil Moisture Network - ISMN</vt:lpstr>
      <vt:lpstr>Validation tool by TU Vienna</vt:lpstr>
      <vt:lpstr>Sub-grid soil moisture variability estimate important for validation</vt:lpstr>
      <vt:lpstr>Temporal vs. Spatial Validation</vt:lpstr>
      <vt:lpstr>Soil Moisture</vt:lpstr>
      <vt:lpstr>Soil Moisture Workshops/Meetings</vt:lpstr>
      <vt:lpstr>Validation Workshop in Bonn, Germany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Cosh, Michael</dc:creator>
  <cp:lastModifiedBy>Carsten Montzka</cp:lastModifiedBy>
  <cp:revision>37</cp:revision>
  <dcterms:created xsi:type="dcterms:W3CDTF">2017-12-04T15:21:48Z</dcterms:created>
  <dcterms:modified xsi:type="dcterms:W3CDTF">2018-03-02T13:16:07Z</dcterms:modified>
</cp:coreProperties>
</file>