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75" r:id="rId2"/>
    <p:sldId id="274" r:id="rId3"/>
    <p:sldId id="258" r:id="rId4"/>
    <p:sldId id="282" r:id="rId5"/>
    <p:sldId id="269" r:id="rId6"/>
    <p:sldId id="268" r:id="rId7"/>
    <p:sldId id="270" r:id="rId8"/>
    <p:sldId id="277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22" autoAdjust="0"/>
  </p:normalViewPr>
  <p:slideViewPr>
    <p:cSldViewPr>
      <p:cViewPr varScale="1">
        <p:scale>
          <a:sx n="70" d="100"/>
          <a:sy n="70" d="100"/>
        </p:scale>
        <p:origin x="140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9E115-873C-46A0-89FC-1EE287B4F994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2B035-44B4-4311-9933-AE1EB6B99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0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2B035-44B4-4311-9933-AE1EB6B99B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4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E64-6D08-4E8D-81B0-44DDE56E96CC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0E15-B986-412A-8DF7-378A453A04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E64-6D08-4E8D-81B0-44DDE56E96CC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0E15-B986-412A-8DF7-378A453A04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E64-6D08-4E8D-81B0-44DDE56E96CC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0E15-B986-412A-8DF7-378A453A04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E64-6D08-4E8D-81B0-44DDE56E96CC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0E15-B986-412A-8DF7-378A453A04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E64-6D08-4E8D-81B0-44DDE56E96CC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0E15-B986-412A-8DF7-378A453A04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E64-6D08-4E8D-81B0-44DDE56E96CC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0E15-B986-412A-8DF7-378A453A04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E64-6D08-4E8D-81B0-44DDE56E96CC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0E15-B986-412A-8DF7-378A453A04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E64-6D08-4E8D-81B0-44DDE56E96CC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0E15-B986-412A-8DF7-378A453A04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E64-6D08-4E8D-81B0-44DDE56E96CC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0E15-B986-412A-8DF7-378A453A04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E64-6D08-4E8D-81B0-44DDE56E96CC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0E15-B986-412A-8DF7-378A453A04D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E64-6D08-4E8D-81B0-44DDE56E96CC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90E15-B986-412A-8DF7-378A453A04D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7F90E15-B986-412A-8DF7-378A453A04D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30BCE64-6D08-4E8D-81B0-44DDE56E96CC}" type="datetimeFigureOut">
              <a:rPr lang="en-GB" smtClean="0"/>
              <a:t>02/03/2018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J:\KRUGER\Kruger 2017\AUGUST\LWIR_data\Kruguer_LWIR\Tuesday\Flight1_NWAS\170829AF\AF082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571500"/>
            <a:ext cx="7772400" cy="898525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CEOS LPV : ‘Fire Disturbance’ </a:t>
            </a:r>
            <a:endParaRPr lang="en-GB" sz="4400" dirty="0">
              <a:solidFill>
                <a:srgbClr val="C0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</a:rPr>
              <a:t>Luigi </a:t>
            </a:r>
            <a:r>
              <a:rPr lang="en-GB" sz="3200" b="1" dirty="0" err="1" smtClean="0">
                <a:solidFill>
                  <a:srgbClr val="C00000"/>
                </a:solidFill>
              </a:rPr>
              <a:t>Boschetti</a:t>
            </a:r>
            <a:r>
              <a:rPr lang="en-GB" sz="3200" b="1" dirty="0" smtClean="0">
                <a:solidFill>
                  <a:srgbClr val="C00000"/>
                </a:solidFill>
              </a:rPr>
              <a:t>, Andrew Edwards &amp; Gareth Roberts 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814" y="0"/>
            <a:ext cx="257798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sz="1800" b="1" dirty="0" smtClean="0">
                <a:solidFill>
                  <a:schemeClr val="tx1"/>
                </a:solidFill>
              </a:rPr>
              <a:t>2</a:t>
            </a:r>
            <a:r>
              <a:rPr lang="en-GB" sz="1800" b="1" baseline="30000" dirty="0" smtClean="0">
                <a:solidFill>
                  <a:schemeClr val="tx1"/>
                </a:solidFill>
              </a:rPr>
              <a:t>nd</a:t>
            </a:r>
            <a:r>
              <a:rPr lang="en-GB" sz="1800" b="1" dirty="0" smtClean="0">
                <a:solidFill>
                  <a:schemeClr val="tx1"/>
                </a:solidFill>
              </a:rPr>
              <a:t> March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2940"/>
            <a:ext cx="5257800" cy="365125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CEOS LPV meeting : ESRIN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2700" y="572631"/>
            <a:ext cx="82423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Current </a:t>
            </a:r>
            <a:r>
              <a:rPr lang="en-GB" sz="2800" dirty="0" smtClean="0"/>
              <a:t>ECV product </a:t>
            </a:r>
            <a:r>
              <a:rPr lang="en-GB" sz="2800" dirty="0" smtClean="0"/>
              <a:t>requirements (GCOS-200</a:t>
            </a:r>
            <a:r>
              <a:rPr lang="en-GB" sz="2800" dirty="0" smtClean="0"/>
              <a:t>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lvl="1"/>
            <a:endParaRPr lang="en-GB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Beyond ECVs: fire products have multiple user communities that need validation information (e.g. GEO GWIS, UN REDD+)</a:t>
            </a:r>
            <a:endParaRPr lang="en-GB" sz="28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GB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7391400" cy="425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-304800" y="-152400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smtClean="0"/>
              <a:t>CEOS LPV Fire Disturbance: Current Status</a:t>
            </a:r>
          </a:p>
        </p:txBody>
      </p:sp>
    </p:spTree>
    <p:extLst>
      <p:ext uri="{BB962C8B-B14F-4D97-AF65-F5344CB8AC3E}">
        <p14:creationId xmlns:p14="http://schemas.microsoft.com/office/powerpoint/2010/main" val="20936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76200" y="-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 smtClean="0"/>
              <a:t>CEOS LPV :  Fire Disturbance Products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72875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 smtClean="0"/>
              <a:t>Website Updates : Active Fire\FRP &amp; Burned Area datasets (not all global)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874603"/>
            <a:ext cx="9121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/>
              <a:t>Updated the publication list </a:t>
            </a:r>
            <a:endParaRPr lang="en-GB" sz="2400" dirty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" y="1801471"/>
            <a:ext cx="8954380" cy="376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0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28600" y="76200"/>
            <a:ext cx="8077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/>
              <a:t>CEOS LPV Fire </a:t>
            </a:r>
            <a:r>
              <a:rPr lang="en-GB" altLang="en-US" sz="3600" b="1" dirty="0" smtClean="0"/>
              <a:t>Disturbance Products : Current Status</a:t>
            </a:r>
            <a:endParaRPr lang="en-GB" alt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-18429" y="922207"/>
            <a:ext cx="8324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Burned Area has well established validation </a:t>
            </a:r>
            <a:r>
              <a:rPr lang="en-GB" sz="2800" dirty="0" smtClean="0"/>
              <a:t>protocol for reference data generation.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Level  2 – Level 3 ongoing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-18429" y="2215409"/>
            <a:ext cx="608121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Active Fire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Level 3 and 4 (MODIS/ASTER only)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59191" y="4898089"/>
            <a:ext cx="6616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 smtClean="0"/>
              <a:t>Currently active fire &amp; FRP validated via 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800" dirty="0" smtClean="0"/>
              <a:t>Product inter-comparison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800" dirty="0" smtClean="0"/>
              <a:t>Comparison to ground datasets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346" y="3513094"/>
            <a:ext cx="21174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FRP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Level 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734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" y="1990725"/>
            <a:ext cx="9012076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7620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 smtClean="0"/>
              <a:t>SEVIRI Active fire products inter-comparison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800" dirty="0" smtClean="0"/>
              <a:t>Spatial &amp; temporal comparison of fire pixel detections (e.g. same sensor, diff alg.)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0"/>
            <a:ext cx="7848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b="1" dirty="0" smtClean="0"/>
              <a:t>CEOS LPV : AF inter-comparison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5000" y="5095875"/>
            <a:ext cx="320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/>
              <a:t>Baldassarre</a:t>
            </a:r>
            <a:r>
              <a:rPr lang="en-GB" sz="1400" dirty="0" smtClean="0"/>
              <a:t> et al., 2015; Atm. Chem. Phys</a:t>
            </a:r>
            <a:endParaRPr lang="en-GB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" y="5324475"/>
            <a:ext cx="2574979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9752" y="5751493"/>
            <a:ext cx="19310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Total particulate matter estimates [tons] est. from WF_ABBA and FRP-PIXEL</a:t>
            </a:r>
          </a:p>
        </p:txBody>
      </p:sp>
    </p:spTree>
    <p:extLst>
      <p:ext uri="{BB962C8B-B14F-4D97-AF65-F5344CB8AC3E}">
        <p14:creationId xmlns:p14="http://schemas.microsoft.com/office/powerpoint/2010/main" val="22763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08209"/>
            <a:ext cx="838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300" dirty="0" smtClean="0"/>
              <a:t>MODIS (1km) against ASTER (60m)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0" y="0"/>
            <a:ext cx="9067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smtClean="0"/>
              <a:t>CEOS LPV : Active Fire product inter-comparison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316771" y="4484638"/>
            <a:ext cx="1293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Giglio</a:t>
            </a:r>
            <a:r>
              <a:rPr lang="en-GB" sz="1400" dirty="0" smtClean="0"/>
              <a:t> et al., 2016; RSE</a:t>
            </a:r>
            <a:endParaRPr lang="en-GB" sz="1400" dirty="0"/>
          </a:p>
        </p:txBody>
      </p:sp>
      <p:pic>
        <p:nvPicPr>
          <p:cNvPr id="1026" name="Picture 2" descr="https://ars.els-cdn.com/content/image/1-s2.0-S0034425716300827-gr7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7873"/>
            <a:ext cx="2996042" cy="299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rs.els-cdn.com/content/image/1-s2.0-S0034425716300827-gr8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88158"/>
            <a:ext cx="373537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396" y="5094238"/>
            <a:ext cx="838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300" dirty="0" smtClean="0"/>
              <a:t>MODIS validation using ASTER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300" dirty="0" smtClean="0"/>
              <a:t>Most comprehensive AF validation to date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300" dirty="0" smtClean="0"/>
              <a:t>Global, temporally and spatially coincident</a:t>
            </a:r>
          </a:p>
        </p:txBody>
      </p:sp>
    </p:spTree>
    <p:extLst>
      <p:ext uri="{BB962C8B-B14F-4D97-AF65-F5344CB8AC3E}">
        <p14:creationId xmlns:p14="http://schemas.microsoft.com/office/powerpoint/2010/main" val="24430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77913"/>
            <a:ext cx="419412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03238"/>
            <a:ext cx="838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300" dirty="0" smtClean="0"/>
              <a:t>Active products compared against ground obs.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300" dirty="0" smtClean="0"/>
              <a:t>Comparison of SEVIRI active fire detects against fire reports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300" dirty="0" smtClean="0"/>
              <a:t>Fire agency \ local gov. 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0"/>
            <a:ext cx="7848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smtClean="0"/>
              <a:t>CEOS LPV : Active Fire product inter-comparison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6600" y="6169223"/>
            <a:ext cx="1999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/>
              <a:t>Fillizzola</a:t>
            </a:r>
            <a:r>
              <a:rPr lang="en-GB" sz="1400" dirty="0"/>
              <a:t> </a:t>
            </a:r>
            <a:r>
              <a:rPr lang="en-GB" sz="1400" dirty="0" smtClean="0"/>
              <a:t>et al., 2017; RSE</a:t>
            </a:r>
            <a:endParaRPr lang="en-GB" sz="1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3" y="2438400"/>
            <a:ext cx="454577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1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0"/>
            <a:ext cx="7848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b="1" dirty="0" smtClean="0"/>
              <a:t>CEOS LPV : FRP validation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Validation of FRP constrained by: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Limited availability of reference data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ASTER saturates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Other high resolution sensors not temporally coincident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Validation typically carried out by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Field campaigns (prescribed fires; </a:t>
            </a:r>
          </a:p>
          <a:p>
            <a:pPr lvl="1"/>
            <a:r>
              <a:rPr lang="en-GB" sz="2400" dirty="0" smtClean="0"/>
              <a:t>surface &amp; airborne imagery)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Costly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logistically challenging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limited number of samples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79753" y="6094893"/>
            <a:ext cx="236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/>
              <a:t>Dickinson et al., (2016)</a:t>
            </a:r>
            <a:endParaRPr lang="en-GB" sz="1400" i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701307" cy="327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2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990600"/>
            <a:ext cx="8915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Finalize the burned area protocol: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Literature now mature to address sampling protocols and accuracy metrics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Linkages to other products (e.g. Land cover change, Albedo) to </a:t>
            </a:r>
            <a:r>
              <a:rPr lang="en-GB" sz="2400" smtClean="0"/>
              <a:t>ensure consistency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How to </a:t>
            </a:r>
            <a:r>
              <a:rPr lang="en-GB" sz="2400" dirty="0" smtClean="0"/>
              <a:t>develop validation protocol of </a:t>
            </a:r>
            <a:r>
              <a:rPr lang="en-GB" sz="2400" dirty="0"/>
              <a:t>AF / </a:t>
            </a:r>
            <a:r>
              <a:rPr lang="en-GB" sz="2400" dirty="0" smtClean="0"/>
              <a:t>FRP?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Introduce SI traceable units for active fire and FRP products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Define a protocol for product </a:t>
            </a:r>
            <a:r>
              <a:rPr lang="en-GB" sz="2400" dirty="0" err="1" smtClean="0"/>
              <a:t>intercomparison</a:t>
            </a:r>
            <a:r>
              <a:rPr lang="en-GB" sz="2400" dirty="0" smtClean="0"/>
              <a:t> </a:t>
            </a:r>
            <a:endParaRPr lang="en-GB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400" dirty="0" smtClean="0"/>
              <a:t>Reference datasets </a:t>
            </a:r>
            <a:r>
              <a:rPr lang="en-GB" sz="2400" dirty="0"/>
              <a:t>for </a:t>
            </a:r>
            <a:r>
              <a:rPr lang="en-GB" sz="2400" dirty="0" smtClean="0"/>
              <a:t>AF </a:t>
            </a:r>
            <a:r>
              <a:rPr lang="en-GB" sz="2400" dirty="0"/>
              <a:t>&amp; </a:t>
            </a:r>
            <a:r>
              <a:rPr lang="en-GB" sz="2400" dirty="0" smtClean="0"/>
              <a:t>FRP validation into the future ?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Coordinated field campaigns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Reliable but limited spatially\temporally, logistically difficult</a:t>
            </a:r>
            <a:endParaRPr lang="en-GB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Inter-comparison of different sensors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ASTER approach not applicable </a:t>
            </a:r>
            <a:endParaRPr lang="en-GB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Geostationary sensors important for FRP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Not global </a:t>
            </a:r>
            <a:endParaRPr lang="en-GB" sz="2400" dirty="0"/>
          </a:p>
          <a:p>
            <a:pPr lvl="1"/>
            <a:endParaRPr lang="en-GB" sz="2000" dirty="0" smtClean="0"/>
          </a:p>
        </p:txBody>
      </p:sp>
      <p:sp>
        <p:nvSpPr>
          <p:cNvPr id="53" name="Title 4"/>
          <p:cNvSpPr txBox="1">
            <a:spLocks/>
          </p:cNvSpPr>
          <p:nvPr/>
        </p:nvSpPr>
        <p:spPr>
          <a:xfrm>
            <a:off x="-304800" y="-152400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smtClean="0"/>
              <a:t>CEOS LPV Fire Disturbance: Future Needs</a:t>
            </a:r>
          </a:p>
        </p:txBody>
      </p:sp>
    </p:spTree>
    <p:extLst>
      <p:ext uri="{BB962C8B-B14F-4D97-AF65-F5344CB8AC3E}">
        <p14:creationId xmlns:p14="http://schemas.microsoft.com/office/powerpoint/2010/main" val="17749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4813</TotalTime>
  <Words>419</Words>
  <Application>Microsoft Office PowerPoint</Application>
  <PresentationFormat>On-screen Show (4:3)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Wingdings</vt:lpstr>
      <vt:lpstr>Adjacency</vt:lpstr>
      <vt:lpstr>CEOS LPV : ‘Fire Disturbance’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</dc:creator>
  <cp:lastModifiedBy>gjroberts</cp:lastModifiedBy>
  <cp:revision>118</cp:revision>
  <dcterms:created xsi:type="dcterms:W3CDTF">2017-11-16T16:57:19Z</dcterms:created>
  <dcterms:modified xsi:type="dcterms:W3CDTF">2018-03-02T15:09:23Z</dcterms:modified>
</cp:coreProperties>
</file>