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52" r:id="rId1"/>
  </p:sldMasterIdLst>
  <p:notesMasterIdLst>
    <p:notesMasterId r:id="rId15"/>
  </p:notesMasterIdLst>
  <p:handoutMasterIdLst>
    <p:handoutMasterId r:id="rId16"/>
  </p:handoutMasterIdLst>
  <p:sldIdLst>
    <p:sldId id="482" r:id="rId2"/>
    <p:sldId id="558" r:id="rId3"/>
    <p:sldId id="555" r:id="rId4"/>
    <p:sldId id="556" r:id="rId5"/>
    <p:sldId id="551" r:id="rId6"/>
    <p:sldId id="554" r:id="rId7"/>
    <p:sldId id="552" r:id="rId8"/>
    <p:sldId id="553" r:id="rId9"/>
    <p:sldId id="562" r:id="rId10"/>
    <p:sldId id="561" r:id="rId11"/>
    <p:sldId id="560" r:id="rId12"/>
    <p:sldId id="557" r:id="rId13"/>
    <p:sldId id="559" r:id="rId14"/>
  </p:sldIdLst>
  <p:sldSz cx="9144000" cy="6858000" type="screen4x3"/>
  <p:notesSz cx="6950075" cy="923607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4000" kern="1200">
        <a:solidFill>
          <a:schemeClr val="tx1"/>
        </a:solidFill>
        <a:latin typeface="Arial" charset="0"/>
        <a:ea typeface="+mn-ea"/>
        <a:cs typeface="+mn-cs"/>
      </a:defRPr>
    </a:lvl1pPr>
    <a:lvl2pPr marL="457200" algn="l" rtl="0" eaLnBrk="0" fontAlgn="base" hangingPunct="0">
      <a:spcBef>
        <a:spcPct val="0"/>
      </a:spcBef>
      <a:spcAft>
        <a:spcPct val="0"/>
      </a:spcAft>
      <a:defRPr sz="4000" kern="1200">
        <a:solidFill>
          <a:schemeClr val="tx1"/>
        </a:solidFill>
        <a:latin typeface="Arial" charset="0"/>
        <a:ea typeface="+mn-ea"/>
        <a:cs typeface="+mn-cs"/>
      </a:defRPr>
    </a:lvl2pPr>
    <a:lvl3pPr marL="914400" algn="l" rtl="0" eaLnBrk="0" fontAlgn="base" hangingPunct="0">
      <a:spcBef>
        <a:spcPct val="0"/>
      </a:spcBef>
      <a:spcAft>
        <a:spcPct val="0"/>
      </a:spcAft>
      <a:defRPr sz="4000" kern="1200">
        <a:solidFill>
          <a:schemeClr val="tx1"/>
        </a:solidFill>
        <a:latin typeface="Arial" charset="0"/>
        <a:ea typeface="+mn-ea"/>
        <a:cs typeface="+mn-cs"/>
      </a:defRPr>
    </a:lvl3pPr>
    <a:lvl4pPr marL="1371600" algn="l" rtl="0" eaLnBrk="0" fontAlgn="base" hangingPunct="0">
      <a:spcBef>
        <a:spcPct val="0"/>
      </a:spcBef>
      <a:spcAft>
        <a:spcPct val="0"/>
      </a:spcAft>
      <a:defRPr sz="4000" kern="1200">
        <a:solidFill>
          <a:schemeClr val="tx1"/>
        </a:solidFill>
        <a:latin typeface="Arial" charset="0"/>
        <a:ea typeface="+mn-ea"/>
        <a:cs typeface="+mn-cs"/>
      </a:defRPr>
    </a:lvl4pPr>
    <a:lvl5pPr marL="1828800" algn="l" rtl="0" eaLnBrk="0" fontAlgn="base" hangingPunct="0">
      <a:spcBef>
        <a:spcPct val="0"/>
      </a:spcBef>
      <a:spcAft>
        <a:spcPct val="0"/>
      </a:spcAft>
      <a:defRPr sz="4000" kern="1200">
        <a:solidFill>
          <a:schemeClr val="tx1"/>
        </a:solidFill>
        <a:latin typeface="Arial" charset="0"/>
        <a:ea typeface="+mn-ea"/>
        <a:cs typeface="+mn-cs"/>
      </a:defRPr>
    </a:lvl5pPr>
    <a:lvl6pPr marL="2286000" algn="l" defTabSz="914400" rtl="0" eaLnBrk="1" latinLnBrk="0" hangingPunct="1">
      <a:defRPr sz="4000" kern="1200">
        <a:solidFill>
          <a:schemeClr val="tx1"/>
        </a:solidFill>
        <a:latin typeface="Arial" charset="0"/>
        <a:ea typeface="+mn-ea"/>
        <a:cs typeface="+mn-cs"/>
      </a:defRPr>
    </a:lvl6pPr>
    <a:lvl7pPr marL="2743200" algn="l" defTabSz="914400" rtl="0" eaLnBrk="1" latinLnBrk="0" hangingPunct="1">
      <a:defRPr sz="4000" kern="1200">
        <a:solidFill>
          <a:schemeClr val="tx1"/>
        </a:solidFill>
        <a:latin typeface="Arial" charset="0"/>
        <a:ea typeface="+mn-ea"/>
        <a:cs typeface="+mn-cs"/>
      </a:defRPr>
    </a:lvl7pPr>
    <a:lvl8pPr marL="3200400" algn="l" defTabSz="914400" rtl="0" eaLnBrk="1" latinLnBrk="0" hangingPunct="1">
      <a:defRPr sz="4000" kern="1200">
        <a:solidFill>
          <a:schemeClr val="tx1"/>
        </a:solidFill>
        <a:latin typeface="Arial" charset="0"/>
        <a:ea typeface="+mn-ea"/>
        <a:cs typeface="+mn-cs"/>
      </a:defRPr>
    </a:lvl8pPr>
    <a:lvl9pPr marL="3657600" algn="l" defTabSz="914400" rtl="0" eaLnBrk="1" latinLnBrk="0" hangingPunct="1">
      <a:defRPr sz="4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339966"/>
    <a:srgbClr val="FFFF99"/>
    <a:srgbClr val="FFEAA7"/>
    <a:srgbClr val="FF9999"/>
    <a:srgbClr val="E6F8FE"/>
    <a:srgbClr val="180F9B"/>
    <a:srgbClr val="007B71"/>
    <a:srgbClr val="006F41"/>
    <a:srgbClr val="66A48B"/>
    <a:srgbClr val="EAEAE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582" autoAdjust="0"/>
    <p:restoredTop sz="82997" autoAdjust="0"/>
  </p:normalViewPr>
  <p:slideViewPr>
    <p:cSldViewPr>
      <p:cViewPr>
        <p:scale>
          <a:sx n="70" d="100"/>
          <a:sy n="70" d="100"/>
        </p:scale>
        <p:origin x="-324" y="-138"/>
      </p:cViewPr>
      <p:guideLst>
        <p:guide orient="horz" pos="4032"/>
        <p:guide pos="288"/>
        <p:guide pos="5472"/>
      </p:guideLst>
    </p:cSldViewPr>
  </p:slideViewPr>
  <p:outlineViewPr>
    <p:cViewPr>
      <p:scale>
        <a:sx n="33" d="100"/>
        <a:sy n="33" d="100"/>
      </p:scale>
      <p:origin x="0" y="4032"/>
    </p:cViewPr>
  </p:outlineViewPr>
  <p:notesTextViewPr>
    <p:cViewPr>
      <p:scale>
        <a:sx n="100" d="100"/>
        <a:sy n="100" d="100"/>
      </p:scale>
      <p:origin x="0" y="0"/>
    </p:cViewPr>
  </p:notesTextViewPr>
  <p:sorterViewPr>
    <p:cViewPr>
      <p:scale>
        <a:sx n="75" d="100"/>
        <a:sy n="75" d="100"/>
      </p:scale>
      <p:origin x="0" y="1872"/>
    </p:cViewPr>
  </p:sorterViewPr>
  <p:notesViewPr>
    <p:cSldViewPr>
      <p:cViewPr varScale="1">
        <p:scale>
          <a:sx n="83" d="100"/>
          <a:sy n="83" d="100"/>
        </p:scale>
        <p:origin x="-1968" y="-84"/>
      </p:cViewPr>
      <p:guideLst>
        <p:guide orient="horz" pos="2909"/>
        <p:guide pos="218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73041C-93DB-42EE-AFB0-D0601DFE287A}" type="doc">
      <dgm:prSet loTypeId="urn:microsoft.com/office/officeart/2005/8/layout/venn1" loCatId="relationship" qsTypeId="urn:microsoft.com/office/officeart/2005/8/quickstyle/simple1" qsCatId="simple" csTypeId="urn:microsoft.com/office/officeart/2005/8/colors/accent1_2" csCatId="accent1" phldr="1"/>
      <dgm:spPr/>
    </dgm:pt>
    <dgm:pt modelId="{3CF05F8D-8EC7-4AC7-B4CF-E7E262A7B5E0}">
      <dgm:prSet phldrT="[Text]"/>
      <dgm:spPr/>
      <dgm:t>
        <a:bodyPr/>
        <a:lstStyle/>
        <a:p>
          <a:r>
            <a:rPr lang="en-US" dirty="0" smtClean="0">
              <a:solidFill>
                <a:schemeClr val="bg1"/>
              </a:solidFill>
            </a:rPr>
            <a:t>Inter-comparison sites</a:t>
          </a:r>
          <a:endParaRPr lang="en-US" dirty="0">
            <a:solidFill>
              <a:schemeClr val="bg1"/>
            </a:solidFill>
          </a:endParaRPr>
        </a:p>
      </dgm:t>
    </dgm:pt>
    <dgm:pt modelId="{E36F30E4-8D59-4497-8E31-96173047EA23}" type="parTrans" cxnId="{D90F7D1C-F56F-4308-B887-89603E98F3F4}">
      <dgm:prSet/>
      <dgm:spPr/>
      <dgm:t>
        <a:bodyPr/>
        <a:lstStyle/>
        <a:p>
          <a:endParaRPr lang="en-US">
            <a:solidFill>
              <a:schemeClr val="bg1"/>
            </a:solidFill>
          </a:endParaRPr>
        </a:p>
      </dgm:t>
    </dgm:pt>
    <dgm:pt modelId="{BAE315B4-DE7B-48AD-9DC3-5DF014431C75}" type="sibTrans" cxnId="{D90F7D1C-F56F-4308-B887-89603E98F3F4}">
      <dgm:prSet/>
      <dgm:spPr/>
      <dgm:t>
        <a:bodyPr/>
        <a:lstStyle/>
        <a:p>
          <a:endParaRPr lang="en-US">
            <a:solidFill>
              <a:schemeClr val="bg1"/>
            </a:solidFill>
          </a:endParaRPr>
        </a:p>
      </dgm:t>
    </dgm:pt>
    <dgm:pt modelId="{24BACDFB-6812-415D-8B39-6102F62E372F}" type="pres">
      <dgm:prSet presAssocID="{BA73041C-93DB-42EE-AFB0-D0601DFE287A}" presName="compositeShape" presStyleCnt="0">
        <dgm:presLayoutVars>
          <dgm:chMax val="7"/>
          <dgm:dir/>
          <dgm:resizeHandles val="exact"/>
        </dgm:presLayoutVars>
      </dgm:prSet>
      <dgm:spPr/>
    </dgm:pt>
    <dgm:pt modelId="{D53646AB-4CCE-459E-B7FA-C3FBB68BB9DE}" type="pres">
      <dgm:prSet presAssocID="{3CF05F8D-8EC7-4AC7-B4CF-E7E262A7B5E0}" presName="circ1TxSh" presStyleLbl="vennNode1" presStyleIdx="0" presStyleCnt="1" custScaleX="157627"/>
      <dgm:spPr/>
      <dgm:t>
        <a:bodyPr/>
        <a:lstStyle/>
        <a:p>
          <a:endParaRPr lang="en-US"/>
        </a:p>
      </dgm:t>
    </dgm:pt>
  </dgm:ptLst>
  <dgm:cxnLst>
    <dgm:cxn modelId="{D7F6B81E-3040-4FBA-9D59-0AE747313706}" type="presOf" srcId="{3CF05F8D-8EC7-4AC7-B4CF-E7E262A7B5E0}" destId="{D53646AB-4CCE-459E-B7FA-C3FBB68BB9DE}" srcOrd="0" destOrd="0" presId="urn:microsoft.com/office/officeart/2005/8/layout/venn1"/>
    <dgm:cxn modelId="{D90F7D1C-F56F-4308-B887-89603E98F3F4}" srcId="{BA73041C-93DB-42EE-AFB0-D0601DFE287A}" destId="{3CF05F8D-8EC7-4AC7-B4CF-E7E262A7B5E0}" srcOrd="0" destOrd="0" parTransId="{E36F30E4-8D59-4497-8E31-96173047EA23}" sibTransId="{BAE315B4-DE7B-48AD-9DC3-5DF014431C75}"/>
    <dgm:cxn modelId="{B968A4BC-DB5E-4347-983D-D32C6AB6C74F}" type="presOf" srcId="{BA73041C-93DB-42EE-AFB0-D0601DFE287A}" destId="{24BACDFB-6812-415D-8B39-6102F62E372F}" srcOrd="0" destOrd="0" presId="urn:microsoft.com/office/officeart/2005/8/layout/venn1"/>
    <dgm:cxn modelId="{8BE17011-D643-4462-A60C-BDE16EA4E95B}" type="presParOf" srcId="{24BACDFB-6812-415D-8B39-6102F62E372F}" destId="{D53646AB-4CCE-459E-B7FA-C3FBB68BB9DE}" srcOrd="0"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3646AB-4CCE-459E-B7FA-C3FBB68BB9DE}">
      <dsp:nvSpPr>
        <dsp:cNvPr id="0" name=""/>
        <dsp:cNvSpPr/>
      </dsp:nvSpPr>
      <dsp:spPr>
        <a:xfrm>
          <a:off x="909882" y="0"/>
          <a:ext cx="6486035" cy="41148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44800">
            <a:lnSpc>
              <a:spcPct val="90000"/>
            </a:lnSpc>
            <a:spcBef>
              <a:spcPct val="0"/>
            </a:spcBef>
            <a:spcAft>
              <a:spcPct val="35000"/>
            </a:spcAft>
          </a:pPr>
          <a:r>
            <a:rPr lang="en-US" sz="6400" kern="1200" dirty="0" smtClean="0">
              <a:solidFill>
                <a:schemeClr val="bg1"/>
              </a:solidFill>
            </a:rPr>
            <a:t>Inter-comparison sites</a:t>
          </a:r>
          <a:endParaRPr lang="en-US" sz="6400" kern="1200" dirty="0">
            <a:solidFill>
              <a:schemeClr val="bg1"/>
            </a:solidFill>
          </a:endParaRPr>
        </a:p>
      </dsp:txBody>
      <dsp:txXfrm>
        <a:off x="909882" y="0"/>
        <a:ext cx="6486035" cy="411480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5513" y="4387850"/>
            <a:ext cx="5099050" cy="4156075"/>
          </a:xfrm>
          <a:prstGeom prst="rect">
            <a:avLst/>
          </a:prstGeom>
          <a:noFill/>
          <a:ln w="12700">
            <a:noFill/>
            <a:miter lim="800000"/>
            <a:headEnd/>
            <a:tailEnd/>
          </a:ln>
          <a:effectLst/>
        </p:spPr>
        <p:txBody>
          <a:bodyPr vert="horz" wrap="square" lIns="91746" tIns="45068" rIns="91746" bIns="4506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66813" y="692150"/>
            <a:ext cx="4618037" cy="3463925"/>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p:cNvSpPr>
          <p:nvPr>
            <p:ph type="sldImg"/>
          </p:nvPr>
        </p:nvSpPr>
        <p:spPr bwMode="auto">
          <a:xfrm>
            <a:off x="1166813" y="692150"/>
            <a:ext cx="4618037" cy="3463925"/>
          </a:xfrm>
          <a:prstGeom prst="rect">
            <a:avLst/>
          </a:prstGeom>
          <a:solidFill>
            <a:srgbClr val="FFFFFF"/>
          </a:solidFill>
          <a:ln>
            <a:solidFill>
              <a:srgbClr val="000000"/>
            </a:solidFill>
            <a:miter lim="800000"/>
            <a:headEnd/>
            <a:tailEnd/>
          </a:ln>
        </p:spPr>
      </p:sp>
      <p:sp>
        <p:nvSpPr>
          <p:cNvPr id="70659" name="Rectangle 3"/>
          <p:cNvSpPr>
            <a:spLocks noGrp="1" noChangeArrowheads="1"/>
          </p:cNvSpPr>
          <p:nvPr>
            <p:ph type="body" idx="1"/>
          </p:nvPr>
        </p:nvSpPr>
        <p:spPr bwMode="auto">
          <a:xfrm>
            <a:off x="925513" y="4387850"/>
            <a:ext cx="5099050" cy="4156075"/>
          </a:xfrm>
          <a:prstGeom prst="rect">
            <a:avLst/>
          </a:prstGeom>
          <a:solidFill>
            <a:srgbClr val="FFFFFF"/>
          </a:solidFill>
          <a:ln>
            <a:solidFill>
              <a:srgbClr val="000000"/>
            </a:solidFill>
            <a:miter lim="800000"/>
            <a:headEnd/>
            <a:tailEnd/>
          </a:ln>
        </p:spPr>
        <p:txBody>
          <a:bodyPr/>
          <a:lstStyle/>
          <a:p>
            <a:r>
              <a:rPr lang="en-US"/>
              <a:t>Thank you, for that introduction.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1" y="0"/>
            <a:ext cx="3012172" cy="461251"/>
          </a:xfrm>
          <a:prstGeom prst="rect">
            <a:avLst/>
          </a:prstGeom>
          <a:ln/>
        </p:spPr>
        <p:txBody>
          <a:bodyPr lIns="90919" tIns="45459" rIns="90919" bIns="45459"/>
          <a:lstStyle/>
          <a:p>
            <a:r>
              <a:rPr lang="en-US"/>
              <a:t>EO-1 Land Validation Science Team meeting, January 19-21, 2000</a:t>
            </a:r>
          </a:p>
        </p:txBody>
      </p:sp>
      <p:sp>
        <p:nvSpPr>
          <p:cNvPr id="6" name="Rectangle 6"/>
          <p:cNvSpPr>
            <a:spLocks noGrp="1" noChangeArrowheads="1"/>
          </p:cNvSpPr>
          <p:nvPr>
            <p:ph type="ftr" sz="quarter" idx="4"/>
          </p:nvPr>
        </p:nvSpPr>
        <p:spPr>
          <a:xfrm>
            <a:off x="1" y="8773244"/>
            <a:ext cx="3012172" cy="461251"/>
          </a:xfrm>
          <a:prstGeom prst="rect">
            <a:avLst/>
          </a:prstGeom>
          <a:ln/>
        </p:spPr>
        <p:txBody>
          <a:bodyPr lIns="90919" tIns="45459" rIns="90919" bIns="45459"/>
          <a:lstStyle/>
          <a:p>
            <a:r>
              <a:rPr lang="en-US"/>
              <a:t>Contact: Jeff Morisette, jeff.morisette@gsfc.nasa.gov, 301-614-6676</a:t>
            </a:r>
          </a:p>
        </p:txBody>
      </p:sp>
      <p:sp>
        <p:nvSpPr>
          <p:cNvPr id="666626" name="Rectangle 2"/>
          <p:cNvSpPr>
            <a:spLocks noGrp="1" noRot="1" noChangeAspect="1" noChangeArrowheads="1" noTextEdit="1"/>
          </p:cNvSpPr>
          <p:nvPr>
            <p:ph type="sldImg"/>
          </p:nvPr>
        </p:nvSpPr>
        <p:spPr>
          <a:ln/>
        </p:spPr>
      </p:sp>
      <p:sp>
        <p:nvSpPr>
          <p:cNvPr id="666627" name="Rectangle 3"/>
          <p:cNvSpPr>
            <a:spLocks noGrp="1" noChangeArrowheads="1"/>
          </p:cNvSpPr>
          <p:nvPr>
            <p:ph type="body" idx="1"/>
          </p:nvPr>
        </p:nvSpPr>
        <p:spPr/>
        <p:txBody>
          <a:bodyPr/>
          <a:lstStyle/>
          <a:p>
            <a:pPr lvl="1"/>
            <a:r>
              <a:rPr lang="en-US" sz="1000" dirty="0"/>
              <a:t>Workshops </a:t>
            </a:r>
            <a:r>
              <a:rPr lang="en-US" sz="1000" dirty="0">
                <a:solidFill>
                  <a:srgbClr val="FFFF00"/>
                </a:solidFill>
              </a:rPr>
              <a:t>(kick off, strategy/work plan, results)</a:t>
            </a:r>
          </a:p>
          <a:p>
            <a:pPr lvl="2"/>
            <a:r>
              <a:rPr lang="en-US" sz="1000" dirty="0"/>
              <a:t>Bringing together producers, users, and validation experts to initiate discussion, establish the “state of the art”, and consider core sites or regions for validation activities</a:t>
            </a:r>
          </a:p>
          <a:p>
            <a:pPr lvl="1"/>
            <a:r>
              <a:rPr lang="en-US" sz="1000" dirty="0"/>
              <a:t>Case studies </a:t>
            </a:r>
            <a:r>
              <a:rPr lang="en-US" sz="1000" dirty="0">
                <a:solidFill>
                  <a:schemeClr val="tx2"/>
                </a:solidFill>
              </a:rPr>
              <a:t>(previously)</a:t>
            </a:r>
            <a:r>
              <a:rPr lang="en-US" sz="1000" dirty="0"/>
              <a:t> - Inter-comparisons </a:t>
            </a:r>
            <a:r>
              <a:rPr lang="en-US" sz="1000" dirty="0">
                <a:solidFill>
                  <a:schemeClr val="tx2"/>
                </a:solidFill>
              </a:rPr>
              <a:t>(currently)</a:t>
            </a:r>
          </a:p>
          <a:p>
            <a:pPr lvl="2"/>
            <a:r>
              <a:rPr lang="en-US" sz="1000" dirty="0"/>
              <a:t>Posted on the LPV web site</a:t>
            </a:r>
          </a:p>
          <a:p>
            <a:pPr lvl="2"/>
            <a:r>
              <a:rPr lang="en-US" sz="1000" dirty="0"/>
              <a:t>First step in developing a more formal protocol</a:t>
            </a:r>
          </a:p>
          <a:p>
            <a:pPr lvl="1"/>
            <a:r>
              <a:rPr lang="en-US" sz="1000" dirty="0"/>
              <a:t>Publication(s) </a:t>
            </a:r>
            <a:r>
              <a:rPr lang="en-US" sz="1000" dirty="0">
                <a:solidFill>
                  <a:srgbClr val="FFFF00"/>
                </a:solidFill>
              </a:rPr>
              <a:t>(special issue)</a:t>
            </a:r>
          </a:p>
          <a:p>
            <a:pPr lvl="2"/>
            <a:r>
              <a:rPr lang="en-US" sz="1000" dirty="0"/>
              <a:t>Peer review document with details pertaining to the validation of a given global land product.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xfrm>
            <a:off x="3936768" y="0"/>
            <a:ext cx="3011699" cy="461804"/>
          </a:xfrm>
          <a:prstGeom prst="rect">
            <a:avLst/>
          </a:prstGeom>
          <a:ln/>
        </p:spPr>
        <p:txBody>
          <a:bodyPr lIns="92492" tIns="46246" rIns="92492" bIns="46246"/>
          <a:lstStyle/>
          <a:p>
            <a:fld id="{81263476-A827-42FA-A43C-9BBE90066C7E}" type="datetime2">
              <a:rPr lang="en-US"/>
              <a:pPr/>
              <a:t>Wednesday, June 16, 2010</a:t>
            </a:fld>
            <a:endParaRPr lang="en-US"/>
          </a:p>
        </p:txBody>
      </p:sp>
      <p:sp>
        <p:nvSpPr>
          <p:cNvPr id="7" name="Rectangle 7"/>
          <p:cNvSpPr>
            <a:spLocks noGrp="1" noChangeArrowheads="1"/>
          </p:cNvSpPr>
          <p:nvPr>
            <p:ph type="sldNum" sz="quarter" idx="5"/>
          </p:nvPr>
        </p:nvSpPr>
        <p:spPr>
          <a:xfrm>
            <a:off x="3936768" y="8772668"/>
            <a:ext cx="3011699" cy="461804"/>
          </a:xfrm>
          <a:prstGeom prst="rect">
            <a:avLst/>
          </a:prstGeom>
          <a:ln/>
        </p:spPr>
        <p:txBody>
          <a:bodyPr lIns="92492" tIns="46246" rIns="92492" bIns="46246"/>
          <a:lstStyle/>
          <a:p>
            <a:fld id="{2342B584-C8E0-407F-A329-5F1FA5BC2EB8}" type="slidenum">
              <a:rPr lang="en-US"/>
              <a:pPr/>
              <a:t>5</a:t>
            </a:fld>
            <a:endParaRPr lang="en-US"/>
          </a:p>
        </p:txBody>
      </p:sp>
      <p:sp>
        <p:nvSpPr>
          <p:cNvPr id="706562" name="Rectangle 2"/>
          <p:cNvSpPr>
            <a:spLocks noGrp="1" noRot="1" noChangeAspect="1" noChangeArrowheads="1" noTextEdit="1"/>
          </p:cNvSpPr>
          <p:nvPr>
            <p:ph type="sldImg"/>
          </p:nvPr>
        </p:nvSpPr>
        <p:spPr bwMode="auto">
          <a:xfrm>
            <a:off x="1163638" y="693738"/>
            <a:ext cx="4619625" cy="3463925"/>
          </a:xfrm>
          <a:prstGeom prst="rect">
            <a:avLst/>
          </a:prstGeom>
          <a:solidFill>
            <a:srgbClr val="FFFFFF"/>
          </a:solidFill>
          <a:ln>
            <a:solidFill>
              <a:srgbClr val="000000"/>
            </a:solidFill>
            <a:miter lim="800000"/>
            <a:headEnd/>
            <a:tailEnd/>
          </a:ln>
        </p:spPr>
      </p:sp>
      <p:sp>
        <p:nvSpPr>
          <p:cNvPr id="706563" name="Rectangle 3"/>
          <p:cNvSpPr>
            <a:spLocks noGrp="1" noChangeArrowheads="1"/>
          </p:cNvSpPr>
          <p:nvPr>
            <p:ph type="body" idx="1"/>
          </p:nvPr>
        </p:nvSpPr>
        <p:spPr bwMode="auto">
          <a:xfrm>
            <a:off x="925069" y="4387136"/>
            <a:ext cx="5099939" cy="4154631"/>
          </a:xfrm>
          <a:prstGeom prst="rect">
            <a:avLst/>
          </a:prstGeom>
          <a:solidFill>
            <a:srgbClr val="FFFFFF"/>
          </a:solidFill>
          <a:ln>
            <a:solidFill>
              <a:srgbClr val="000000"/>
            </a:solidFill>
            <a:miter lim="800000"/>
            <a:headEnd/>
            <a:tailEnd/>
          </a:ln>
        </p:spPr>
        <p:txBody>
          <a:bodyPr/>
          <a:lstStyle/>
          <a:p>
            <a:r>
              <a:rPr lang="en-US"/>
              <a:t>Should be here in 10 minutes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xfrm>
            <a:off x="3936768" y="0"/>
            <a:ext cx="3011699" cy="461804"/>
          </a:xfrm>
          <a:prstGeom prst="rect">
            <a:avLst/>
          </a:prstGeom>
          <a:ln/>
        </p:spPr>
        <p:txBody>
          <a:bodyPr lIns="92492" tIns="46246" rIns="92492" bIns="46246"/>
          <a:lstStyle/>
          <a:p>
            <a:fld id="{6C20D393-6A6F-4950-B712-06EF890B7BC8}" type="datetime2">
              <a:rPr lang="en-US"/>
              <a:pPr/>
              <a:t>Wednesday, June 16, 2010</a:t>
            </a:fld>
            <a:endParaRPr lang="en-US"/>
          </a:p>
        </p:txBody>
      </p:sp>
      <p:sp>
        <p:nvSpPr>
          <p:cNvPr id="7" name="Rectangle 7"/>
          <p:cNvSpPr>
            <a:spLocks noGrp="1" noChangeArrowheads="1"/>
          </p:cNvSpPr>
          <p:nvPr>
            <p:ph type="sldNum" sz="quarter" idx="5"/>
          </p:nvPr>
        </p:nvSpPr>
        <p:spPr>
          <a:xfrm>
            <a:off x="3936768" y="8772668"/>
            <a:ext cx="3011699" cy="461804"/>
          </a:xfrm>
          <a:prstGeom prst="rect">
            <a:avLst/>
          </a:prstGeom>
          <a:ln/>
        </p:spPr>
        <p:txBody>
          <a:bodyPr lIns="92492" tIns="46246" rIns="92492" bIns="46246"/>
          <a:lstStyle/>
          <a:p>
            <a:fld id="{05C10636-60C2-4FDF-9D73-BC12E9FEBBEA}" type="slidenum">
              <a:rPr lang="en-US"/>
              <a:pPr/>
              <a:t>7</a:t>
            </a:fld>
            <a:endParaRPr lang="en-US"/>
          </a:p>
        </p:txBody>
      </p:sp>
      <p:sp>
        <p:nvSpPr>
          <p:cNvPr id="702466" name="Rectangle 2"/>
          <p:cNvSpPr>
            <a:spLocks noGrp="1" noRot="1" noChangeAspect="1" noChangeArrowheads="1" noTextEdit="1"/>
          </p:cNvSpPr>
          <p:nvPr>
            <p:ph type="sldImg"/>
          </p:nvPr>
        </p:nvSpPr>
        <p:spPr bwMode="auto">
          <a:xfrm>
            <a:off x="1177925" y="711200"/>
            <a:ext cx="4638675" cy="3479800"/>
          </a:xfrm>
          <a:prstGeom prst="rect">
            <a:avLst/>
          </a:prstGeom>
          <a:solidFill>
            <a:srgbClr val="FFFFFF"/>
          </a:solidFill>
          <a:ln>
            <a:solidFill>
              <a:srgbClr val="000000"/>
            </a:solidFill>
            <a:miter lim="800000"/>
            <a:headEnd/>
            <a:tailEnd/>
          </a:ln>
        </p:spPr>
      </p:sp>
      <p:sp>
        <p:nvSpPr>
          <p:cNvPr id="702467" name="Rectangle 3"/>
          <p:cNvSpPr>
            <a:spLocks noGrp="1" noChangeArrowheads="1"/>
          </p:cNvSpPr>
          <p:nvPr>
            <p:ph type="body" idx="1"/>
          </p:nvPr>
        </p:nvSpPr>
        <p:spPr bwMode="auto">
          <a:xfrm>
            <a:off x="941157" y="4404775"/>
            <a:ext cx="5106375" cy="4119353"/>
          </a:xfrm>
          <a:prstGeom prst="rect">
            <a:avLst/>
          </a:prstGeom>
          <a:solidFill>
            <a:srgbClr val="FFFFFF"/>
          </a:solidFill>
          <a:ln>
            <a:solidFill>
              <a:srgbClr val="000000"/>
            </a:solidFill>
            <a:miter lim="800000"/>
            <a:headEnd/>
            <a:tailEnd/>
          </a:ln>
        </p:spPr>
        <p:txBody>
          <a:bodyPr lIns="92905" tIns="46452" rIns="92905" bIns="46452"/>
          <a:lstStyle/>
          <a:p>
            <a:r>
              <a:rPr lang="fr-FR"/>
              <a:t>Points:</a:t>
            </a:r>
          </a:p>
          <a:p>
            <a:pPr>
              <a:buFontTx/>
              <a:buChar char="-"/>
            </a:pPr>
            <a:r>
              <a:rPr lang="fr-FR"/>
              <a:t>The inter-comparison and validtion of lai product requires  to represent the variability of LAI observed globally</a:t>
            </a:r>
            <a:r>
              <a:rPr lang="en-US"/>
              <a:t> </a:t>
            </a:r>
          </a:p>
          <a:p>
            <a:pPr>
              <a:buFontTx/>
              <a:buChar char="-"/>
            </a:pPr>
            <a:r>
              <a:rPr lang="en-US"/>
              <a:t> For this exercise, we have been using </a:t>
            </a:r>
            <a:r>
              <a:rPr lang="fr-FR"/>
              <a:t>The </a:t>
            </a:r>
            <a:r>
              <a:rPr lang="en-US"/>
              <a:t>BEnchmark Land Multi-site ANalysis and Inter-comparison of Products (BELMANIP) network of sites provding a representative sampling of global surface types </a:t>
            </a:r>
          </a:p>
          <a:p>
            <a:pPr>
              <a:buFontTx/>
              <a:buChar char="-"/>
            </a:pPr>
            <a:r>
              <a:rPr lang="fr-FR"/>
              <a:t>This network brings together 400 sites exracted from several network: direct validation sites (VALERI, BIGFOOT…) for which ground measurement of Leaf Area Index or other biophysical variables were available; AERONET, FLUXNET and few sites selected for the Belmanip network</a:t>
            </a:r>
          </a:p>
          <a:p>
            <a:pPr>
              <a:buFontTx/>
              <a:buChar char="-"/>
            </a:pPr>
            <a:r>
              <a:rPr lang="fr-FR"/>
              <a:t>-------------------------------------------------</a:t>
            </a:r>
          </a:p>
          <a:p>
            <a:pPr>
              <a:buFontTx/>
              <a:buChar char="-"/>
            </a:pPr>
            <a:r>
              <a:rPr lang="fr-FR"/>
              <a:t>Site characteristics:</a:t>
            </a:r>
          </a:p>
          <a:p>
            <a:pPr lvl="1">
              <a:buFontTx/>
              <a:buChar char="-"/>
            </a:pPr>
            <a:r>
              <a:rPr lang="fr-FR"/>
              <a:t> sites have some degree of homogeneity within a window of 10 km*10km centered over the site</a:t>
            </a:r>
          </a:p>
          <a:p>
            <a:pPr lvl="1">
              <a:buFontTx/>
              <a:buChar char="-"/>
            </a:pPr>
            <a:r>
              <a:rPr lang="fr-FR"/>
              <a:t>Less than 20% of water bodies</a:t>
            </a:r>
          </a:p>
          <a:p>
            <a:pPr lvl="1">
              <a:buFontTx/>
              <a:buChar char="-"/>
            </a:pPr>
            <a:endParaRPr lang="fr-FR"/>
          </a:p>
          <a:p>
            <a:pPr lvl="1">
              <a:buFontTx/>
              <a:buChar char="-"/>
            </a:pPr>
            <a:r>
              <a:rPr lang="fr-FR"/>
              <a:t> Baret travail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xfrm>
            <a:off x="3936768" y="0"/>
            <a:ext cx="3011699" cy="461804"/>
          </a:xfrm>
          <a:prstGeom prst="rect">
            <a:avLst/>
          </a:prstGeom>
          <a:ln/>
        </p:spPr>
        <p:txBody>
          <a:bodyPr lIns="92492" tIns="46246" rIns="92492" bIns="46246"/>
          <a:lstStyle/>
          <a:p>
            <a:fld id="{9B7C8942-00BD-41B4-A4DD-FF33F7777D4E}" type="datetime2">
              <a:rPr lang="en-US"/>
              <a:pPr/>
              <a:t>Wednesday, June 16, 2010</a:t>
            </a:fld>
            <a:endParaRPr lang="en-US"/>
          </a:p>
        </p:txBody>
      </p:sp>
      <p:sp>
        <p:nvSpPr>
          <p:cNvPr id="7" name="Rectangle 7"/>
          <p:cNvSpPr>
            <a:spLocks noGrp="1" noChangeArrowheads="1"/>
          </p:cNvSpPr>
          <p:nvPr>
            <p:ph type="sldNum" sz="quarter" idx="5"/>
          </p:nvPr>
        </p:nvSpPr>
        <p:spPr>
          <a:xfrm>
            <a:off x="3936768" y="8772668"/>
            <a:ext cx="3011699" cy="461804"/>
          </a:xfrm>
          <a:prstGeom prst="rect">
            <a:avLst/>
          </a:prstGeom>
          <a:ln/>
        </p:spPr>
        <p:txBody>
          <a:bodyPr lIns="92492" tIns="46246" rIns="92492" bIns="46246"/>
          <a:lstStyle/>
          <a:p>
            <a:fld id="{2DA70134-FC81-458F-AAB6-0BE0C5C5433C}" type="slidenum">
              <a:rPr lang="en-US"/>
              <a:pPr/>
              <a:t>8</a:t>
            </a:fld>
            <a:endParaRPr lang="en-US"/>
          </a:p>
        </p:txBody>
      </p:sp>
      <p:sp>
        <p:nvSpPr>
          <p:cNvPr id="704514" name="Rectangle 2"/>
          <p:cNvSpPr>
            <a:spLocks noGrp="1" noRot="1" noChangeAspect="1" noChangeArrowheads="1" noTextEdit="1"/>
          </p:cNvSpPr>
          <p:nvPr>
            <p:ph type="sldImg"/>
          </p:nvPr>
        </p:nvSpPr>
        <p:spPr bwMode="auto">
          <a:xfrm>
            <a:off x="1128713" y="666750"/>
            <a:ext cx="4638675" cy="3479800"/>
          </a:xfrm>
          <a:prstGeom prst="rect">
            <a:avLst/>
          </a:prstGeom>
          <a:solidFill>
            <a:srgbClr val="FFFFFF"/>
          </a:solidFill>
          <a:ln>
            <a:solidFill>
              <a:srgbClr val="000000"/>
            </a:solidFill>
            <a:miter lim="800000"/>
            <a:headEnd/>
            <a:tailEnd/>
          </a:ln>
        </p:spPr>
      </p:sp>
      <p:sp>
        <p:nvSpPr>
          <p:cNvPr id="704515" name="Rectangle 3"/>
          <p:cNvSpPr>
            <a:spLocks noGrp="1" noChangeArrowheads="1"/>
          </p:cNvSpPr>
          <p:nvPr>
            <p:ph type="body" idx="1"/>
          </p:nvPr>
        </p:nvSpPr>
        <p:spPr bwMode="auto">
          <a:xfrm>
            <a:off x="941157" y="4404775"/>
            <a:ext cx="5106375" cy="4119353"/>
          </a:xfrm>
          <a:prstGeom prst="rect">
            <a:avLst/>
          </a:prstGeom>
          <a:solidFill>
            <a:srgbClr val="FFFFFF"/>
          </a:solidFill>
          <a:ln>
            <a:solidFill>
              <a:srgbClr val="000000"/>
            </a:solidFill>
            <a:miter lim="800000"/>
            <a:headEnd/>
            <a:tailEnd/>
          </a:ln>
        </p:spPr>
        <p:txBody>
          <a:bodyPr lIns="92905" tIns="46452" rIns="92905" bIns="46452"/>
          <a:lstStyle/>
          <a:p>
            <a:r>
              <a:rPr lang="en-US"/>
              <a:t>Direct validation result: </a:t>
            </a:r>
          </a:p>
          <a:p>
            <a:r>
              <a:rPr lang="en-US"/>
              <a:t>Legend: different class/ if the year of the ground data does not match with that of the product  it is represented by an empty diamond, plain diamond otherwise</a:t>
            </a:r>
          </a:p>
          <a:p>
            <a:endParaRPr lang="en-US"/>
          </a:p>
          <a:p>
            <a:r>
              <a:rPr lang="en-US"/>
              <a:t>Good agreement for crop and grass, divergence for forest.</a:t>
            </a:r>
          </a:p>
          <a:p>
            <a:r>
              <a:rPr lang="en-US"/>
              <a:t>However these results have to be put in perspective regarding the the LAI measurement which less accurate for forest</a:t>
            </a:r>
          </a:p>
          <a:p>
            <a:endParaRPr lang="en-US"/>
          </a:p>
          <a:p>
            <a:r>
              <a:rPr lang="en-US"/>
              <a:t>CYC seems to be the most accurate</a:t>
            </a:r>
          </a:p>
          <a:p>
            <a:endParaRPr lang="fr-FR"/>
          </a:p>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381000" y="2286000"/>
            <a:ext cx="8305800" cy="1143000"/>
          </a:xfrm>
        </p:spPr>
        <p:txBody>
          <a:bodyPr/>
          <a:lstStyle>
            <a:lvl1pPr>
              <a:defRPr sz="4400"/>
            </a:lvl1pPr>
          </a:lstStyle>
          <a:p>
            <a:r>
              <a:rPr lang="en-US"/>
              <a:t>Click to edit Master title style</a:t>
            </a:r>
          </a:p>
        </p:txBody>
      </p:sp>
      <p:sp>
        <p:nvSpPr>
          <p:cNvPr id="164867" name="Rectangle 3"/>
          <p:cNvSpPr>
            <a:spLocks noGrp="1" noChangeArrowheads="1"/>
          </p:cNvSpPr>
          <p:nvPr>
            <p:ph type="subTitle" idx="1"/>
          </p:nvPr>
        </p:nvSpPr>
        <p:spPr>
          <a:xfrm>
            <a:off x="381000" y="3886200"/>
            <a:ext cx="8305800" cy="1752600"/>
          </a:xfrm>
        </p:spPr>
        <p:txBody>
          <a:bodyPr/>
          <a:lstStyle>
            <a:lvl1pPr marL="0" indent="0">
              <a:buFont typeface="Wingdings" pitchFamily="2" charset="2"/>
              <a:buNone/>
              <a:defRPr/>
            </a:lvl1pPr>
          </a:lstStyle>
          <a:p>
            <a:r>
              <a:rPr lang="en-US"/>
              <a:t>Click to edit Master subtitle style</a:t>
            </a:r>
          </a:p>
        </p:txBody>
      </p:sp>
      <p:sp>
        <p:nvSpPr>
          <p:cNvPr id="164868" name="Rectangle 4"/>
          <p:cNvSpPr>
            <a:spLocks noChangeArrowheads="1"/>
          </p:cNvSpPr>
          <p:nvPr/>
        </p:nvSpPr>
        <p:spPr bwMode="auto">
          <a:xfrm>
            <a:off x="76200" y="6388100"/>
            <a:ext cx="2016125" cy="393700"/>
          </a:xfrm>
          <a:prstGeom prst="rect">
            <a:avLst/>
          </a:prstGeom>
          <a:noFill/>
          <a:ln w="12700">
            <a:noFill/>
            <a:miter lim="800000"/>
            <a:headEnd/>
            <a:tailEnd/>
          </a:ln>
          <a:effectLst/>
        </p:spPr>
        <p:txBody>
          <a:bodyPr wrap="none" lIns="88900" tIns="44450" rIns="88900" bIns="44450">
            <a:spAutoFit/>
          </a:bodyPr>
          <a:lstStyle/>
          <a:p>
            <a:pPr defTabSz="885825"/>
            <a:r>
              <a:rPr lang="en-US" sz="1000" b="1" dirty="0">
                <a:solidFill>
                  <a:schemeClr val="bg1"/>
                </a:solidFill>
              </a:rPr>
              <a:t>U.S. Department of the Interior</a:t>
            </a:r>
          </a:p>
          <a:p>
            <a:pPr defTabSz="885825"/>
            <a:r>
              <a:rPr lang="en-US" sz="1000" b="1" dirty="0">
                <a:solidFill>
                  <a:schemeClr val="bg1"/>
                </a:solidFill>
              </a:rPr>
              <a:t>U.S. Geological Survey</a:t>
            </a:r>
          </a:p>
        </p:txBody>
      </p:sp>
      <p:pic>
        <p:nvPicPr>
          <p:cNvPr id="164869" name="Picture 5" descr="ident_4_onscreen_png"/>
          <p:cNvPicPr>
            <a:picLocks noChangeAspect="1" noChangeArrowheads="1"/>
          </p:cNvPicPr>
          <p:nvPr/>
        </p:nvPicPr>
        <p:blipFill>
          <a:blip r:embed="rId2" cstate="screen">
            <a:lum bright="100000"/>
          </a:blip>
          <a:srcRect/>
          <a:stretch>
            <a:fillRect/>
          </a:stretch>
        </p:blipFill>
        <p:spPr bwMode="black">
          <a:xfrm>
            <a:off x="228600" y="152400"/>
            <a:ext cx="2057400" cy="757237"/>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52400"/>
            <a:ext cx="20764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0769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371600"/>
            <a:ext cx="8305800" cy="4495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371600"/>
            <a:ext cx="4076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076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A48B">
                <a:gamma/>
                <a:shade val="46275"/>
                <a:invGamma/>
              </a:srgbClr>
            </a:gs>
            <a:gs pos="100000">
              <a:srgbClr val="66A48B"/>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
            <a:ext cx="83058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a:t>
            </a:r>
          </a:p>
        </p:txBody>
      </p:sp>
      <p:sp>
        <p:nvSpPr>
          <p:cNvPr id="1027" name="Rectangle 3"/>
          <p:cNvSpPr>
            <a:spLocks noGrp="1" noChangeArrowheads="1"/>
          </p:cNvSpPr>
          <p:nvPr>
            <p:ph type="body" idx="1"/>
          </p:nvPr>
        </p:nvSpPr>
        <p:spPr bwMode="auto">
          <a:xfrm>
            <a:off x="381000" y="1371600"/>
            <a:ext cx="8305800" cy="4495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9" name="Picture 5" descr="ident-small_4_onscreen_png"/>
          <p:cNvPicPr>
            <a:picLocks noChangeAspect="1" noChangeArrowheads="1"/>
          </p:cNvPicPr>
          <p:nvPr userDrawn="1"/>
        </p:nvPicPr>
        <p:blipFill>
          <a:blip r:embed="rId14" cstate="screen">
            <a:lum bright="100000"/>
          </a:blip>
          <a:srcRect/>
          <a:stretch>
            <a:fillRect/>
          </a:stretch>
        </p:blipFill>
        <p:spPr bwMode="black">
          <a:xfrm>
            <a:off x="76200" y="6437313"/>
            <a:ext cx="1143000" cy="4206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txStyles>
    <p:titleStyle>
      <a:lvl1pPr algn="l" rtl="0" eaLnBrk="0" fontAlgn="base" hangingPunct="0">
        <a:spcBef>
          <a:spcPct val="0"/>
        </a:spcBef>
        <a:spcAft>
          <a:spcPct val="0"/>
        </a:spcAft>
        <a:defRPr sz="3600" b="1">
          <a:solidFill>
            <a:srgbClr val="FFFF99"/>
          </a:solidFill>
          <a:latin typeface="+mj-lt"/>
          <a:ea typeface="+mj-ea"/>
          <a:cs typeface="+mj-cs"/>
        </a:defRPr>
      </a:lvl1pPr>
      <a:lvl2pPr algn="l" rtl="0" eaLnBrk="0" fontAlgn="base" hangingPunct="0">
        <a:spcBef>
          <a:spcPct val="0"/>
        </a:spcBef>
        <a:spcAft>
          <a:spcPct val="0"/>
        </a:spcAft>
        <a:defRPr sz="3600" b="1">
          <a:solidFill>
            <a:srgbClr val="FFFF99"/>
          </a:solidFill>
          <a:latin typeface="Arial" charset="0"/>
        </a:defRPr>
      </a:lvl2pPr>
      <a:lvl3pPr algn="l" rtl="0" eaLnBrk="0" fontAlgn="base" hangingPunct="0">
        <a:spcBef>
          <a:spcPct val="0"/>
        </a:spcBef>
        <a:spcAft>
          <a:spcPct val="0"/>
        </a:spcAft>
        <a:defRPr sz="3600" b="1">
          <a:solidFill>
            <a:srgbClr val="FFFF99"/>
          </a:solidFill>
          <a:latin typeface="Arial" charset="0"/>
        </a:defRPr>
      </a:lvl3pPr>
      <a:lvl4pPr algn="l" rtl="0" eaLnBrk="0" fontAlgn="base" hangingPunct="0">
        <a:spcBef>
          <a:spcPct val="0"/>
        </a:spcBef>
        <a:spcAft>
          <a:spcPct val="0"/>
        </a:spcAft>
        <a:defRPr sz="3600" b="1">
          <a:solidFill>
            <a:srgbClr val="FFFF99"/>
          </a:solidFill>
          <a:latin typeface="Arial" charset="0"/>
        </a:defRPr>
      </a:lvl4pPr>
      <a:lvl5pPr algn="l" rtl="0" eaLnBrk="0" fontAlgn="base" hangingPunct="0">
        <a:spcBef>
          <a:spcPct val="0"/>
        </a:spcBef>
        <a:spcAft>
          <a:spcPct val="0"/>
        </a:spcAft>
        <a:defRPr sz="3600" b="1">
          <a:solidFill>
            <a:srgbClr val="FFFF99"/>
          </a:solidFill>
          <a:latin typeface="Arial" charset="0"/>
        </a:defRPr>
      </a:lvl5pPr>
      <a:lvl6pPr marL="457200" algn="l" rtl="0" eaLnBrk="0" fontAlgn="base" hangingPunct="0">
        <a:spcBef>
          <a:spcPct val="0"/>
        </a:spcBef>
        <a:spcAft>
          <a:spcPct val="0"/>
        </a:spcAft>
        <a:defRPr sz="3600" b="1">
          <a:solidFill>
            <a:srgbClr val="FFFF99"/>
          </a:solidFill>
          <a:latin typeface="Arial" charset="0"/>
        </a:defRPr>
      </a:lvl6pPr>
      <a:lvl7pPr marL="914400" algn="l" rtl="0" eaLnBrk="0" fontAlgn="base" hangingPunct="0">
        <a:spcBef>
          <a:spcPct val="0"/>
        </a:spcBef>
        <a:spcAft>
          <a:spcPct val="0"/>
        </a:spcAft>
        <a:defRPr sz="3600" b="1">
          <a:solidFill>
            <a:srgbClr val="FFFF99"/>
          </a:solidFill>
          <a:latin typeface="Arial" charset="0"/>
        </a:defRPr>
      </a:lvl7pPr>
      <a:lvl8pPr marL="1371600" algn="l" rtl="0" eaLnBrk="0" fontAlgn="base" hangingPunct="0">
        <a:spcBef>
          <a:spcPct val="0"/>
        </a:spcBef>
        <a:spcAft>
          <a:spcPct val="0"/>
        </a:spcAft>
        <a:defRPr sz="3600" b="1">
          <a:solidFill>
            <a:srgbClr val="FFFF99"/>
          </a:solidFill>
          <a:latin typeface="Arial" charset="0"/>
        </a:defRPr>
      </a:lvl8pPr>
      <a:lvl9pPr marL="1828800" algn="l" rtl="0" eaLnBrk="0" fontAlgn="base" hangingPunct="0">
        <a:spcBef>
          <a:spcPct val="0"/>
        </a:spcBef>
        <a:spcAft>
          <a:spcPct val="0"/>
        </a:spcAft>
        <a:defRPr sz="3600" b="1">
          <a:solidFill>
            <a:srgbClr val="FFFF99"/>
          </a:solidFill>
          <a:latin typeface="Arial" charset="0"/>
        </a:defRPr>
      </a:lvl9pPr>
    </p:titleStyle>
    <p:bodyStyle>
      <a:lvl1pPr marL="342900" indent="-342900" algn="l" rtl="0" eaLnBrk="0" fontAlgn="base" hangingPunct="0">
        <a:spcBef>
          <a:spcPct val="20000"/>
        </a:spcBef>
        <a:spcAft>
          <a:spcPct val="0"/>
        </a:spcAft>
        <a:buClr>
          <a:srgbClr val="FFFF99"/>
        </a:buClr>
        <a:buSzPct val="125000"/>
        <a:buFont typeface="Wingdings" pitchFamily="2" charset="2"/>
        <a:buChar char="§"/>
        <a:defRPr sz="2800" b="1">
          <a:solidFill>
            <a:schemeClr val="bg1"/>
          </a:solidFill>
          <a:latin typeface="+mn-lt"/>
          <a:ea typeface="+mn-ea"/>
          <a:cs typeface="+mn-cs"/>
        </a:defRPr>
      </a:lvl1pPr>
      <a:lvl2pPr marL="742950" indent="-285750" algn="l" rtl="0" eaLnBrk="0" fontAlgn="base" hangingPunct="0">
        <a:spcBef>
          <a:spcPct val="20000"/>
        </a:spcBef>
        <a:spcAft>
          <a:spcPct val="0"/>
        </a:spcAft>
        <a:buClr>
          <a:srgbClr val="FFFF99"/>
        </a:buClr>
        <a:buSzPct val="125000"/>
        <a:buFont typeface="Wingdings" pitchFamily="2" charset="2"/>
        <a:buChar char="§"/>
        <a:defRPr sz="2400" b="1">
          <a:solidFill>
            <a:schemeClr val="bg1"/>
          </a:solidFill>
          <a:latin typeface="+mn-lt"/>
        </a:defRPr>
      </a:lvl2pPr>
      <a:lvl3pPr marL="1143000" indent="-228600" algn="l" rtl="0" eaLnBrk="0" fontAlgn="base" hangingPunct="0">
        <a:spcBef>
          <a:spcPct val="20000"/>
        </a:spcBef>
        <a:spcAft>
          <a:spcPct val="0"/>
        </a:spcAft>
        <a:buClr>
          <a:srgbClr val="FFFF99"/>
        </a:buClr>
        <a:buSzPct val="125000"/>
        <a:buFont typeface="Wingdings" pitchFamily="2" charset="2"/>
        <a:buChar char="§"/>
        <a:defRPr sz="2000" b="1">
          <a:solidFill>
            <a:schemeClr val="bg1"/>
          </a:solidFill>
          <a:latin typeface="+mn-lt"/>
        </a:defRPr>
      </a:lvl3pPr>
      <a:lvl4pPr marL="1600200" indent="-228600" algn="l" rtl="0" eaLnBrk="0" fontAlgn="base" hangingPunct="0">
        <a:spcBef>
          <a:spcPct val="20000"/>
        </a:spcBef>
        <a:spcAft>
          <a:spcPct val="0"/>
        </a:spcAft>
        <a:buClr>
          <a:srgbClr val="FFFF99"/>
        </a:buClr>
        <a:buSzPct val="125000"/>
        <a:buFont typeface="Wingdings" pitchFamily="2" charset="2"/>
        <a:buChar char="§"/>
        <a:defRPr b="1">
          <a:solidFill>
            <a:schemeClr val="bg1"/>
          </a:solidFill>
          <a:latin typeface="+mn-lt"/>
        </a:defRPr>
      </a:lvl4pPr>
      <a:lvl5pPr marL="2057400" indent="-228600" algn="l" rtl="0" eaLnBrk="0" fontAlgn="base" hangingPunct="0">
        <a:spcBef>
          <a:spcPct val="20000"/>
        </a:spcBef>
        <a:spcAft>
          <a:spcPct val="0"/>
        </a:spcAft>
        <a:buClr>
          <a:srgbClr val="FFFF99"/>
        </a:buClr>
        <a:buSzPct val="125000"/>
        <a:buFont typeface="Wingdings" pitchFamily="2" charset="2"/>
        <a:buChar char="§"/>
        <a:defRPr b="1">
          <a:solidFill>
            <a:schemeClr val="bg1"/>
          </a:solidFill>
          <a:latin typeface="+mn-lt"/>
        </a:defRPr>
      </a:lvl5pPr>
      <a:lvl6pPr marL="2514600" indent="-228600" algn="l" rtl="0" eaLnBrk="0" fontAlgn="base" hangingPunct="0">
        <a:spcBef>
          <a:spcPct val="20000"/>
        </a:spcBef>
        <a:spcAft>
          <a:spcPct val="0"/>
        </a:spcAft>
        <a:buClr>
          <a:srgbClr val="FFFF99"/>
        </a:buClr>
        <a:buSzPct val="125000"/>
        <a:buFont typeface="Wingdings" pitchFamily="2" charset="2"/>
        <a:buChar char="§"/>
        <a:defRPr b="1">
          <a:solidFill>
            <a:schemeClr val="bg1"/>
          </a:solidFill>
          <a:latin typeface="+mn-lt"/>
        </a:defRPr>
      </a:lvl6pPr>
      <a:lvl7pPr marL="2971800" indent="-228600" algn="l" rtl="0" eaLnBrk="0" fontAlgn="base" hangingPunct="0">
        <a:spcBef>
          <a:spcPct val="20000"/>
        </a:spcBef>
        <a:spcAft>
          <a:spcPct val="0"/>
        </a:spcAft>
        <a:buClr>
          <a:srgbClr val="FFFF99"/>
        </a:buClr>
        <a:buSzPct val="125000"/>
        <a:buFont typeface="Wingdings" pitchFamily="2" charset="2"/>
        <a:buChar char="§"/>
        <a:defRPr b="1">
          <a:solidFill>
            <a:schemeClr val="bg1"/>
          </a:solidFill>
          <a:latin typeface="+mn-lt"/>
        </a:defRPr>
      </a:lvl7pPr>
      <a:lvl8pPr marL="3429000" indent="-228600" algn="l" rtl="0" eaLnBrk="0" fontAlgn="base" hangingPunct="0">
        <a:spcBef>
          <a:spcPct val="20000"/>
        </a:spcBef>
        <a:spcAft>
          <a:spcPct val="0"/>
        </a:spcAft>
        <a:buClr>
          <a:srgbClr val="FFFF99"/>
        </a:buClr>
        <a:buSzPct val="125000"/>
        <a:buFont typeface="Wingdings" pitchFamily="2" charset="2"/>
        <a:buChar char="§"/>
        <a:defRPr b="1">
          <a:solidFill>
            <a:schemeClr val="bg1"/>
          </a:solidFill>
          <a:latin typeface="+mn-lt"/>
        </a:defRPr>
      </a:lvl8pPr>
      <a:lvl9pPr marL="3886200" indent="-228600" algn="l" rtl="0" eaLnBrk="0" fontAlgn="base" hangingPunct="0">
        <a:spcBef>
          <a:spcPct val="20000"/>
        </a:spcBef>
        <a:spcAft>
          <a:spcPct val="0"/>
        </a:spcAft>
        <a:buClr>
          <a:srgbClr val="FFFF99"/>
        </a:buClr>
        <a:buSzPct val="125000"/>
        <a:buFont typeface="Wingdings" pitchFamily="2" charset="2"/>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w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9" name="Rectangle 7"/>
          <p:cNvSpPr>
            <a:spLocks noGrp="1" noChangeArrowheads="1"/>
          </p:cNvSpPr>
          <p:nvPr>
            <p:ph type="ctrTitle"/>
          </p:nvPr>
        </p:nvSpPr>
        <p:spPr>
          <a:xfrm>
            <a:off x="457200" y="2667000"/>
            <a:ext cx="8305800" cy="1143000"/>
          </a:xfrm>
        </p:spPr>
        <p:txBody>
          <a:bodyPr/>
          <a:lstStyle/>
          <a:p>
            <a:r>
              <a:rPr lang="en-US" sz="4000" dirty="0" smtClean="0"/>
              <a:t>Charge to workshop:</a:t>
            </a:r>
            <a:br>
              <a:rPr lang="en-US" sz="4000" dirty="0" smtClean="0"/>
            </a:br>
            <a:r>
              <a:rPr lang="en-US" sz="4000" dirty="0" smtClean="0"/>
              <a:t/>
            </a:r>
            <a:br>
              <a:rPr lang="en-US" sz="4000" dirty="0" smtClean="0"/>
            </a:br>
            <a:r>
              <a:rPr lang="en-US" sz="4000" dirty="0" smtClean="0"/>
              <a:t>Develop an international protocol to quantify the accuracy of remote sensing phenology products and initiate a validation-based inter-comparison</a:t>
            </a:r>
            <a:endParaRPr lang="en-US" sz="4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Anticipated outcome	</a:t>
            </a:r>
            <a:endParaRPr lang="en-US" dirty="0"/>
          </a:p>
        </p:txBody>
      </p:sp>
      <p:sp>
        <p:nvSpPr>
          <p:cNvPr id="3" name="Content Placeholder 2"/>
          <p:cNvSpPr>
            <a:spLocks noGrp="1"/>
          </p:cNvSpPr>
          <p:nvPr>
            <p:ph idx="1"/>
          </p:nvPr>
        </p:nvSpPr>
        <p:spPr>
          <a:xfrm>
            <a:off x="381000" y="1600200"/>
            <a:ext cx="8305800" cy="4495800"/>
          </a:xfrm>
        </p:spPr>
        <p:txBody>
          <a:bodyPr/>
          <a:lstStyle/>
          <a:p>
            <a:pPr marL="514350" indent="-514350">
              <a:buFont typeface="+mj-lt"/>
              <a:buAutoNum type="arabicPeriod"/>
            </a:pPr>
            <a:r>
              <a:rPr lang="en-US" dirty="0" smtClean="0"/>
              <a:t>Citable article to report on this meeting</a:t>
            </a:r>
          </a:p>
          <a:p>
            <a:pPr marL="514350" indent="-514350">
              <a:buFont typeface="+mj-lt"/>
              <a:buAutoNum type="arabicPeriod"/>
            </a:pPr>
            <a:r>
              <a:rPr lang="en-US" dirty="0" smtClean="0"/>
              <a:t>Action items and writing assignments for a phenology validation protocol</a:t>
            </a:r>
          </a:p>
          <a:p>
            <a:pPr marL="514350" indent="-514350">
              <a:buFont typeface="+mj-lt"/>
              <a:buAutoNum type="arabicPeriod"/>
            </a:pPr>
            <a:r>
              <a:rPr lang="en-US" dirty="0" smtClean="0"/>
              <a:t>Network and strategy for future proposals</a:t>
            </a:r>
          </a:p>
          <a:p>
            <a:pPr marL="514350" indent="-514350">
              <a:buFont typeface="+mj-lt"/>
              <a:buAutoNum type="arabicPeriod"/>
            </a:pPr>
            <a:r>
              <a:rPr lang="en-US" dirty="0" smtClean="0"/>
              <a:t>More fun at Friday night social!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consideration:</a:t>
            </a:r>
            <a:endParaRPr lang="en-US" dirty="0"/>
          </a:p>
        </p:txBody>
      </p:sp>
      <p:sp>
        <p:nvSpPr>
          <p:cNvPr id="3" name="Content Placeholder 2"/>
          <p:cNvSpPr>
            <a:spLocks noGrp="1"/>
          </p:cNvSpPr>
          <p:nvPr>
            <p:ph idx="1"/>
          </p:nvPr>
        </p:nvSpPr>
        <p:spPr/>
        <p:txBody>
          <a:bodyPr/>
          <a:lstStyle/>
          <a:p>
            <a:pPr>
              <a:buNone/>
            </a:pPr>
            <a:r>
              <a:rPr lang="en-US" dirty="0" smtClean="0"/>
              <a:t>We can validate a specific metric, such as start of season (a la White et al)</a:t>
            </a:r>
          </a:p>
          <a:p>
            <a:pPr>
              <a:buNone/>
            </a:pPr>
            <a:endParaRPr lang="en-US" dirty="0" smtClean="0"/>
          </a:p>
          <a:p>
            <a:pPr>
              <a:buNone/>
            </a:pPr>
            <a:r>
              <a:rPr lang="en-US" dirty="0" smtClean="0"/>
              <a:t>or</a:t>
            </a:r>
          </a:p>
          <a:p>
            <a:pPr>
              <a:buNone/>
            </a:pPr>
            <a:endParaRPr lang="en-US" dirty="0" smtClean="0"/>
          </a:p>
          <a:p>
            <a:pPr>
              <a:buNone/>
            </a:pPr>
            <a:r>
              <a:rPr lang="en-US" dirty="0" smtClean="0"/>
              <a:t>We could consider the more general issue of time series analysis (mainly summaries) from satellite-based vegetation monitoring.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agree on a criteria?</a:t>
            </a:r>
            <a:endParaRPr lang="en-US" dirty="0"/>
          </a:p>
        </p:txBody>
      </p:sp>
      <p:sp>
        <p:nvSpPr>
          <p:cNvPr id="3" name="Content Placeholder 2"/>
          <p:cNvSpPr>
            <a:spLocks noGrp="1"/>
          </p:cNvSpPr>
          <p:nvPr>
            <p:ph idx="1"/>
          </p:nvPr>
        </p:nvSpPr>
        <p:spPr/>
        <p:txBody>
          <a:bodyPr/>
          <a:lstStyle/>
          <a:p>
            <a:r>
              <a:rPr lang="en-US" dirty="0" smtClean="0"/>
              <a:t>Robustness</a:t>
            </a:r>
          </a:p>
          <a:p>
            <a:r>
              <a:rPr lang="en-US" dirty="0" smtClean="0"/>
              <a:t>Tractability</a:t>
            </a:r>
          </a:p>
          <a:p>
            <a:r>
              <a:rPr lang="en-US" dirty="0" smtClean="0"/>
              <a:t>Transparency</a:t>
            </a:r>
          </a:p>
          <a:p>
            <a:r>
              <a:rPr lang="en-US" dirty="0" smtClean="0"/>
              <a:t>Sophistication</a:t>
            </a:r>
          </a:p>
          <a:p>
            <a:r>
              <a:rPr lang="en-US" dirty="0" smtClean="0"/>
              <a:t>Extendibility</a:t>
            </a:r>
          </a:p>
          <a:p>
            <a:r>
              <a:rPr lang="en-US" dirty="0" smtClean="0"/>
              <a:t>Dimensionality</a:t>
            </a:r>
          </a:p>
          <a:p>
            <a:pPr lvl="1">
              <a:buNone/>
            </a:pPr>
            <a:r>
              <a:rPr lang="en-US" sz="2000" b="0" dirty="0" smtClean="0"/>
              <a:t>(</a:t>
            </a:r>
            <a:r>
              <a:rPr lang="en-US" sz="2000" b="0" dirty="0" err="1" smtClean="0"/>
              <a:t>Keyantash</a:t>
            </a:r>
            <a:r>
              <a:rPr lang="en-US" sz="2000" b="0" dirty="0" smtClean="0"/>
              <a:t> and </a:t>
            </a:r>
            <a:r>
              <a:rPr lang="en-US" sz="2000" b="0" dirty="0" err="1" smtClean="0"/>
              <a:t>Dracup</a:t>
            </a:r>
            <a:r>
              <a:rPr lang="en-US" sz="2000" b="0" dirty="0" smtClean="0"/>
              <a:t>, 2002 BAMS Aug. p. 1167-1180)</a:t>
            </a:r>
          </a:p>
          <a:p>
            <a:r>
              <a:rPr lang="en-US" dirty="0" smtClean="0"/>
              <a:t>Resolution </a:t>
            </a:r>
            <a:r>
              <a:rPr lang="en-US" b="0" dirty="0" smtClean="0"/>
              <a:t>(spatial, temporal)</a:t>
            </a:r>
          </a:p>
          <a:p>
            <a:r>
              <a:rPr lang="en-US" dirty="0" smtClean="0"/>
              <a:t>Duration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Can we list and prioritize uses</a:t>
            </a:r>
            <a:br>
              <a:rPr lang="en-US" sz="2800" dirty="0" smtClean="0"/>
            </a:br>
            <a:r>
              <a:rPr lang="en-US" sz="2800" dirty="0" smtClean="0"/>
              <a:t>- and list required accuracy and appropriate reference data for each?</a:t>
            </a:r>
            <a:endParaRPr lang="en-US" sz="2800" dirty="0"/>
          </a:p>
        </p:txBody>
      </p:sp>
      <p:sp>
        <p:nvSpPr>
          <p:cNvPr id="3" name="Content Placeholder 2"/>
          <p:cNvSpPr>
            <a:spLocks noGrp="1"/>
          </p:cNvSpPr>
          <p:nvPr>
            <p:ph idx="1"/>
          </p:nvPr>
        </p:nvSpPr>
        <p:spPr>
          <a:xfrm>
            <a:off x="76200" y="1524000"/>
            <a:ext cx="8915400" cy="4495800"/>
          </a:xfrm>
        </p:spPr>
        <p:txBody>
          <a:bodyPr/>
          <a:lstStyle/>
          <a:p>
            <a:r>
              <a:rPr lang="en-US" sz="2000" b="0" dirty="0" smtClean="0"/>
              <a:t>Habitat </a:t>
            </a:r>
            <a:r>
              <a:rPr lang="en-US" sz="2000" b="0" dirty="0" err="1" smtClean="0"/>
              <a:t>modelling</a:t>
            </a:r>
            <a:r>
              <a:rPr lang="en-US" sz="2000" b="0" dirty="0" smtClean="0"/>
              <a:t> (Bourke, </a:t>
            </a:r>
            <a:r>
              <a:rPr lang="en-US" sz="2000" b="0" dirty="0" err="1" smtClean="0"/>
              <a:t>Wilkovich</a:t>
            </a:r>
            <a:r>
              <a:rPr lang="en-US" sz="2000" b="0" dirty="0" smtClean="0"/>
              <a:t>)</a:t>
            </a:r>
          </a:p>
          <a:p>
            <a:r>
              <a:rPr lang="en-US" sz="2000" b="0" dirty="0" smtClean="0"/>
              <a:t>Animal migration (Beck, </a:t>
            </a:r>
            <a:r>
              <a:rPr lang="en-US" sz="2000" b="0" dirty="0" err="1" smtClean="0"/>
              <a:t>Karlsen</a:t>
            </a:r>
            <a:r>
              <a:rPr lang="en-US" sz="2000" b="0" dirty="0" smtClean="0"/>
              <a:t>)</a:t>
            </a:r>
          </a:p>
          <a:p>
            <a:r>
              <a:rPr lang="en-US" sz="2000" b="0" dirty="0" smtClean="0"/>
              <a:t>Vegetation component of match/</a:t>
            </a:r>
            <a:r>
              <a:rPr lang="en-US" sz="2000" b="0" dirty="0" err="1" smtClean="0"/>
              <a:t>mis</a:t>
            </a:r>
            <a:r>
              <a:rPr lang="en-US" sz="2000" b="0" dirty="0" smtClean="0"/>
              <a:t>-match hypothesis (Thackeray)</a:t>
            </a:r>
          </a:p>
          <a:p>
            <a:r>
              <a:rPr lang="en-US" sz="2000" b="0" dirty="0" smtClean="0"/>
              <a:t>Pollen monitoring (</a:t>
            </a:r>
            <a:r>
              <a:rPr lang="en-US" sz="2000" b="0" dirty="0" err="1" smtClean="0"/>
              <a:t>Karlsen</a:t>
            </a:r>
            <a:r>
              <a:rPr lang="en-US" sz="2000" b="0" dirty="0" smtClean="0"/>
              <a:t>)</a:t>
            </a:r>
          </a:p>
          <a:p>
            <a:r>
              <a:rPr lang="en-US" sz="2000" b="0" dirty="0" smtClean="0"/>
              <a:t>Tourism or recreation, hunting </a:t>
            </a:r>
            <a:r>
              <a:rPr lang="en-US" sz="2000" b="0" dirty="0" smtClean="0"/>
              <a:t>(Richardson, </a:t>
            </a:r>
            <a:r>
              <a:rPr lang="en-US" sz="2000" b="0" dirty="0" err="1" smtClean="0"/>
              <a:t>Schaaf</a:t>
            </a:r>
            <a:r>
              <a:rPr lang="en-US" sz="2000" b="0" dirty="0" smtClean="0"/>
              <a:t>)</a:t>
            </a:r>
          </a:p>
          <a:p>
            <a:r>
              <a:rPr lang="en-US" sz="2000" b="0" dirty="0" smtClean="0"/>
              <a:t>Public awareness (“eye candy” with citizen science activities, </a:t>
            </a:r>
            <a:r>
              <a:rPr lang="en-US" sz="2000" b="0" dirty="0" err="1" smtClean="0"/>
              <a:t>Beaubien</a:t>
            </a:r>
            <a:r>
              <a:rPr lang="en-US" sz="2000" b="0" dirty="0" smtClean="0"/>
              <a:t>)</a:t>
            </a:r>
          </a:p>
          <a:p>
            <a:endParaRPr lang="en-US" sz="2000" b="0" dirty="0" smtClean="0"/>
          </a:p>
          <a:p>
            <a:r>
              <a:rPr lang="en-US" sz="2000" b="0" dirty="0" smtClean="0"/>
              <a:t>Input to coupled land-ocean-atmospheric climate models</a:t>
            </a:r>
          </a:p>
          <a:p>
            <a:r>
              <a:rPr lang="en-US" sz="2000" b="0" dirty="0" smtClean="0"/>
              <a:t>Input to carbon </a:t>
            </a:r>
            <a:r>
              <a:rPr lang="en-US" sz="2000" b="0" dirty="0" err="1" smtClean="0"/>
              <a:t>modelling</a:t>
            </a:r>
            <a:endParaRPr lang="en-US" sz="2000" b="0" dirty="0" smtClean="0"/>
          </a:p>
          <a:p>
            <a:r>
              <a:rPr lang="en-US" sz="2000" b="0" dirty="0" smtClean="0"/>
              <a:t>Monitoring &amp; forecasts of agriculture</a:t>
            </a:r>
          </a:p>
          <a:p>
            <a:r>
              <a:rPr lang="en-US" sz="2000" b="0" dirty="0" smtClean="0"/>
              <a:t>Fire risk mapping</a:t>
            </a:r>
          </a:p>
          <a:p>
            <a:r>
              <a:rPr lang="en-US" sz="2000" b="0" dirty="0" smtClean="0"/>
              <a:t>Insect or other bio-disturbance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Leaf Area Index example…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a:xfrm>
            <a:off x="0" y="0"/>
            <a:ext cx="8991600" cy="914400"/>
          </a:xfrm>
        </p:spPr>
        <p:txBody>
          <a:bodyPr/>
          <a:lstStyle/>
          <a:p>
            <a:r>
              <a:rPr lang="en-US" sz="3600" dirty="0" smtClean="0"/>
              <a:t>Inter-comparison </a:t>
            </a:r>
            <a:r>
              <a:rPr lang="en-US" sz="3600" dirty="0"/>
              <a:t>General Timeline</a:t>
            </a:r>
          </a:p>
        </p:txBody>
      </p:sp>
      <p:sp>
        <p:nvSpPr>
          <p:cNvPr id="595971" name="Rectangle 3"/>
          <p:cNvSpPr>
            <a:spLocks noGrp="1" noChangeArrowheads="1"/>
          </p:cNvSpPr>
          <p:nvPr>
            <p:ph type="body" idx="1"/>
          </p:nvPr>
        </p:nvSpPr>
        <p:spPr>
          <a:xfrm>
            <a:off x="2438400" y="914400"/>
            <a:ext cx="6629400" cy="2667000"/>
          </a:xfrm>
        </p:spPr>
        <p:txBody>
          <a:bodyPr/>
          <a:lstStyle/>
          <a:p>
            <a:pPr>
              <a:buFontTx/>
              <a:buNone/>
            </a:pPr>
            <a:r>
              <a:rPr lang="en-US" sz="2400" dirty="0"/>
              <a:t>LAI	     </a:t>
            </a:r>
            <a:r>
              <a:rPr lang="en-US" sz="2400" dirty="0" smtClean="0"/>
              <a:t>Phenology…</a:t>
            </a:r>
            <a:endParaRPr lang="en-US" sz="2400" dirty="0"/>
          </a:p>
        </p:txBody>
      </p:sp>
      <p:sp>
        <p:nvSpPr>
          <p:cNvPr id="595972" name="Text Box 4"/>
          <p:cNvSpPr txBox="1">
            <a:spLocks noChangeArrowheads="1"/>
          </p:cNvSpPr>
          <p:nvPr/>
        </p:nvSpPr>
        <p:spPr bwMode="auto">
          <a:xfrm>
            <a:off x="76200" y="1524000"/>
            <a:ext cx="1828800" cy="4003675"/>
          </a:xfrm>
          <a:prstGeom prst="rect">
            <a:avLst/>
          </a:prstGeom>
          <a:noFill/>
          <a:ln w="9525">
            <a:noFill/>
            <a:miter lim="800000"/>
            <a:headEnd/>
            <a:tailEnd/>
          </a:ln>
          <a:effectLst/>
        </p:spPr>
        <p:txBody>
          <a:bodyPr>
            <a:spAutoFit/>
          </a:bodyPr>
          <a:lstStyle/>
          <a:p>
            <a:r>
              <a:rPr lang="en-US" sz="1600" b="1" dirty="0">
                <a:solidFill>
                  <a:schemeClr val="bg1"/>
                </a:solidFill>
              </a:rPr>
              <a:t>Topical meeting to establish data requirements</a:t>
            </a:r>
          </a:p>
          <a:p>
            <a:endParaRPr lang="en-US" sz="1600" b="1" dirty="0">
              <a:solidFill>
                <a:schemeClr val="bg1"/>
              </a:solidFill>
            </a:endParaRPr>
          </a:p>
          <a:p>
            <a:r>
              <a:rPr lang="en-US" sz="1600" b="1" dirty="0">
                <a:solidFill>
                  <a:schemeClr val="bg1"/>
                </a:solidFill>
              </a:rPr>
              <a:t>Decide on Sites</a:t>
            </a:r>
          </a:p>
          <a:p>
            <a:endParaRPr lang="en-US" sz="1600" b="1" dirty="0">
              <a:solidFill>
                <a:schemeClr val="bg1"/>
              </a:solidFill>
            </a:endParaRPr>
          </a:p>
          <a:p>
            <a:r>
              <a:rPr lang="en-US" sz="1600" b="1" dirty="0">
                <a:solidFill>
                  <a:schemeClr val="bg1"/>
                </a:solidFill>
              </a:rPr>
              <a:t>Develop data sharing infrastructure</a:t>
            </a:r>
          </a:p>
          <a:p>
            <a:endParaRPr lang="en-US" sz="1600" b="1" dirty="0">
              <a:solidFill>
                <a:schemeClr val="bg1"/>
              </a:solidFill>
            </a:endParaRPr>
          </a:p>
          <a:p>
            <a:r>
              <a:rPr lang="en-US" sz="1600" b="1" dirty="0">
                <a:solidFill>
                  <a:schemeClr val="bg1"/>
                </a:solidFill>
              </a:rPr>
              <a:t>Field Campaigns &amp; individual product analysis</a:t>
            </a:r>
          </a:p>
          <a:p>
            <a:endParaRPr lang="en-US" sz="1600" b="1" dirty="0">
              <a:solidFill>
                <a:schemeClr val="bg1"/>
              </a:solidFill>
            </a:endParaRPr>
          </a:p>
          <a:p>
            <a:r>
              <a:rPr lang="en-US" sz="1600" b="1" dirty="0">
                <a:solidFill>
                  <a:schemeClr val="bg1"/>
                </a:solidFill>
              </a:rPr>
              <a:t>Synthesis of results</a:t>
            </a:r>
          </a:p>
        </p:txBody>
      </p:sp>
      <p:sp>
        <p:nvSpPr>
          <p:cNvPr id="595973" name="Rectangle 5"/>
          <p:cNvSpPr>
            <a:spLocks noChangeArrowheads="1"/>
          </p:cNvSpPr>
          <p:nvPr/>
        </p:nvSpPr>
        <p:spPr bwMode="auto">
          <a:xfrm>
            <a:off x="1905000" y="1524000"/>
            <a:ext cx="1981200" cy="4419600"/>
          </a:xfrm>
          <a:prstGeom prst="rect">
            <a:avLst/>
          </a:prstGeom>
          <a:solidFill>
            <a:schemeClr val="tx1"/>
          </a:solidFill>
          <a:ln w="28575">
            <a:solidFill>
              <a:schemeClr val="bg2"/>
            </a:solidFill>
            <a:miter lim="800000"/>
            <a:headEnd/>
            <a:tailEnd/>
          </a:ln>
          <a:effectLst/>
        </p:spPr>
        <p:txBody>
          <a:bodyPr wrap="none" anchor="ctr"/>
          <a:lstStyle/>
          <a:p>
            <a:endParaRPr lang="en-US">
              <a:solidFill>
                <a:schemeClr val="bg1"/>
              </a:solidFill>
            </a:endParaRPr>
          </a:p>
        </p:txBody>
      </p:sp>
      <p:sp>
        <p:nvSpPr>
          <p:cNvPr id="595974" name="Rectangle 6"/>
          <p:cNvSpPr>
            <a:spLocks noChangeArrowheads="1"/>
          </p:cNvSpPr>
          <p:nvPr/>
        </p:nvSpPr>
        <p:spPr bwMode="auto">
          <a:xfrm>
            <a:off x="3657600" y="1524000"/>
            <a:ext cx="5029200" cy="4419600"/>
          </a:xfrm>
          <a:prstGeom prst="rect">
            <a:avLst/>
          </a:prstGeom>
          <a:solidFill>
            <a:schemeClr val="tx1"/>
          </a:solidFill>
          <a:ln w="28575">
            <a:solidFill>
              <a:schemeClr val="bg2"/>
            </a:solidFill>
            <a:miter lim="800000"/>
            <a:headEnd/>
            <a:tailEnd/>
          </a:ln>
          <a:effectLst/>
        </p:spPr>
        <p:txBody>
          <a:bodyPr wrap="none" anchor="ctr"/>
          <a:lstStyle/>
          <a:p>
            <a:endParaRPr lang="en-US">
              <a:solidFill>
                <a:schemeClr val="bg1"/>
              </a:solidFill>
            </a:endParaRPr>
          </a:p>
        </p:txBody>
      </p:sp>
      <p:sp>
        <p:nvSpPr>
          <p:cNvPr id="595976" name="Rectangle 8"/>
          <p:cNvSpPr>
            <a:spLocks noChangeArrowheads="1"/>
          </p:cNvSpPr>
          <p:nvPr/>
        </p:nvSpPr>
        <p:spPr bwMode="auto">
          <a:xfrm>
            <a:off x="1959592" y="1676400"/>
            <a:ext cx="1644650" cy="4038600"/>
          </a:xfrm>
          <a:prstGeom prst="rect">
            <a:avLst/>
          </a:prstGeom>
          <a:gradFill rotWithShape="0">
            <a:gsLst>
              <a:gs pos="0">
                <a:schemeClr val="accent1">
                  <a:lumMod val="20000"/>
                  <a:lumOff val="80000"/>
                </a:schemeClr>
              </a:gs>
              <a:gs pos="39999">
                <a:srgbClr val="85C2FF"/>
              </a:gs>
              <a:gs pos="70000">
                <a:srgbClr val="C4D6EB"/>
              </a:gs>
              <a:gs pos="100000">
                <a:srgbClr val="FFEBFA"/>
              </a:gs>
            </a:gsLst>
            <a:lin ang="5400000" scaled="0"/>
          </a:gradFill>
          <a:ln w="9525">
            <a:solidFill>
              <a:schemeClr val="bg2"/>
            </a:solidFill>
            <a:miter lim="800000"/>
            <a:headEnd/>
            <a:tailEnd/>
          </a:ln>
          <a:effectLst/>
        </p:spPr>
        <p:txBody>
          <a:bodyPr wrap="none" anchor="ctr"/>
          <a:lstStyle/>
          <a:p>
            <a:r>
              <a:rPr lang="en-US" sz="1400" b="1" dirty="0" smtClean="0">
                <a:cs typeface="Times New Roman" pitchFamily="18" charset="0"/>
              </a:rPr>
              <a:t>Boston, USA</a:t>
            </a:r>
            <a:r>
              <a:rPr lang="en-US" sz="1400" b="1" dirty="0">
                <a:cs typeface="Times New Roman" pitchFamily="18" charset="0"/>
              </a:rPr>
              <a:t/>
            </a:r>
            <a:br>
              <a:rPr lang="en-US" sz="1400" b="1" dirty="0">
                <a:cs typeface="Times New Roman" pitchFamily="18" charset="0"/>
              </a:rPr>
            </a:br>
            <a:r>
              <a:rPr lang="en-US" sz="1400" b="1" dirty="0" err="1">
                <a:cs typeface="Times New Roman" pitchFamily="18" charset="0"/>
              </a:rPr>
              <a:t>Privette</a:t>
            </a:r>
            <a:r>
              <a:rPr lang="en-US" sz="1400" b="1" dirty="0">
                <a:cs typeface="Times New Roman" pitchFamily="18" charset="0"/>
              </a:rPr>
              <a:t> </a:t>
            </a:r>
            <a:r>
              <a:rPr lang="en-US" sz="1200" b="1" dirty="0">
                <a:cs typeface="Times New Roman" pitchFamily="18" charset="0"/>
              </a:rPr>
              <a:t>et al.</a:t>
            </a:r>
            <a:r>
              <a:rPr lang="en-US" sz="1400" b="1" dirty="0">
                <a:cs typeface="Times New Roman" pitchFamily="18" charset="0"/>
              </a:rPr>
              <a:t> 1998 </a:t>
            </a:r>
          </a:p>
          <a:p>
            <a:endParaRPr lang="en-US" sz="1400" b="1" dirty="0">
              <a:cs typeface="Times New Roman" pitchFamily="18" charset="0"/>
            </a:endParaRPr>
          </a:p>
          <a:p>
            <a:endParaRPr lang="en-US" sz="1400" b="1" dirty="0">
              <a:cs typeface="Times New Roman" pitchFamily="18" charset="0"/>
            </a:endParaRPr>
          </a:p>
          <a:p>
            <a:endParaRPr lang="en-US" sz="1400" b="1" dirty="0">
              <a:cs typeface="Times New Roman" pitchFamily="18" charset="0"/>
            </a:endParaRPr>
          </a:p>
          <a:p>
            <a:endParaRPr lang="en-US" sz="1400" b="1" dirty="0">
              <a:cs typeface="Times New Roman" pitchFamily="18" charset="0"/>
            </a:endParaRPr>
          </a:p>
          <a:p>
            <a:r>
              <a:rPr lang="pt-PT" sz="1400" b="1" dirty="0">
                <a:cs typeface="Times New Roman" pitchFamily="18" charset="0"/>
              </a:rPr>
              <a:t>Frascati, Italy</a:t>
            </a:r>
            <a:endParaRPr lang="en-US" sz="1400" b="1" dirty="0">
              <a:cs typeface="Times New Roman" pitchFamily="18" charset="0"/>
            </a:endParaRPr>
          </a:p>
          <a:p>
            <a:r>
              <a:rPr lang="en-US" sz="1400" b="1" dirty="0" err="1">
                <a:cs typeface="Times New Roman" pitchFamily="18" charset="0"/>
              </a:rPr>
              <a:t>Privette</a:t>
            </a:r>
            <a:r>
              <a:rPr lang="en-US" sz="1400" b="1" dirty="0">
                <a:cs typeface="Times New Roman" pitchFamily="18" charset="0"/>
              </a:rPr>
              <a:t> </a:t>
            </a:r>
            <a:r>
              <a:rPr lang="en-US" sz="1200" b="1" dirty="0">
                <a:cs typeface="Times New Roman" pitchFamily="18" charset="0"/>
              </a:rPr>
              <a:t>et al.</a:t>
            </a:r>
            <a:r>
              <a:rPr lang="en-US" sz="1400" b="1" dirty="0">
                <a:cs typeface="Times New Roman" pitchFamily="18" charset="0"/>
              </a:rPr>
              <a:t> 2001</a:t>
            </a:r>
          </a:p>
          <a:p>
            <a:endParaRPr lang="en-US" sz="1400" b="1" dirty="0">
              <a:cs typeface="Times New Roman" pitchFamily="18" charset="0"/>
            </a:endParaRPr>
          </a:p>
          <a:p>
            <a:endParaRPr lang="en-US" sz="1400" b="1" dirty="0">
              <a:cs typeface="Times New Roman" pitchFamily="18" charset="0"/>
            </a:endParaRPr>
          </a:p>
          <a:p>
            <a:endParaRPr lang="en-US" sz="1400" b="1" dirty="0"/>
          </a:p>
          <a:p>
            <a:r>
              <a:rPr lang="en-US" sz="1400" b="1" dirty="0" smtClean="0"/>
              <a:t>Montana, USA</a:t>
            </a:r>
            <a:r>
              <a:rPr lang="en-US" sz="1400" b="1" dirty="0"/>
              <a:t/>
            </a:r>
            <a:br>
              <a:rPr lang="en-US" sz="1400" b="1" dirty="0"/>
            </a:br>
            <a:r>
              <a:rPr lang="en-US" sz="1400" b="1" dirty="0" smtClean="0"/>
              <a:t>Morisette </a:t>
            </a:r>
            <a:r>
              <a:rPr lang="en-US" sz="1200" b="1" dirty="0" smtClean="0"/>
              <a:t>et al.</a:t>
            </a:r>
            <a:r>
              <a:rPr lang="en-US" sz="1400" b="1" dirty="0" smtClean="0"/>
              <a:t> </a:t>
            </a:r>
            <a:br>
              <a:rPr lang="en-US" sz="1400" b="1" dirty="0" smtClean="0"/>
            </a:br>
            <a:r>
              <a:rPr lang="en-US" sz="1400" b="1" dirty="0" smtClean="0"/>
              <a:t>2004</a:t>
            </a:r>
            <a:endParaRPr lang="en-US" sz="1400" b="1" dirty="0"/>
          </a:p>
          <a:p>
            <a:endParaRPr lang="en-US" sz="1400" b="1" dirty="0"/>
          </a:p>
          <a:p>
            <a:r>
              <a:rPr lang="en-US" sz="1400" b="1" dirty="0" smtClean="0"/>
              <a:t>Post-doc:</a:t>
            </a:r>
            <a:endParaRPr lang="en-US" sz="1400" b="1" dirty="0"/>
          </a:p>
          <a:p>
            <a:r>
              <a:rPr lang="en-US" sz="1400" b="1" dirty="0" err="1" smtClean="0"/>
              <a:t>Garrigues</a:t>
            </a:r>
            <a:r>
              <a:rPr lang="en-US" sz="1400" b="1" dirty="0" smtClean="0"/>
              <a:t> </a:t>
            </a:r>
            <a:r>
              <a:rPr lang="en-US" sz="1200" b="1" dirty="0" smtClean="0"/>
              <a:t>et al.</a:t>
            </a:r>
            <a:r>
              <a:rPr lang="en-US" sz="1400" b="1" dirty="0" smtClean="0"/>
              <a:t> </a:t>
            </a:r>
            <a:br>
              <a:rPr lang="en-US" sz="1400" b="1" dirty="0" smtClean="0"/>
            </a:br>
            <a:r>
              <a:rPr lang="en-US" sz="1400" b="1" dirty="0" smtClean="0"/>
              <a:t>2008</a:t>
            </a:r>
            <a:endParaRPr lang="en-US" b="1" dirty="0"/>
          </a:p>
        </p:txBody>
      </p:sp>
      <p:sp>
        <p:nvSpPr>
          <p:cNvPr id="15" name="Rectangle 8"/>
          <p:cNvSpPr>
            <a:spLocks noChangeArrowheads="1"/>
          </p:cNvSpPr>
          <p:nvPr/>
        </p:nvSpPr>
        <p:spPr bwMode="auto">
          <a:xfrm>
            <a:off x="3733800" y="1676400"/>
            <a:ext cx="4343400" cy="4038600"/>
          </a:xfrm>
          <a:prstGeom prst="rect">
            <a:avLst/>
          </a:prstGeom>
          <a:gradFill rotWithShape="0">
            <a:gsLst>
              <a:gs pos="0">
                <a:schemeClr val="accent1">
                  <a:lumMod val="20000"/>
                  <a:lumOff val="80000"/>
                </a:schemeClr>
              </a:gs>
              <a:gs pos="39999">
                <a:srgbClr val="85C2FF"/>
              </a:gs>
              <a:gs pos="70000">
                <a:srgbClr val="C4D6EB"/>
              </a:gs>
              <a:gs pos="100000">
                <a:srgbClr val="FFEBFA"/>
              </a:gs>
            </a:gsLst>
            <a:lin ang="5400000" scaled="0"/>
          </a:gradFill>
          <a:ln w="9525">
            <a:solidFill>
              <a:schemeClr val="bg2"/>
            </a:solidFill>
            <a:miter lim="800000"/>
            <a:headEnd/>
            <a:tailEnd/>
          </a:ln>
          <a:effectLst/>
        </p:spPr>
        <p:txBody>
          <a:bodyPr wrap="none" anchor="ctr"/>
          <a:lstStyle/>
          <a:p>
            <a:r>
              <a:rPr lang="en-US" sz="1400" b="1" dirty="0" smtClean="0">
                <a:cs typeface="Times New Roman" pitchFamily="18" charset="0"/>
              </a:rPr>
              <a:t>Dublin workshop, 2010</a:t>
            </a:r>
            <a:br>
              <a:rPr lang="en-US" sz="1400" b="1" dirty="0" smtClean="0">
                <a:cs typeface="Times New Roman" pitchFamily="18" charset="0"/>
              </a:rPr>
            </a:br>
            <a:r>
              <a:rPr lang="en-US" sz="1400" dirty="0" smtClean="0">
                <a:cs typeface="Times New Roman" pitchFamily="18" charset="0"/>
              </a:rPr>
              <a:t>(we’ll need a published, citable, report)</a:t>
            </a:r>
          </a:p>
          <a:p>
            <a:endParaRPr lang="en-US" sz="1400" b="1" dirty="0" smtClean="0">
              <a:cs typeface="Times New Roman" pitchFamily="18" charset="0"/>
            </a:endParaRPr>
          </a:p>
          <a:p>
            <a:endParaRPr lang="en-US" sz="1400" b="1" dirty="0" smtClean="0">
              <a:cs typeface="Times New Roman" pitchFamily="18" charset="0"/>
            </a:endParaRPr>
          </a:p>
          <a:p>
            <a:endParaRPr lang="en-US" sz="1400" b="1" dirty="0" smtClean="0">
              <a:cs typeface="Times New Roman" pitchFamily="18" charset="0"/>
            </a:endParaRPr>
          </a:p>
          <a:p>
            <a:endParaRPr lang="en-US" sz="1400" b="1" dirty="0" smtClean="0">
              <a:cs typeface="Times New Roman" pitchFamily="18" charset="0"/>
            </a:endParaRPr>
          </a:p>
          <a:p>
            <a:endParaRPr lang="en-US" sz="1400" b="1" dirty="0" smtClean="0">
              <a:cs typeface="Times New Roman" pitchFamily="18" charset="0"/>
            </a:endParaRPr>
          </a:p>
          <a:p>
            <a:endParaRPr lang="en-US" sz="1400" b="1" dirty="0" smtClean="0">
              <a:cs typeface="Times New Roman" pitchFamily="18" charset="0"/>
            </a:endParaRPr>
          </a:p>
          <a:p>
            <a:endParaRPr lang="en-US" sz="1400" b="1" dirty="0" smtClean="0">
              <a:cs typeface="Times New Roman" pitchFamily="18" charset="0"/>
            </a:endParaRPr>
          </a:p>
          <a:p>
            <a:endParaRPr lang="en-US" sz="1400" b="1" dirty="0" smtClean="0">
              <a:cs typeface="Times New Roman" pitchFamily="18" charset="0"/>
            </a:endParaRPr>
          </a:p>
          <a:p>
            <a:endParaRPr lang="en-US" sz="1400" b="1" dirty="0" smtClean="0">
              <a:cs typeface="Times New Roman" pitchFamily="18" charset="0"/>
            </a:endParaRPr>
          </a:p>
          <a:p>
            <a:endParaRPr lang="en-US" sz="1400" b="1" dirty="0" smtClean="0">
              <a:cs typeface="Times New Roman" pitchFamily="18" charset="0"/>
            </a:endParaRPr>
          </a:p>
          <a:p>
            <a:endParaRPr lang="en-US" sz="1400" b="1" dirty="0" smtClean="0">
              <a:cs typeface="Times New Roman" pitchFamily="18" charset="0"/>
            </a:endParaRPr>
          </a:p>
          <a:p>
            <a:endParaRPr lang="en-US" sz="1400" b="1" dirty="0" smtClean="0">
              <a:cs typeface="Times New Roman" pitchFamily="18" charset="0"/>
            </a:endParaRPr>
          </a:p>
          <a:p>
            <a:endParaRPr lang="en-US" sz="1400" b="1" dirty="0" smtClean="0">
              <a:cs typeface="Times New Roman" pitchFamily="18" charset="0"/>
            </a:endParaRPr>
          </a:p>
          <a:p>
            <a:endParaRPr lang="en-US" sz="1400" b="1" dirty="0" smtClean="0">
              <a:cs typeface="Times New Roman" pitchFamily="18" charset="0"/>
            </a:endParaRPr>
          </a:p>
          <a:p>
            <a:endParaRPr lang="en-US" sz="1400" b="1" dirty="0" smtClean="0">
              <a:cs typeface="Times New Roman" pitchFamily="18" charset="0"/>
            </a:endParaRPr>
          </a:p>
          <a:p>
            <a:endParaRPr lang="en-US" sz="1400" b="1" dirty="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for previous slide</a:t>
            </a:r>
            <a:endParaRPr lang="en-US" dirty="0"/>
          </a:p>
        </p:txBody>
      </p:sp>
      <p:sp>
        <p:nvSpPr>
          <p:cNvPr id="3" name="Content Placeholder 2"/>
          <p:cNvSpPr>
            <a:spLocks noGrp="1"/>
          </p:cNvSpPr>
          <p:nvPr>
            <p:ph idx="1"/>
          </p:nvPr>
        </p:nvSpPr>
        <p:spPr>
          <a:xfrm>
            <a:off x="381000" y="1524000"/>
            <a:ext cx="8305800" cy="4495800"/>
          </a:xfrm>
        </p:spPr>
        <p:txBody>
          <a:bodyPr/>
          <a:lstStyle/>
          <a:p>
            <a:r>
              <a:rPr lang="en-US" sz="1400" dirty="0" err="1" smtClean="0"/>
              <a:t>Garrigues</a:t>
            </a:r>
            <a:r>
              <a:rPr lang="en-US" sz="1400" dirty="0" smtClean="0"/>
              <a:t>, S, Lacaze R, </a:t>
            </a:r>
            <a:r>
              <a:rPr lang="en-US" sz="1400" dirty="0" err="1" smtClean="0"/>
              <a:t>Baret</a:t>
            </a:r>
            <a:r>
              <a:rPr lang="en-US" sz="1400" dirty="0" smtClean="0"/>
              <a:t> F, Morisette JT, Weiss M, </a:t>
            </a:r>
            <a:r>
              <a:rPr lang="en-US" sz="1400" dirty="0" err="1" smtClean="0"/>
              <a:t>Nickeson</a:t>
            </a:r>
            <a:r>
              <a:rPr lang="en-US" sz="1400" dirty="0" smtClean="0"/>
              <a:t> JE, </a:t>
            </a:r>
            <a:r>
              <a:rPr lang="en-US" sz="1400" dirty="0" err="1" smtClean="0"/>
              <a:t>Fernandes</a:t>
            </a:r>
            <a:r>
              <a:rPr lang="en-US" sz="1400" dirty="0" smtClean="0"/>
              <a:t> R, Plummer S., </a:t>
            </a:r>
            <a:r>
              <a:rPr lang="en-US" sz="1400" dirty="0" err="1" smtClean="0"/>
              <a:t>Shabanov</a:t>
            </a:r>
            <a:r>
              <a:rPr lang="en-US" sz="1400" dirty="0" smtClean="0"/>
              <a:t> NV, </a:t>
            </a:r>
            <a:r>
              <a:rPr lang="en-US" sz="1400" dirty="0" err="1" smtClean="0"/>
              <a:t>Myneni</a:t>
            </a:r>
            <a:r>
              <a:rPr lang="en-US" sz="1400" dirty="0" smtClean="0"/>
              <a:t> RB, </a:t>
            </a:r>
            <a:r>
              <a:rPr lang="en-US" sz="1400" dirty="0" err="1" smtClean="0"/>
              <a:t>Knyazikhin</a:t>
            </a:r>
            <a:r>
              <a:rPr lang="en-US" sz="1400" dirty="0" smtClean="0"/>
              <a:t> Y, and Yang W, 2008. Validation and </a:t>
            </a:r>
            <a:r>
              <a:rPr lang="en-US" sz="1400" dirty="0" err="1" smtClean="0"/>
              <a:t>intercomparison</a:t>
            </a:r>
            <a:r>
              <a:rPr lang="en-US" sz="1400" dirty="0" smtClean="0"/>
              <a:t> of global Leaf Area Index products derived from remote sensing data, J. </a:t>
            </a:r>
            <a:r>
              <a:rPr lang="en-US" sz="1400" dirty="0" err="1" smtClean="0"/>
              <a:t>Geophys</a:t>
            </a:r>
            <a:r>
              <a:rPr lang="en-US" sz="1400" dirty="0" smtClean="0"/>
              <a:t>. Res., 113, G02028, doi:10.1029/2007JG000635.</a:t>
            </a:r>
          </a:p>
          <a:p>
            <a:endParaRPr lang="en-US" sz="1400" dirty="0" smtClean="0"/>
          </a:p>
          <a:p>
            <a:r>
              <a:rPr lang="en-US" sz="1400" dirty="0" smtClean="0"/>
              <a:t>Morisette, J.T. JL. </a:t>
            </a:r>
            <a:r>
              <a:rPr lang="en-US" sz="1400" dirty="0" err="1" smtClean="0"/>
              <a:t>Privette</a:t>
            </a:r>
            <a:r>
              <a:rPr lang="en-US" sz="1400" dirty="0" smtClean="0"/>
              <a:t>, Jaime </a:t>
            </a:r>
            <a:r>
              <a:rPr lang="en-US" sz="1400" dirty="0" err="1" smtClean="0"/>
              <a:t>Nickeson</a:t>
            </a:r>
            <a:r>
              <a:rPr lang="en-US" sz="1400" dirty="0" smtClean="0"/>
              <a:t>, </a:t>
            </a:r>
            <a:r>
              <a:rPr lang="en-US" sz="1400" dirty="0" err="1" smtClean="0"/>
              <a:t>Frèdéric</a:t>
            </a:r>
            <a:r>
              <a:rPr lang="en-US" sz="1400" dirty="0" smtClean="0"/>
              <a:t> </a:t>
            </a:r>
            <a:r>
              <a:rPr lang="en-US" sz="1400" dirty="0" err="1" smtClean="0"/>
              <a:t>Baret</a:t>
            </a:r>
            <a:r>
              <a:rPr lang="en-US" sz="1400" dirty="0" smtClean="0"/>
              <a:t>, </a:t>
            </a:r>
            <a:r>
              <a:rPr lang="en-US" sz="1400" dirty="0" err="1" smtClean="0"/>
              <a:t>Ranga</a:t>
            </a:r>
            <a:r>
              <a:rPr lang="en-US" sz="1400" dirty="0" smtClean="0"/>
              <a:t> B. </a:t>
            </a:r>
            <a:r>
              <a:rPr lang="en-US" sz="1400" dirty="0" err="1" smtClean="0"/>
              <a:t>Myneni</a:t>
            </a:r>
            <a:r>
              <a:rPr lang="en-US" sz="1400" dirty="0" smtClean="0"/>
              <a:t>, and </a:t>
            </a:r>
            <a:r>
              <a:rPr lang="en-US" sz="1400" dirty="0" err="1" smtClean="0"/>
              <a:t>Nikolay</a:t>
            </a:r>
            <a:r>
              <a:rPr lang="en-US" sz="1400" dirty="0" smtClean="0"/>
              <a:t> </a:t>
            </a:r>
            <a:r>
              <a:rPr lang="en-US" sz="1400" dirty="0" err="1" smtClean="0"/>
              <a:t>Shabanov</a:t>
            </a:r>
            <a:r>
              <a:rPr lang="en-US" sz="1400" dirty="0" smtClean="0"/>
              <a:t>, Summary of the Third International Workshop on LAI Product Validation, </a:t>
            </a:r>
            <a:r>
              <a:rPr lang="en-US" sz="1400" i="1" dirty="0" smtClean="0"/>
              <a:t>Earth Observer</a:t>
            </a:r>
            <a:r>
              <a:rPr lang="en-US" sz="1400" dirty="0" smtClean="0"/>
              <a:t>, Sept./Oct. 2004, v.16, n.5, p.28-31 (available on-line at http://eospso.gsfc.nasa.gov/eos_observ/pdf/Sept-Oct04.pdf).</a:t>
            </a:r>
          </a:p>
          <a:p>
            <a:endParaRPr lang="en-US" sz="1400" dirty="0" smtClean="0"/>
          </a:p>
          <a:p>
            <a:r>
              <a:rPr lang="en-US" sz="1400" dirty="0" err="1" smtClean="0"/>
              <a:t>Privette</a:t>
            </a:r>
            <a:r>
              <a:rPr lang="en-US" sz="1400" dirty="0" smtClean="0"/>
              <a:t>, J., J. Morisette, R. </a:t>
            </a:r>
            <a:r>
              <a:rPr lang="en-US" sz="1400" dirty="0" err="1" smtClean="0"/>
              <a:t>Myneni</a:t>
            </a:r>
            <a:r>
              <a:rPr lang="en-US" sz="1400" dirty="0" smtClean="0"/>
              <a:t>, C. Justice, 1998, Global Validation of EOS LAI and FPAR Products, </a:t>
            </a:r>
            <a:r>
              <a:rPr lang="en-US" sz="1400" i="1" dirty="0" smtClean="0"/>
              <a:t>The Earth Observer, Nov/Dec. v.10, n.6, p.39-42.</a:t>
            </a:r>
          </a:p>
          <a:p>
            <a:endParaRPr lang="en-US" sz="1400" dirty="0" smtClean="0"/>
          </a:p>
          <a:p>
            <a:r>
              <a:rPr lang="en-US" sz="1400" dirty="0" err="1" smtClean="0"/>
              <a:t>Privette</a:t>
            </a:r>
            <a:r>
              <a:rPr lang="en-US" sz="1400" dirty="0" smtClean="0"/>
              <a:t>, J.L., J. Morisette, F. </a:t>
            </a:r>
            <a:r>
              <a:rPr lang="en-US" sz="1400" dirty="0" err="1" smtClean="0"/>
              <a:t>Baret</a:t>
            </a:r>
            <a:r>
              <a:rPr lang="en-US" sz="1400" dirty="0" smtClean="0"/>
              <a:t>, S. T. Gower, and R. B. </a:t>
            </a:r>
            <a:r>
              <a:rPr lang="en-US" sz="1400" dirty="0" err="1" smtClean="0"/>
              <a:t>Myneni</a:t>
            </a:r>
            <a:r>
              <a:rPr lang="en-US" sz="1400" dirty="0" smtClean="0"/>
              <a:t>,  2001, Summary of the International Workshop on LAI Product Validation, </a:t>
            </a:r>
            <a:r>
              <a:rPr lang="en-US" sz="1400" i="1" dirty="0" smtClean="0"/>
              <a:t>Earth Observer, </a:t>
            </a:r>
            <a:r>
              <a:rPr lang="en-US" sz="1400" dirty="0" smtClean="0"/>
              <a:t>July/Aug, v. 13, n. 3, p. 18, 22.</a:t>
            </a:r>
          </a:p>
          <a:p>
            <a:endParaRPr lang="en-US" sz="1400" dirty="0" smtClean="0"/>
          </a:p>
          <a:p>
            <a:endParaRPr lang="en-US" sz="1400" dirty="0" smtClean="0"/>
          </a:p>
          <a:p>
            <a:endParaRPr lang="en-US" sz="1400" dirty="0" smtClean="0"/>
          </a:p>
          <a:p>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LAI inter-comparison example:</a:t>
            </a:r>
            <a:endParaRPr lang="en-US" dirty="0"/>
          </a:p>
        </p:txBody>
      </p:sp>
      <p:sp>
        <p:nvSpPr>
          <p:cNvPr id="705583" name="Text Box 47"/>
          <p:cNvSpPr txBox="1">
            <a:spLocks noChangeArrowheads="1"/>
          </p:cNvSpPr>
          <p:nvPr/>
        </p:nvSpPr>
        <p:spPr bwMode="auto">
          <a:xfrm>
            <a:off x="1752600" y="6019800"/>
            <a:ext cx="7162800" cy="738664"/>
          </a:xfrm>
          <a:prstGeom prst="rect">
            <a:avLst/>
          </a:prstGeom>
          <a:noFill/>
          <a:ln w="9525">
            <a:noFill/>
            <a:miter lim="800000"/>
            <a:headEnd/>
            <a:tailEnd/>
          </a:ln>
          <a:effectLst/>
        </p:spPr>
        <p:txBody>
          <a:bodyPr wrap="square">
            <a:spAutoFit/>
          </a:bodyPr>
          <a:lstStyle/>
          <a:p>
            <a:r>
              <a:rPr lang="en-US" sz="1400" b="0" dirty="0" err="1">
                <a:solidFill>
                  <a:schemeClr val="bg1"/>
                </a:solidFill>
                <a:latin typeface="Garamond" pitchFamily="18" charset="0"/>
              </a:rPr>
              <a:t>Garrigues</a:t>
            </a:r>
            <a:r>
              <a:rPr lang="en-US" sz="1400" b="0" dirty="0">
                <a:solidFill>
                  <a:schemeClr val="bg1"/>
                </a:solidFill>
                <a:latin typeface="Garamond" pitchFamily="18" charset="0"/>
              </a:rPr>
              <a:t>, S, Lacaze R, </a:t>
            </a:r>
            <a:r>
              <a:rPr lang="en-US" sz="1400" b="0" dirty="0" err="1">
                <a:solidFill>
                  <a:schemeClr val="bg1"/>
                </a:solidFill>
                <a:latin typeface="Garamond" pitchFamily="18" charset="0"/>
              </a:rPr>
              <a:t>Baret</a:t>
            </a:r>
            <a:r>
              <a:rPr lang="en-US" sz="1400" b="0" dirty="0">
                <a:solidFill>
                  <a:schemeClr val="bg1"/>
                </a:solidFill>
                <a:latin typeface="Garamond" pitchFamily="18" charset="0"/>
              </a:rPr>
              <a:t> F, Morisette JT, Weiss M, </a:t>
            </a:r>
            <a:r>
              <a:rPr lang="en-US" sz="1400" b="0" dirty="0" err="1">
                <a:solidFill>
                  <a:schemeClr val="bg1"/>
                </a:solidFill>
                <a:latin typeface="Garamond" pitchFamily="18" charset="0"/>
              </a:rPr>
              <a:t>Nickeson</a:t>
            </a:r>
            <a:r>
              <a:rPr lang="en-US" sz="1400" b="0" dirty="0">
                <a:solidFill>
                  <a:schemeClr val="bg1"/>
                </a:solidFill>
                <a:latin typeface="Garamond" pitchFamily="18" charset="0"/>
              </a:rPr>
              <a:t> JE, </a:t>
            </a:r>
            <a:r>
              <a:rPr lang="en-US" sz="1400" b="0" dirty="0" err="1">
                <a:solidFill>
                  <a:schemeClr val="bg1"/>
                </a:solidFill>
                <a:latin typeface="Garamond" pitchFamily="18" charset="0"/>
              </a:rPr>
              <a:t>Fernandes</a:t>
            </a:r>
            <a:r>
              <a:rPr lang="en-US" sz="1400" b="0" dirty="0">
                <a:solidFill>
                  <a:schemeClr val="bg1"/>
                </a:solidFill>
                <a:latin typeface="Garamond" pitchFamily="18" charset="0"/>
              </a:rPr>
              <a:t> R, Plummer S., </a:t>
            </a:r>
            <a:r>
              <a:rPr lang="en-US" sz="1400" b="0" dirty="0" err="1">
                <a:solidFill>
                  <a:schemeClr val="bg1"/>
                </a:solidFill>
                <a:latin typeface="Garamond" pitchFamily="18" charset="0"/>
              </a:rPr>
              <a:t>Shabanov</a:t>
            </a:r>
            <a:r>
              <a:rPr lang="en-US" sz="1400" b="0" dirty="0">
                <a:solidFill>
                  <a:schemeClr val="bg1"/>
                </a:solidFill>
                <a:latin typeface="Garamond" pitchFamily="18" charset="0"/>
              </a:rPr>
              <a:t> NV, </a:t>
            </a:r>
            <a:r>
              <a:rPr lang="en-US" sz="1400" b="0" dirty="0" err="1">
                <a:solidFill>
                  <a:schemeClr val="bg1"/>
                </a:solidFill>
                <a:latin typeface="Garamond" pitchFamily="18" charset="0"/>
              </a:rPr>
              <a:t>Myneni</a:t>
            </a:r>
            <a:r>
              <a:rPr lang="en-US" sz="1400" b="0" dirty="0">
                <a:solidFill>
                  <a:schemeClr val="bg1"/>
                </a:solidFill>
                <a:latin typeface="Garamond" pitchFamily="18" charset="0"/>
              </a:rPr>
              <a:t> RB, </a:t>
            </a:r>
            <a:r>
              <a:rPr lang="en-US" sz="1400" b="0" dirty="0" err="1">
                <a:solidFill>
                  <a:schemeClr val="bg1"/>
                </a:solidFill>
                <a:latin typeface="Garamond" pitchFamily="18" charset="0"/>
              </a:rPr>
              <a:t>Knyazikhin</a:t>
            </a:r>
            <a:r>
              <a:rPr lang="en-US" sz="1400" b="0" dirty="0">
                <a:solidFill>
                  <a:schemeClr val="bg1"/>
                </a:solidFill>
                <a:latin typeface="Garamond" pitchFamily="18" charset="0"/>
              </a:rPr>
              <a:t> Y, and Yang W, </a:t>
            </a:r>
            <a:r>
              <a:rPr lang="en-US" sz="1400" b="0" dirty="0" smtClean="0">
                <a:solidFill>
                  <a:schemeClr val="bg1"/>
                </a:solidFill>
                <a:latin typeface="Garamond" pitchFamily="18" charset="0"/>
              </a:rPr>
              <a:t>(2008).</a:t>
            </a:r>
            <a:r>
              <a:rPr lang="en-US" sz="1400" b="0" dirty="0">
                <a:solidFill>
                  <a:schemeClr val="bg1"/>
                </a:solidFill>
                <a:latin typeface="Garamond" pitchFamily="18" charset="0"/>
              </a:rPr>
              <a:t>Validation and </a:t>
            </a:r>
            <a:r>
              <a:rPr lang="en-US" sz="1400" b="0" dirty="0" err="1">
                <a:solidFill>
                  <a:schemeClr val="bg1"/>
                </a:solidFill>
                <a:latin typeface="Garamond" pitchFamily="18" charset="0"/>
              </a:rPr>
              <a:t>Intercomparison</a:t>
            </a:r>
            <a:r>
              <a:rPr lang="en-US" sz="1400" b="0" dirty="0">
                <a:solidFill>
                  <a:schemeClr val="bg1"/>
                </a:solidFill>
                <a:latin typeface="Garamond" pitchFamily="18" charset="0"/>
              </a:rPr>
              <a:t> of Global Leaf Area Index Products Derived From Remote Sensing Data, </a:t>
            </a:r>
            <a:r>
              <a:rPr lang="en-US" sz="1400" b="0" i="1" dirty="0">
                <a:solidFill>
                  <a:schemeClr val="bg1"/>
                </a:solidFill>
                <a:latin typeface="Garamond" pitchFamily="18" charset="0"/>
              </a:rPr>
              <a:t>JGR</a:t>
            </a:r>
            <a:r>
              <a:rPr lang="en-US" sz="1400" b="0" dirty="0" smtClean="0">
                <a:solidFill>
                  <a:schemeClr val="bg1"/>
                </a:solidFill>
                <a:latin typeface="Garamond" pitchFamily="18" charset="0"/>
              </a:rPr>
              <a:t>., v. 113.</a:t>
            </a:r>
            <a:endParaRPr lang="en-US" sz="1400" dirty="0">
              <a:solidFill>
                <a:schemeClr val="bg1"/>
              </a:solidFill>
            </a:endParaRPr>
          </a:p>
        </p:txBody>
      </p:sp>
      <p:sp>
        <p:nvSpPr>
          <p:cNvPr id="7" name="Content Placeholder 6"/>
          <p:cNvSpPr>
            <a:spLocks noGrp="1"/>
          </p:cNvSpPr>
          <p:nvPr>
            <p:ph idx="1"/>
          </p:nvPr>
        </p:nvSpPr>
        <p:spPr/>
        <p:txBody>
          <a:bodyPr/>
          <a:lstStyle/>
          <a:p>
            <a:endParaRPr lang="en-US"/>
          </a:p>
        </p:txBody>
      </p:sp>
      <p:pic>
        <p:nvPicPr>
          <p:cNvPr id="8" name="Picture 5"/>
          <p:cNvPicPr>
            <a:picLocks noChangeAspect="1" noChangeArrowheads="1"/>
          </p:cNvPicPr>
          <p:nvPr/>
        </p:nvPicPr>
        <p:blipFill>
          <a:blip r:embed="rId3" cstate="screen"/>
          <a:srcRect/>
          <a:stretch>
            <a:fillRect/>
          </a:stretch>
        </p:blipFill>
        <p:spPr bwMode="auto">
          <a:xfrm>
            <a:off x="250825" y="1295400"/>
            <a:ext cx="8642350" cy="3968750"/>
          </a:xfrm>
          <a:prstGeom prst="rect">
            <a:avLst/>
          </a:prstGeom>
          <a:solidFill>
            <a:schemeClr val="tx1"/>
          </a:solidFill>
          <a:ln w="9525" algn="ctr">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LAI example</a:t>
            </a:r>
            <a:endParaRPr lang="en-US" dirty="0"/>
          </a:p>
        </p:txBody>
      </p:sp>
      <p:graphicFrame>
        <p:nvGraphicFramePr>
          <p:cNvPr id="4" name="Content Placeholder 3"/>
          <p:cNvGraphicFramePr>
            <a:graphicFrameLocks noGrp="1"/>
          </p:cNvGraphicFramePr>
          <p:nvPr>
            <p:ph idx="1"/>
          </p:nvPr>
        </p:nvGraphicFramePr>
        <p:xfrm>
          <a:off x="0" y="1600200"/>
          <a:ext cx="8305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bwMode="auto">
          <a:xfrm>
            <a:off x="5181600" y="2133600"/>
            <a:ext cx="1295400" cy="533400"/>
          </a:xfrm>
          <a:prstGeom prst="ellipse">
            <a:avLst/>
          </a:prstGeom>
          <a:solidFill>
            <a:schemeClr val="accent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smtClean="0">
              <a:ln>
                <a:noFill/>
              </a:ln>
              <a:solidFill>
                <a:schemeClr val="tx1"/>
              </a:solidFill>
              <a:effectLst/>
              <a:latin typeface="Arial" charset="0"/>
            </a:endParaRPr>
          </a:p>
        </p:txBody>
      </p:sp>
      <p:sp>
        <p:nvSpPr>
          <p:cNvPr id="6" name="TextBox 5"/>
          <p:cNvSpPr txBox="1"/>
          <p:nvPr/>
        </p:nvSpPr>
        <p:spPr>
          <a:xfrm>
            <a:off x="5257800" y="76200"/>
            <a:ext cx="3881575" cy="1323439"/>
          </a:xfrm>
          <a:prstGeom prst="rect">
            <a:avLst/>
          </a:prstGeom>
          <a:noFill/>
        </p:spPr>
        <p:txBody>
          <a:bodyPr wrap="none" rtlCol="0">
            <a:spAutoFit/>
          </a:bodyPr>
          <a:lstStyle/>
          <a:p>
            <a:pPr algn="ctr"/>
            <a:r>
              <a:rPr lang="en-US" dirty="0" smtClean="0">
                <a:solidFill>
                  <a:schemeClr val="bg1"/>
                </a:solidFill>
              </a:rPr>
              <a:t>Direct Validation</a:t>
            </a:r>
            <a:br>
              <a:rPr lang="en-US" dirty="0" smtClean="0">
                <a:solidFill>
                  <a:schemeClr val="bg1"/>
                </a:solidFill>
              </a:rPr>
            </a:br>
            <a:r>
              <a:rPr lang="en-US" dirty="0" smtClean="0">
                <a:solidFill>
                  <a:schemeClr val="bg1"/>
                </a:solidFill>
              </a:rPr>
              <a:t>sites</a:t>
            </a:r>
            <a:endParaRPr lang="en-US" dirty="0">
              <a:solidFill>
                <a:schemeClr val="bg1"/>
              </a:solidFill>
            </a:endParaRPr>
          </a:p>
        </p:txBody>
      </p:sp>
      <p:cxnSp>
        <p:nvCxnSpPr>
          <p:cNvPr id="8" name="Straight Arrow Connector 7"/>
          <p:cNvCxnSpPr/>
          <p:nvPr/>
        </p:nvCxnSpPr>
        <p:spPr bwMode="auto">
          <a:xfrm rot="5400000">
            <a:off x="5829300" y="1409700"/>
            <a:ext cx="1219200" cy="990600"/>
          </a:xfrm>
          <a:prstGeom prst="straightConnector1">
            <a:avLst/>
          </a:prstGeom>
          <a:solidFill>
            <a:schemeClr val="accent1"/>
          </a:solidFill>
          <a:ln w="28575" cap="flat" cmpd="sng" algn="ctr">
            <a:solidFill>
              <a:schemeClr val="bg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2" name="Text Box 2"/>
          <p:cNvSpPr txBox="1">
            <a:spLocks noChangeArrowheads="1"/>
          </p:cNvSpPr>
          <p:nvPr/>
        </p:nvSpPr>
        <p:spPr bwMode="auto">
          <a:xfrm>
            <a:off x="838200" y="76200"/>
            <a:ext cx="7885113" cy="830987"/>
          </a:xfrm>
          <a:prstGeom prst="rect">
            <a:avLst/>
          </a:prstGeom>
          <a:noFill/>
          <a:ln w="9525">
            <a:noFill/>
            <a:miter lim="800000"/>
            <a:headEnd/>
            <a:tailEnd/>
          </a:ln>
          <a:effectLst/>
        </p:spPr>
        <p:txBody>
          <a:bodyPr lIns="91429" tIns="45715" rIns="91429" bIns="45715">
            <a:spAutoFit/>
          </a:bodyPr>
          <a:lstStyle/>
          <a:p>
            <a:pPr algn="ctr" eaLnBrk="0" hangingPunct="0"/>
            <a:r>
              <a:rPr lang="en-US" sz="2400" dirty="0" smtClean="0">
                <a:solidFill>
                  <a:schemeClr val="bg1"/>
                </a:solidFill>
                <a:latin typeface="Arial" pitchFamily="34" charset="0"/>
              </a:rPr>
              <a:t>Inter-comparison</a:t>
            </a:r>
            <a:r>
              <a:rPr lang="en-US" sz="2400" dirty="0">
                <a:solidFill>
                  <a:schemeClr val="bg1"/>
                </a:solidFill>
                <a:latin typeface="Arial" pitchFamily="34" charset="0"/>
              </a:rPr>
              <a:t>:</a:t>
            </a:r>
          </a:p>
          <a:p>
            <a:pPr algn="ctr" eaLnBrk="0" hangingPunct="0"/>
            <a:r>
              <a:rPr lang="en-US" sz="2400" dirty="0">
                <a:solidFill>
                  <a:schemeClr val="bg1"/>
                </a:solidFill>
                <a:latin typeface="Arial" pitchFamily="34" charset="0"/>
              </a:rPr>
              <a:t>The BELMANIP Global Network of Sites</a:t>
            </a:r>
            <a:endParaRPr lang="en-US" sz="1800" b="0" dirty="0">
              <a:solidFill>
                <a:schemeClr val="bg1"/>
              </a:solidFill>
              <a:latin typeface="Arial Unicode MS" pitchFamily="34" charset="-128"/>
            </a:endParaRPr>
          </a:p>
        </p:txBody>
      </p:sp>
      <p:pic>
        <p:nvPicPr>
          <p:cNvPr id="701443" name="Picture 3" descr="map_sites"/>
          <p:cNvPicPr>
            <a:picLocks noChangeAspect="1" noChangeArrowheads="1"/>
          </p:cNvPicPr>
          <p:nvPr/>
        </p:nvPicPr>
        <p:blipFill>
          <a:blip r:embed="rId3" cstate="screen"/>
          <a:srcRect l="9352" t="20877" r="8781" b="22223"/>
          <a:stretch>
            <a:fillRect/>
          </a:stretch>
        </p:blipFill>
        <p:spPr bwMode="auto">
          <a:xfrm>
            <a:off x="1143000" y="914400"/>
            <a:ext cx="6629400" cy="3460750"/>
          </a:xfrm>
          <a:prstGeom prst="rect">
            <a:avLst/>
          </a:prstGeom>
          <a:noFill/>
          <a:ln w="9525">
            <a:noFill/>
            <a:miter lim="800000"/>
            <a:headEnd/>
            <a:tailEnd/>
          </a:ln>
        </p:spPr>
      </p:pic>
      <p:pic>
        <p:nvPicPr>
          <p:cNvPr id="701444" name="Picture 4" descr="map_7_component"/>
          <p:cNvPicPr>
            <a:picLocks noChangeAspect="1" noChangeArrowheads="1"/>
          </p:cNvPicPr>
          <p:nvPr/>
        </p:nvPicPr>
        <p:blipFill>
          <a:blip r:embed="rId4" cstate="screen"/>
          <a:srcRect l="12802" t="82179" r="9207" b="6323"/>
          <a:stretch>
            <a:fillRect/>
          </a:stretch>
        </p:blipFill>
        <p:spPr bwMode="auto">
          <a:xfrm>
            <a:off x="2209800" y="4419600"/>
            <a:ext cx="4765675" cy="528638"/>
          </a:xfrm>
          <a:prstGeom prst="rect">
            <a:avLst/>
          </a:prstGeom>
          <a:noFill/>
          <a:ln w="9525">
            <a:noFill/>
            <a:miter lim="800000"/>
            <a:headEnd/>
            <a:tailEnd/>
          </a:ln>
        </p:spPr>
      </p:pic>
      <p:sp>
        <p:nvSpPr>
          <p:cNvPr id="701445" name="Text Box 5"/>
          <p:cNvSpPr txBox="1">
            <a:spLocks noChangeArrowheads="1"/>
          </p:cNvSpPr>
          <p:nvPr/>
        </p:nvSpPr>
        <p:spPr bwMode="auto">
          <a:xfrm>
            <a:off x="152400" y="4992687"/>
            <a:ext cx="8839200" cy="874713"/>
          </a:xfrm>
          <a:prstGeom prst="rect">
            <a:avLst/>
          </a:prstGeom>
          <a:noFill/>
          <a:ln w="9525">
            <a:noFill/>
            <a:miter lim="800000"/>
            <a:headEnd/>
            <a:tailEnd/>
          </a:ln>
          <a:effectLst/>
        </p:spPr>
        <p:txBody>
          <a:bodyPr>
            <a:spAutoFit/>
          </a:bodyPr>
          <a:lstStyle/>
          <a:p>
            <a:pPr marL="112713" indent="-112713">
              <a:spcBef>
                <a:spcPct val="20000"/>
              </a:spcBef>
              <a:buFontTx/>
              <a:buChar char="•"/>
            </a:pPr>
            <a:r>
              <a:rPr lang="en-US" sz="1600" b="0" dirty="0">
                <a:solidFill>
                  <a:schemeClr val="bg1"/>
                </a:solidFill>
                <a:latin typeface="Arial" pitchFamily="34" charset="0"/>
              </a:rPr>
              <a:t>representative sampling of global land surface types  </a:t>
            </a:r>
          </a:p>
          <a:p>
            <a:pPr marL="112713" indent="-112713">
              <a:spcBef>
                <a:spcPct val="20000"/>
              </a:spcBef>
              <a:buFontTx/>
              <a:buChar char="•"/>
            </a:pPr>
            <a:r>
              <a:rPr lang="en-US" sz="1600" b="0" dirty="0">
                <a:solidFill>
                  <a:schemeClr val="bg1"/>
                </a:solidFill>
                <a:latin typeface="Arial" pitchFamily="34" charset="0"/>
              </a:rPr>
              <a:t>about 400 sites from several networks: direct validation sites (D: BIGFOOT, VALERI… ), AERONET (A), FLUXNET (F)…</a:t>
            </a:r>
          </a:p>
        </p:txBody>
      </p:sp>
      <p:sp>
        <p:nvSpPr>
          <p:cNvPr id="701446" name="Text Box 6"/>
          <p:cNvSpPr txBox="1">
            <a:spLocks noChangeArrowheads="1"/>
          </p:cNvSpPr>
          <p:nvPr/>
        </p:nvSpPr>
        <p:spPr bwMode="auto">
          <a:xfrm>
            <a:off x="1676400" y="6019800"/>
            <a:ext cx="6416675" cy="861774"/>
          </a:xfrm>
          <a:prstGeom prst="rect">
            <a:avLst/>
          </a:prstGeom>
          <a:noFill/>
          <a:ln w="9525">
            <a:noFill/>
            <a:miter lim="800000"/>
            <a:headEnd/>
            <a:tailEnd/>
          </a:ln>
          <a:effectLst/>
        </p:spPr>
        <p:txBody>
          <a:bodyPr wrap="square">
            <a:spAutoFit/>
          </a:bodyPr>
          <a:lstStyle/>
          <a:p>
            <a:r>
              <a:rPr lang="en-US" sz="1200" b="0" dirty="0" err="1">
                <a:solidFill>
                  <a:schemeClr val="bg1"/>
                </a:solidFill>
                <a:latin typeface="Garamond" pitchFamily="18" charset="0"/>
              </a:rPr>
              <a:t>Baret</a:t>
            </a:r>
            <a:r>
              <a:rPr lang="en-US" sz="1200" b="0" dirty="0">
                <a:solidFill>
                  <a:schemeClr val="bg1"/>
                </a:solidFill>
                <a:latin typeface="Garamond" pitchFamily="18" charset="0"/>
              </a:rPr>
              <a:t>, F., J. Morisette, et al., 2006, Evaluation of the representativeness of networks of sites for the validation and inter-comparison of global land biophysical products. Proposition of the CEOS-BELMANIP, </a:t>
            </a:r>
            <a:r>
              <a:rPr lang="en-US" sz="1200" b="0" i="1" dirty="0">
                <a:solidFill>
                  <a:schemeClr val="bg1"/>
                </a:solidFill>
                <a:latin typeface="Garamond" pitchFamily="18" charset="0"/>
              </a:rPr>
              <a:t>IEEE TGARS</a:t>
            </a:r>
            <a:r>
              <a:rPr lang="en-US" sz="1200" b="0" dirty="0">
                <a:solidFill>
                  <a:schemeClr val="bg1"/>
                </a:solidFill>
                <a:latin typeface="Garamond" pitchFamily="18" charset="0"/>
              </a:rPr>
              <a:t>, 44(7)1794-1803.</a:t>
            </a:r>
            <a:endParaRPr lang="fr-FR" sz="1200" b="0" dirty="0">
              <a:solidFill>
                <a:schemeClr val="bg1"/>
              </a:solidFill>
              <a:latin typeface="Garamond" pitchFamily="18" charset="0"/>
            </a:endParaRPr>
          </a:p>
          <a:p>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90" name="Text Box 2"/>
          <p:cNvSpPr txBox="1">
            <a:spLocks noChangeArrowheads="1"/>
          </p:cNvSpPr>
          <p:nvPr/>
        </p:nvSpPr>
        <p:spPr bwMode="auto">
          <a:xfrm>
            <a:off x="76200" y="76200"/>
            <a:ext cx="8647113" cy="457200"/>
          </a:xfrm>
          <a:prstGeom prst="rect">
            <a:avLst/>
          </a:prstGeom>
          <a:noFill/>
          <a:ln w="9525">
            <a:noFill/>
            <a:miter lim="800000"/>
            <a:headEnd/>
            <a:tailEnd/>
          </a:ln>
          <a:effectLst/>
        </p:spPr>
        <p:txBody>
          <a:bodyPr lIns="91429" tIns="45715" rIns="91429" bIns="45715">
            <a:spAutoFit/>
          </a:bodyPr>
          <a:lstStyle/>
          <a:p>
            <a:pPr algn="ctr" eaLnBrk="0" hangingPunct="0"/>
            <a:r>
              <a:rPr lang="en-US" sz="2400" dirty="0">
                <a:solidFill>
                  <a:schemeClr val="bg1"/>
                </a:solidFill>
                <a:latin typeface="Arial" pitchFamily="34" charset="0"/>
              </a:rPr>
              <a:t>Direct validation: Product versus 81 LAI reference Maps</a:t>
            </a:r>
          </a:p>
        </p:txBody>
      </p:sp>
      <p:pic>
        <p:nvPicPr>
          <p:cNvPr id="703491" name="Picture 3" descr="legendeclass"/>
          <p:cNvPicPr>
            <a:picLocks noChangeAspect="1" noChangeArrowheads="1"/>
          </p:cNvPicPr>
          <p:nvPr/>
        </p:nvPicPr>
        <p:blipFill>
          <a:blip r:embed="rId3" cstate="screen"/>
          <a:srcRect/>
          <a:stretch>
            <a:fillRect/>
          </a:stretch>
        </p:blipFill>
        <p:spPr bwMode="auto">
          <a:xfrm>
            <a:off x="0" y="2290763"/>
            <a:ext cx="2220913" cy="2106612"/>
          </a:xfrm>
          <a:prstGeom prst="rect">
            <a:avLst/>
          </a:prstGeom>
          <a:noFill/>
        </p:spPr>
      </p:pic>
      <p:pic>
        <p:nvPicPr>
          <p:cNvPr id="703492" name="Picture 4" descr="Fig13_DirValtrue_CYCLOPES"/>
          <p:cNvPicPr>
            <a:picLocks noChangeAspect="1" noChangeArrowheads="1"/>
          </p:cNvPicPr>
          <p:nvPr/>
        </p:nvPicPr>
        <p:blipFill>
          <a:blip r:embed="rId4" cstate="screen"/>
          <a:srcRect/>
          <a:stretch>
            <a:fillRect/>
          </a:stretch>
        </p:blipFill>
        <p:spPr bwMode="auto">
          <a:xfrm>
            <a:off x="2495550" y="615950"/>
            <a:ext cx="2419350" cy="2584450"/>
          </a:xfrm>
          <a:prstGeom prst="rect">
            <a:avLst/>
          </a:prstGeom>
          <a:noFill/>
        </p:spPr>
      </p:pic>
      <p:pic>
        <p:nvPicPr>
          <p:cNvPr id="703493" name="Picture 5" descr="Fig13_DirValtrue_ECOCLIMAP"/>
          <p:cNvPicPr>
            <a:picLocks noChangeAspect="1" noChangeArrowheads="1"/>
          </p:cNvPicPr>
          <p:nvPr/>
        </p:nvPicPr>
        <p:blipFill>
          <a:blip r:embed="rId5" cstate="screen"/>
          <a:srcRect/>
          <a:stretch>
            <a:fillRect/>
          </a:stretch>
        </p:blipFill>
        <p:spPr bwMode="auto">
          <a:xfrm>
            <a:off x="5105400" y="609600"/>
            <a:ext cx="2363788" cy="2524125"/>
          </a:xfrm>
          <a:prstGeom prst="rect">
            <a:avLst/>
          </a:prstGeom>
          <a:noFill/>
        </p:spPr>
      </p:pic>
      <p:pic>
        <p:nvPicPr>
          <p:cNvPr id="703494" name="Picture 6" descr="Fig13_DirValtrue_GLOBCARBON"/>
          <p:cNvPicPr>
            <a:picLocks noChangeAspect="1" noChangeArrowheads="1"/>
          </p:cNvPicPr>
          <p:nvPr/>
        </p:nvPicPr>
        <p:blipFill>
          <a:blip r:embed="rId6" cstate="screen"/>
          <a:srcRect/>
          <a:stretch>
            <a:fillRect/>
          </a:stretch>
        </p:blipFill>
        <p:spPr bwMode="auto">
          <a:xfrm>
            <a:off x="2514600" y="3276600"/>
            <a:ext cx="2379663" cy="2541588"/>
          </a:xfrm>
          <a:prstGeom prst="rect">
            <a:avLst/>
          </a:prstGeom>
          <a:noFill/>
        </p:spPr>
      </p:pic>
      <p:pic>
        <p:nvPicPr>
          <p:cNvPr id="703495" name="Picture 7" descr="Fig13_DirValtrue_MODIS"/>
          <p:cNvPicPr>
            <a:picLocks noChangeAspect="1" noChangeArrowheads="1"/>
          </p:cNvPicPr>
          <p:nvPr/>
        </p:nvPicPr>
        <p:blipFill>
          <a:blip r:embed="rId7" cstate="screen"/>
          <a:srcRect/>
          <a:stretch>
            <a:fillRect/>
          </a:stretch>
        </p:blipFill>
        <p:spPr bwMode="auto">
          <a:xfrm>
            <a:off x="5105400" y="3276600"/>
            <a:ext cx="2354263" cy="2514600"/>
          </a:xfrm>
          <a:prstGeom prst="rect">
            <a:avLst/>
          </a:prstGeom>
          <a:noFill/>
        </p:spPr>
      </p:pic>
      <p:sp>
        <p:nvSpPr>
          <p:cNvPr id="703496" name="Rectangle 8"/>
          <p:cNvSpPr>
            <a:spLocks noChangeArrowheads="1"/>
          </p:cNvSpPr>
          <p:nvPr/>
        </p:nvSpPr>
        <p:spPr bwMode="auto">
          <a:xfrm>
            <a:off x="0" y="-1676400"/>
            <a:ext cx="9144000" cy="0"/>
          </a:xfrm>
          <a:prstGeom prst="rect">
            <a:avLst/>
          </a:prstGeom>
          <a:noFill/>
          <a:ln w="9525" algn="ctr">
            <a:noFill/>
            <a:miter lim="800000"/>
            <a:headEnd/>
            <a:tailEnd/>
          </a:ln>
          <a:effectLst/>
        </p:spPr>
        <p:txBody>
          <a:bodyPr wrap="none" anchor="ctr">
            <a:spAutoFit/>
          </a:bodyPr>
          <a:lstStyle/>
          <a:p>
            <a:endParaRPr lang="en-US"/>
          </a:p>
        </p:txBody>
      </p:sp>
      <p:sp>
        <p:nvSpPr>
          <p:cNvPr id="703497" name="Rectangle 9"/>
          <p:cNvSpPr>
            <a:spLocks noChangeArrowheads="1"/>
          </p:cNvSpPr>
          <p:nvPr/>
        </p:nvSpPr>
        <p:spPr bwMode="auto">
          <a:xfrm>
            <a:off x="0" y="3429000"/>
            <a:ext cx="9144000" cy="0"/>
          </a:xfrm>
          <a:prstGeom prst="rect">
            <a:avLst/>
          </a:prstGeom>
          <a:noFill/>
          <a:ln w="9525" algn="ctr">
            <a:noFill/>
            <a:miter lim="800000"/>
            <a:headEnd/>
            <a:tailEnd/>
          </a:ln>
          <a:effectLst/>
        </p:spPr>
        <p:txBody>
          <a:bodyPr wrap="none" anchor="ctr">
            <a:spAutoFit/>
          </a:bodyPr>
          <a:lstStyle/>
          <a:p>
            <a:endParaRPr lang="en-US"/>
          </a:p>
        </p:txBody>
      </p:sp>
      <p:sp>
        <p:nvSpPr>
          <p:cNvPr id="703499" name="Text Box 11"/>
          <p:cNvSpPr txBox="1">
            <a:spLocks noChangeArrowheads="1"/>
          </p:cNvSpPr>
          <p:nvPr/>
        </p:nvSpPr>
        <p:spPr bwMode="auto">
          <a:xfrm>
            <a:off x="1676400" y="5867400"/>
            <a:ext cx="7239000" cy="762000"/>
          </a:xfrm>
          <a:prstGeom prst="rect">
            <a:avLst/>
          </a:prstGeom>
          <a:noFill/>
          <a:ln w="9525">
            <a:noFill/>
            <a:miter lim="800000"/>
            <a:headEnd/>
            <a:tailEnd/>
          </a:ln>
          <a:effectLst/>
        </p:spPr>
        <p:txBody>
          <a:bodyPr wrap="square">
            <a:spAutoFit/>
          </a:bodyPr>
          <a:lstStyle/>
          <a:p>
            <a:r>
              <a:rPr lang="fr-FR" sz="1400" b="0" dirty="0">
                <a:solidFill>
                  <a:schemeClr val="bg1"/>
                </a:solidFill>
                <a:latin typeface="Garamond" pitchFamily="18" charset="0"/>
              </a:rPr>
              <a:t>Morisette, J.T.,  F. Baret</a:t>
            </a:r>
            <a:r>
              <a:rPr lang="fr-FR" sz="1400" b="0" baseline="30000" dirty="0">
                <a:solidFill>
                  <a:schemeClr val="bg1"/>
                </a:solidFill>
                <a:latin typeface="Garamond" pitchFamily="18" charset="0"/>
              </a:rPr>
              <a:t>, </a:t>
            </a:r>
            <a:r>
              <a:rPr lang="fr-FR" sz="1400" b="0" dirty="0">
                <a:solidFill>
                  <a:schemeClr val="bg1"/>
                </a:solidFill>
                <a:latin typeface="Garamond" pitchFamily="18" charset="0"/>
              </a:rPr>
              <a:t>J. L. </a:t>
            </a:r>
            <a:r>
              <a:rPr lang="fr-FR" sz="1400" b="0" dirty="0" err="1">
                <a:solidFill>
                  <a:schemeClr val="bg1"/>
                </a:solidFill>
                <a:latin typeface="Garamond" pitchFamily="18" charset="0"/>
              </a:rPr>
              <a:t>Privette</a:t>
            </a:r>
            <a:r>
              <a:rPr lang="fr-FR" sz="1400" b="0" dirty="0">
                <a:solidFill>
                  <a:schemeClr val="bg1"/>
                </a:solidFill>
                <a:latin typeface="Garamond" pitchFamily="18" charset="0"/>
              </a:rPr>
              <a:t>, R. B. </a:t>
            </a:r>
            <a:r>
              <a:rPr lang="fr-FR" sz="1400" b="0" dirty="0" err="1">
                <a:solidFill>
                  <a:schemeClr val="bg1"/>
                </a:solidFill>
                <a:latin typeface="Garamond" pitchFamily="18" charset="0"/>
              </a:rPr>
              <a:t>Myneni</a:t>
            </a:r>
            <a:r>
              <a:rPr lang="fr-FR" sz="1400" b="0" dirty="0">
                <a:solidFill>
                  <a:schemeClr val="bg1"/>
                </a:solidFill>
                <a:latin typeface="Garamond" pitchFamily="18" charset="0"/>
              </a:rPr>
              <a:t>, J. </a:t>
            </a:r>
            <a:r>
              <a:rPr lang="fr-FR" sz="1400" b="0" dirty="0" err="1">
                <a:solidFill>
                  <a:schemeClr val="bg1"/>
                </a:solidFill>
                <a:latin typeface="Garamond" pitchFamily="18" charset="0"/>
              </a:rPr>
              <a:t>Nickeson</a:t>
            </a:r>
            <a:r>
              <a:rPr lang="fr-FR" sz="1400" b="0" dirty="0">
                <a:solidFill>
                  <a:schemeClr val="bg1"/>
                </a:solidFill>
                <a:latin typeface="Garamond" pitchFamily="18" charset="0"/>
              </a:rPr>
              <a:t>, et al., 2006. </a:t>
            </a:r>
            <a:r>
              <a:rPr lang="en-US" sz="1400" b="0" dirty="0">
                <a:solidFill>
                  <a:schemeClr val="bg1"/>
                </a:solidFill>
                <a:latin typeface="Garamond" pitchFamily="18" charset="0"/>
              </a:rPr>
              <a:t>Validation of Global moderate resolution LAI Products: a framework proposed within the CEOS Land Product Validation subgroup, </a:t>
            </a:r>
            <a:r>
              <a:rPr lang="en-US" sz="1400" b="0" i="1" dirty="0">
                <a:solidFill>
                  <a:schemeClr val="bg1"/>
                </a:solidFill>
                <a:latin typeface="Garamond" pitchFamily="18" charset="0"/>
              </a:rPr>
              <a:t>IEEE TGARS</a:t>
            </a:r>
            <a:r>
              <a:rPr lang="en-US" sz="1400" b="0" dirty="0">
                <a:solidFill>
                  <a:schemeClr val="bg1"/>
                </a:solidFill>
                <a:latin typeface="Garamond" pitchFamily="18" charset="0"/>
              </a:rPr>
              <a:t>, 44(7)1804-1817.</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meeting</a:t>
            </a:r>
            <a:endParaRPr lang="en-US" dirty="0"/>
          </a:p>
        </p:txBody>
      </p:sp>
      <p:sp>
        <p:nvSpPr>
          <p:cNvPr id="3" name="Content Placeholder 2"/>
          <p:cNvSpPr>
            <a:spLocks noGrp="1"/>
          </p:cNvSpPr>
          <p:nvPr>
            <p:ph idx="1"/>
          </p:nvPr>
        </p:nvSpPr>
        <p:spPr/>
        <p:txBody>
          <a:bodyPr/>
          <a:lstStyle/>
          <a:p>
            <a:r>
              <a:rPr lang="en-US" dirty="0" smtClean="0"/>
              <a:t>Remote sensing phenology products</a:t>
            </a:r>
          </a:p>
          <a:p>
            <a:r>
              <a:rPr lang="en-US" dirty="0" smtClean="0"/>
              <a:t>Potential reference data</a:t>
            </a:r>
          </a:p>
          <a:p>
            <a:r>
              <a:rPr lang="en-US" dirty="0" smtClean="0"/>
              <a:t>Discussion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reen-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green-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charset="0"/>
          </a:defRPr>
        </a:defPPr>
      </a:lstStyle>
    </a:lnDef>
  </a:objectDefaults>
  <a:extraClrSchemeLst>
    <a:extraClrScheme>
      <a:clrScheme name="green-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reen-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reen-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reen-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reen-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reen-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reen-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Settings\Maura H Harrison\Desktop\template cleanup\template site\green-template.pot</Template>
  <TotalTime>15202</TotalTime>
  <Pages>4</Pages>
  <Words>1002</Words>
  <Application>Microsoft Office PowerPoint</Application>
  <PresentationFormat>On-screen Show (4:3)</PresentationFormat>
  <Paragraphs>136</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green-template</vt:lpstr>
      <vt:lpstr>Charge to workshop:  Develop an international protocol to quantify the accuracy of remote sensing phenology products and initiate a validation-based inter-comparison</vt:lpstr>
      <vt:lpstr>The Leaf Area Index example…</vt:lpstr>
      <vt:lpstr>Inter-comparison General Timeline</vt:lpstr>
      <vt:lpstr>Reference for previous slide</vt:lpstr>
      <vt:lpstr>LAI inter-comparison example:</vt:lpstr>
      <vt:lpstr>The LAI example</vt:lpstr>
      <vt:lpstr>Slide 7</vt:lpstr>
      <vt:lpstr>Slide 8</vt:lpstr>
      <vt:lpstr>Overview of meeting</vt:lpstr>
      <vt:lpstr>Anticipated outcome </vt:lpstr>
      <vt:lpstr>General consideration:</vt:lpstr>
      <vt:lpstr>Can we agree on a criteria?</vt:lpstr>
      <vt:lpstr>Can we list and prioritize uses - and list required accuracy and appropriate reference data for each?</vt:lpstr>
    </vt:vector>
  </TitlesOfParts>
  <Company>USGS</Company>
  <LinksUpToDate>false</LinksUpToDate>
  <SharedDoc>false</SharedDoc>
  <HyperlinkBase>http://www.usgs.gov/visual-id/specs/slides/slide.html</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Gray Template for Slide Presentations</dc:title>
  <dc:subject>Presentation format with USGS Visual Identity</dc:subject>
  <dc:creator>VIScom</dc:creator>
  <cp:keywords/>
  <dc:description>Updated to incorporate revised Visual Identity (VID)System guidelines on fonts.  An exception to using the VID fonts is allowed for presentation materials.   The font Arial should be substituted for the VID fonts Univers Condensed Bold and Times Roman</dc:description>
  <cp:lastModifiedBy>Jeffrey T Morisette</cp:lastModifiedBy>
  <cp:revision>244</cp:revision>
  <cp:lastPrinted>1998-03-23T17:09:44Z</cp:lastPrinted>
  <dcterms:created xsi:type="dcterms:W3CDTF">1998-01-16T15:44:57Z</dcterms:created>
  <dcterms:modified xsi:type="dcterms:W3CDTF">2010-06-16T15:19:19Z</dcterms:modified>
</cp:coreProperties>
</file>