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70" r:id="rId4"/>
    <p:sldId id="271" r:id="rId5"/>
    <p:sldId id="268" r:id="rId6"/>
    <p:sldId id="269" r:id="rId7"/>
    <p:sldId id="265" r:id="rId8"/>
    <p:sldId id="266" r:id="rId9"/>
    <p:sldId id="259" r:id="rId10"/>
    <p:sldId id="258" r:id="rId11"/>
    <p:sldId id="260" r:id="rId12"/>
    <p:sldId id="257" r:id="rId13"/>
    <p:sldId id="261" r:id="rId14"/>
    <p:sldId id="262" r:id="rId15"/>
    <p:sldId id="263"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ferSingleView="1">
    <p:restoredLeft sz="15620"/>
    <p:restoredTop sz="94660"/>
  </p:normalViewPr>
  <p:slideViewPr>
    <p:cSldViewPr>
      <p:cViewPr varScale="1">
        <p:scale>
          <a:sx n="75" d="100"/>
          <a:sy n="75" d="100"/>
        </p:scale>
        <p:origin x="-1219"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28C2182B-01E0-4271-9E7C-1A09AA290988}" type="datetimeFigureOut">
              <a:rPr lang="en-US" smtClean="0"/>
              <a:pPr/>
              <a:t>6/18/2010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314010-23D6-4C0F-8BCE-C491F4E55D97}"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28C2182B-01E0-4271-9E7C-1A09AA290988}" type="datetimeFigureOut">
              <a:rPr lang="en-US" smtClean="0"/>
              <a:pPr/>
              <a:t>6/18/2010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314010-23D6-4C0F-8BCE-C491F4E55D97}"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28C2182B-01E0-4271-9E7C-1A09AA290988}" type="datetimeFigureOut">
              <a:rPr lang="en-US" smtClean="0"/>
              <a:pPr/>
              <a:t>6/18/2010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314010-23D6-4C0F-8BCE-C491F4E55D97}"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28C2182B-01E0-4271-9E7C-1A09AA290988}" type="datetimeFigureOut">
              <a:rPr lang="en-US" smtClean="0"/>
              <a:pPr/>
              <a:t>6/18/2010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314010-23D6-4C0F-8BCE-C491F4E55D97}"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C2182B-01E0-4271-9E7C-1A09AA290988}" type="datetimeFigureOut">
              <a:rPr lang="en-US" smtClean="0"/>
              <a:pPr/>
              <a:t>6/18/2010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314010-23D6-4C0F-8BCE-C491F4E55D97}"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28C2182B-01E0-4271-9E7C-1A09AA290988}" type="datetimeFigureOut">
              <a:rPr lang="en-US" smtClean="0"/>
              <a:pPr/>
              <a:t>6/18/2010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6314010-23D6-4C0F-8BCE-C491F4E55D97}"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28C2182B-01E0-4271-9E7C-1A09AA290988}" type="datetimeFigureOut">
              <a:rPr lang="en-US" smtClean="0"/>
              <a:pPr/>
              <a:t>6/18/2010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6314010-23D6-4C0F-8BCE-C491F4E55D97}"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28C2182B-01E0-4271-9E7C-1A09AA290988}" type="datetimeFigureOut">
              <a:rPr lang="en-US" smtClean="0"/>
              <a:pPr/>
              <a:t>6/18/2010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6314010-23D6-4C0F-8BCE-C491F4E55D97}"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2182B-01E0-4271-9E7C-1A09AA290988}" type="datetimeFigureOut">
              <a:rPr lang="en-US" smtClean="0"/>
              <a:pPr/>
              <a:t>6/18/2010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6314010-23D6-4C0F-8BCE-C491F4E55D97}"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2182B-01E0-4271-9E7C-1A09AA290988}" type="datetimeFigureOut">
              <a:rPr lang="en-US" smtClean="0"/>
              <a:pPr/>
              <a:t>6/18/2010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6314010-23D6-4C0F-8BCE-C491F4E55D97}"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2182B-01E0-4271-9E7C-1A09AA290988}" type="datetimeFigureOut">
              <a:rPr lang="en-US" smtClean="0"/>
              <a:pPr/>
              <a:t>6/18/2010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6314010-23D6-4C0F-8BCE-C491F4E55D97}"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2182B-01E0-4271-9E7C-1A09AA290988}" type="datetimeFigureOut">
              <a:rPr lang="en-US" smtClean="0"/>
              <a:pPr/>
              <a:t>6/18/2010</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14010-23D6-4C0F-8BCE-C491F4E55D97}"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mecc.ipsl.jussieu.fr/Transnational.html" TargetMode="External"/><Relationship Id="rId2" Type="http://schemas.openxmlformats.org/officeDocument/2006/relationships/hyperlink" Target="http://imecc.ipsl.jussieu.fr/Networking.html" TargetMode="External"/><Relationship Id="rId1" Type="http://schemas.openxmlformats.org/officeDocument/2006/relationships/slideLayout" Target="../slideLayouts/slideLayout2.xml"/><Relationship Id="rId4" Type="http://schemas.openxmlformats.org/officeDocument/2006/relationships/hyperlink" Target="http://imecc.ipsl.jussieu.fr/JointResearch.html"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imecc.ipsl.jussieu.fr/NA6.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vti.bund.de/en/institutes/ak/projects/ghg-europ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imecc.ipsl.jussieu.f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err="1" smtClean="0"/>
              <a:t>CarboEurope</a:t>
            </a:r>
            <a:r>
              <a:rPr lang="en-IE" dirty="0" smtClean="0"/>
              <a:t>, IMECC and GHG-Europe</a:t>
            </a:r>
            <a:endParaRPr lang="en-IE" dirty="0"/>
          </a:p>
        </p:txBody>
      </p:sp>
      <p:sp>
        <p:nvSpPr>
          <p:cNvPr id="3" name="Subtitle 2"/>
          <p:cNvSpPr>
            <a:spLocks noGrp="1"/>
          </p:cNvSpPr>
          <p:nvPr>
            <p:ph type="subTitle" idx="1"/>
          </p:nvPr>
        </p:nvSpPr>
        <p:spPr/>
        <p:txBody>
          <a:bodyPr/>
          <a:lstStyle/>
          <a:p>
            <a:r>
              <a:rPr lang="en-IE" dirty="0" smtClean="0"/>
              <a:t>Mike Jones</a:t>
            </a:r>
          </a:p>
          <a:p>
            <a:r>
              <a:rPr lang="en-IE" dirty="0" smtClean="0"/>
              <a:t>School of Natural Sciences</a:t>
            </a:r>
          </a:p>
          <a:p>
            <a:r>
              <a:rPr lang="en-IE" dirty="0" smtClean="0"/>
              <a:t>Trinity College Dublin</a:t>
            </a:r>
            <a:endParaRPr lang="en-I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IMECC is based on 3 main activities:</a:t>
            </a:r>
            <a:endParaRPr lang="en-IE" dirty="0"/>
          </a:p>
        </p:txBody>
      </p:sp>
      <p:sp>
        <p:nvSpPr>
          <p:cNvPr id="3" name="Content Placeholder 2"/>
          <p:cNvSpPr>
            <a:spLocks noGrp="1"/>
          </p:cNvSpPr>
          <p:nvPr>
            <p:ph idx="1"/>
          </p:nvPr>
        </p:nvSpPr>
        <p:spPr/>
        <p:txBody>
          <a:bodyPr>
            <a:normAutofit lnSpcReduction="10000"/>
          </a:bodyPr>
          <a:lstStyle/>
          <a:p>
            <a:r>
              <a:rPr lang="en-IE" b="1" dirty="0"/>
              <a:t>Networking Activities </a:t>
            </a:r>
            <a:r>
              <a:rPr lang="en-IE" b="1" dirty="0">
                <a:hlinkClick r:id="rId2"/>
              </a:rPr>
              <a:t>(NA):</a:t>
            </a:r>
            <a:r>
              <a:rPr lang="en-IE" b="1" dirty="0"/>
              <a:t> Designed to improve cohesion, comparability and access to European Carbon Cycle Measurements</a:t>
            </a:r>
          </a:p>
          <a:p>
            <a:r>
              <a:rPr lang="en-IE" b="1" dirty="0"/>
              <a:t>Transnational Access activities </a:t>
            </a:r>
            <a:r>
              <a:rPr lang="en-IE" b="1" dirty="0">
                <a:hlinkClick r:id="rId3"/>
              </a:rPr>
              <a:t>(TA)</a:t>
            </a:r>
            <a:r>
              <a:rPr lang="en-IE" b="1" dirty="0"/>
              <a:t>: Designed to broaden and improve access to European Carbon Cycle measurement facilities</a:t>
            </a:r>
          </a:p>
          <a:p>
            <a:r>
              <a:rPr lang="en-IE" b="1" dirty="0"/>
              <a:t>Joint Research Activities </a:t>
            </a:r>
            <a:r>
              <a:rPr lang="en-IE" b="1" dirty="0">
                <a:hlinkClick r:id="rId4"/>
              </a:rPr>
              <a:t>(JRA)</a:t>
            </a:r>
            <a:r>
              <a:rPr lang="en-IE" b="1" dirty="0"/>
              <a:t>: Designed to support new technologies for European Carbon Cycle measurements</a:t>
            </a:r>
          </a:p>
          <a:p>
            <a:endParaRPr lang="en-I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IMECC – Infrastructure for Measuring the European Carbon Cycle </a:t>
            </a:r>
            <a:endParaRPr lang="en-IE" dirty="0"/>
          </a:p>
        </p:txBody>
      </p:sp>
      <p:sp>
        <p:nvSpPr>
          <p:cNvPr id="3" name="Content Placeholder 2"/>
          <p:cNvSpPr>
            <a:spLocks noGrp="1"/>
          </p:cNvSpPr>
          <p:nvPr>
            <p:ph idx="1"/>
          </p:nvPr>
        </p:nvSpPr>
        <p:spPr/>
        <p:txBody>
          <a:bodyPr/>
          <a:lstStyle/>
          <a:p>
            <a:r>
              <a:rPr lang="en-IE" b="1" dirty="0" smtClean="0"/>
              <a:t>The IMECC project is divided into thirteen separate activities, each of which targets one of the fundamental objectives. The activities complement each other although there are few critical dependencies among them. An important exception is </a:t>
            </a:r>
            <a:r>
              <a:rPr lang="en-IE" b="1" dirty="0" smtClean="0">
                <a:hlinkClick r:id="rId2"/>
              </a:rPr>
              <a:t>NA6</a:t>
            </a:r>
            <a:r>
              <a:rPr lang="en-IE" b="1" dirty="0" smtClean="0"/>
              <a:t> which required for the full impact of most of the other activities. Thus, for much of the project, activity will proceed in parallel. </a:t>
            </a:r>
          </a:p>
          <a:p>
            <a:endParaRPr lang="en-I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1026" name="Picture 2" descr="C:\Users\jonesm\Pictures\Imecc.png"/>
          <p:cNvPicPr>
            <a:picLocks noGrp="1" noChangeAspect="1" noChangeArrowheads="1"/>
          </p:cNvPicPr>
          <p:nvPr>
            <p:ph idx="1"/>
          </p:nvPr>
        </p:nvPicPr>
        <p:blipFill>
          <a:blip r:embed="rId2"/>
          <a:srcRect/>
          <a:stretch>
            <a:fillRect/>
          </a:stretch>
        </p:blipFill>
        <p:spPr bwMode="auto">
          <a:xfrm>
            <a:off x="0" y="0"/>
            <a:ext cx="9144000" cy="691298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GHG-Europe</a:t>
            </a:r>
            <a:endParaRPr lang="en-IE" dirty="0"/>
          </a:p>
        </p:txBody>
      </p:sp>
      <p:sp>
        <p:nvSpPr>
          <p:cNvPr id="3" name="Content Placeholder 2"/>
          <p:cNvSpPr>
            <a:spLocks noGrp="1"/>
          </p:cNvSpPr>
          <p:nvPr>
            <p:ph idx="1"/>
          </p:nvPr>
        </p:nvSpPr>
        <p:spPr/>
        <p:txBody>
          <a:bodyPr>
            <a:normAutofit fontScale="92500" lnSpcReduction="10000"/>
          </a:bodyPr>
          <a:lstStyle/>
          <a:p>
            <a:r>
              <a:rPr lang="en-IE" dirty="0" smtClean="0">
                <a:hlinkClick r:id="rId2"/>
              </a:rPr>
              <a:t>http://www.vti.bund.de/en/institutes/ak/projects/ghg-europe/</a:t>
            </a:r>
            <a:r>
              <a:rPr lang="en-IE" dirty="0" smtClean="0"/>
              <a:t> - coordinator: von </a:t>
            </a:r>
            <a:r>
              <a:rPr lang="en-IE" dirty="0" err="1" smtClean="0"/>
              <a:t>Thunen</a:t>
            </a:r>
            <a:r>
              <a:rPr lang="en-IE" dirty="0" smtClean="0"/>
              <a:t>-Institute   </a:t>
            </a:r>
          </a:p>
          <a:p>
            <a:r>
              <a:rPr lang="en-IE" dirty="0" smtClean="0"/>
              <a:t>Aims to improve the quantification of the annual to decadal variability in the European terrestrial C and GHG budgets through:</a:t>
            </a:r>
          </a:p>
          <a:p>
            <a:pPr marL="514350" indent="-514350">
              <a:buFont typeface="+mj-lt"/>
              <a:buAutoNum type="arabicPeriod"/>
            </a:pPr>
            <a:r>
              <a:rPr lang="en-IE" dirty="0" smtClean="0"/>
              <a:t>Full exploitation of all available data streams.</a:t>
            </a:r>
          </a:p>
          <a:p>
            <a:pPr marL="514350" indent="-514350">
              <a:buFont typeface="+mj-lt"/>
              <a:buAutoNum type="arabicPeriod"/>
            </a:pPr>
            <a:r>
              <a:rPr lang="en-IE" dirty="0" smtClean="0"/>
              <a:t>Stronger data-model integration.</a:t>
            </a:r>
          </a:p>
          <a:p>
            <a:pPr marL="514350" indent="-514350">
              <a:buFont typeface="+mj-lt"/>
              <a:buAutoNum type="arabicPeriod"/>
            </a:pPr>
            <a:r>
              <a:rPr lang="en-IE" dirty="0" smtClean="0"/>
              <a:t>Consistent temporal and domain coverage.</a:t>
            </a:r>
          </a:p>
          <a:p>
            <a:pPr marL="514350" indent="-514350">
              <a:buFont typeface="+mj-lt"/>
              <a:buAutoNum type="arabicPeriod"/>
            </a:pPr>
            <a:r>
              <a:rPr lang="en-IE" dirty="0" smtClean="0"/>
              <a:t>Complete consideration of error propagation.</a:t>
            </a:r>
          </a:p>
          <a:p>
            <a:pPr marL="514350" indent="-514350">
              <a:buFont typeface="+mj-lt"/>
              <a:buAutoNum type="arabicPeriod"/>
            </a:pPr>
            <a:endParaRPr lang="en-I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GHG-Europe – Scientific Objectives</a:t>
            </a:r>
            <a:endParaRPr lang="en-IE" dirty="0"/>
          </a:p>
        </p:txBody>
      </p:sp>
      <p:sp>
        <p:nvSpPr>
          <p:cNvPr id="3" name="Content Placeholder 2"/>
          <p:cNvSpPr>
            <a:spLocks noGrp="1"/>
          </p:cNvSpPr>
          <p:nvPr>
            <p:ph idx="1"/>
          </p:nvPr>
        </p:nvSpPr>
        <p:spPr/>
        <p:txBody>
          <a:bodyPr/>
          <a:lstStyle/>
          <a:p>
            <a:r>
              <a:rPr lang="en-IE" dirty="0" smtClean="0"/>
              <a:t>Quantify annual and decadal variability of GHG budgets of terrestrial ecosystems in Europe.</a:t>
            </a:r>
          </a:p>
          <a:p>
            <a:r>
              <a:rPr lang="en-IE" dirty="0" smtClean="0"/>
              <a:t>Improve understanding of terrestrial C cycle and responses of GHG fluxes to variability in natural and anthropogenic drivers.</a:t>
            </a:r>
          </a:p>
          <a:p>
            <a:r>
              <a:rPr lang="en-IE" dirty="0" smtClean="0"/>
              <a:t>Identify most sensitive and vulnerable C pools and GHG processes. </a:t>
            </a:r>
            <a:endParaRPr lang="en-I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GHG-Europe – Technical Objectives </a:t>
            </a:r>
            <a:endParaRPr lang="en-IE" dirty="0"/>
          </a:p>
        </p:txBody>
      </p:sp>
      <p:sp>
        <p:nvSpPr>
          <p:cNvPr id="3" name="Content Placeholder 2"/>
          <p:cNvSpPr>
            <a:spLocks noGrp="1"/>
          </p:cNvSpPr>
          <p:nvPr>
            <p:ph idx="1"/>
          </p:nvPr>
        </p:nvSpPr>
        <p:spPr/>
        <p:txBody>
          <a:bodyPr>
            <a:normAutofit fontScale="92500" lnSpcReduction="10000"/>
          </a:bodyPr>
          <a:lstStyle/>
          <a:p>
            <a:r>
              <a:rPr lang="en-IE" dirty="0" smtClean="0"/>
              <a:t>Extend observations to under-sampled ecosystems.</a:t>
            </a:r>
          </a:p>
          <a:p>
            <a:r>
              <a:rPr lang="en-IE" dirty="0" smtClean="0"/>
              <a:t>Maintain a core network of long term GHG measuring stations.</a:t>
            </a:r>
          </a:p>
          <a:p>
            <a:r>
              <a:rPr lang="en-IE" dirty="0" smtClean="0"/>
              <a:t>Build a consistent multi-source database.</a:t>
            </a:r>
          </a:p>
          <a:p>
            <a:r>
              <a:rPr lang="en-IE" dirty="0" smtClean="0"/>
              <a:t>Ensure coherence in quantification of uncertainty.</a:t>
            </a:r>
          </a:p>
          <a:p>
            <a:r>
              <a:rPr lang="en-IE" dirty="0" smtClean="0"/>
              <a:t>Quantify at the European scale the annual to decadal variability of GHG budgets of terrestrial </a:t>
            </a:r>
            <a:r>
              <a:rPr lang="en-IE" dirty="0" err="1" smtClean="0"/>
              <a:t>ecososystems</a:t>
            </a:r>
            <a:r>
              <a:rPr lang="en-IE" dirty="0" smtClean="0"/>
              <a:t>. </a:t>
            </a:r>
          </a:p>
          <a:p>
            <a:endParaRPr lang="en-IE" dirty="0" smtClean="0"/>
          </a:p>
          <a:p>
            <a:endParaRPr lang="en-I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74638"/>
            <a:ext cx="9001156" cy="1143000"/>
          </a:xfrm>
        </p:spPr>
        <p:txBody>
          <a:bodyPr>
            <a:normAutofit fontScale="90000"/>
          </a:bodyPr>
          <a:lstStyle/>
          <a:p>
            <a:r>
              <a:rPr lang="en-IE" dirty="0" smtClean="0"/>
              <a:t>GHG-Europe – Policy Relevant Objectives</a:t>
            </a:r>
            <a:endParaRPr lang="en-IE" dirty="0"/>
          </a:p>
        </p:txBody>
      </p:sp>
      <p:sp>
        <p:nvSpPr>
          <p:cNvPr id="3" name="Content Placeholder 2"/>
          <p:cNvSpPr>
            <a:spLocks noGrp="1"/>
          </p:cNvSpPr>
          <p:nvPr>
            <p:ph idx="1"/>
          </p:nvPr>
        </p:nvSpPr>
        <p:spPr/>
        <p:txBody>
          <a:bodyPr>
            <a:normAutofit fontScale="92500" lnSpcReduction="10000"/>
          </a:bodyPr>
          <a:lstStyle/>
          <a:p>
            <a:r>
              <a:rPr lang="en-IE" dirty="0" smtClean="0"/>
              <a:t>Integrate research supported by national and European programmes via improved access.</a:t>
            </a:r>
          </a:p>
          <a:p>
            <a:r>
              <a:rPr lang="en-IE" dirty="0" smtClean="0"/>
              <a:t>Identify the critical vulnerabilities of the terrestrial C sink, C pools and GHG fluxes.</a:t>
            </a:r>
          </a:p>
          <a:p>
            <a:r>
              <a:rPr lang="en-IE" dirty="0" smtClean="0"/>
              <a:t>Develop tools to perform integrated assessments of feedbacks between climate and land use policies.</a:t>
            </a:r>
          </a:p>
          <a:p>
            <a:r>
              <a:rPr lang="en-IE" dirty="0" smtClean="0"/>
              <a:t>Give direct scientific and technical advice about potential role of terrestrial ecosystems  post 2012. </a:t>
            </a:r>
            <a:endParaRPr lang="en-I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3505200" cy="990600"/>
          </a:xfrm>
          <a:solidFill>
            <a:schemeClr val="hlink"/>
          </a:solidFill>
        </p:spPr>
        <p:txBody>
          <a:bodyPr/>
          <a:lstStyle/>
          <a:p>
            <a:pPr marL="838200" indent="-838200"/>
            <a:r>
              <a:rPr lang="en-IE" sz="3600"/>
              <a:t>NEE – CO</a:t>
            </a:r>
            <a:r>
              <a:rPr lang="en-IE" sz="3600" baseline="-25000"/>
              <a:t>2</a:t>
            </a:r>
            <a:endParaRPr lang="en-US" sz="3600" baseline="-25000"/>
          </a:p>
        </p:txBody>
      </p:sp>
      <p:sp>
        <p:nvSpPr>
          <p:cNvPr id="59395" name="Text Box 3"/>
          <p:cNvSpPr txBox="1">
            <a:spLocks noChangeArrowheads="1"/>
          </p:cNvSpPr>
          <p:nvPr/>
        </p:nvSpPr>
        <p:spPr bwMode="auto">
          <a:xfrm>
            <a:off x="0" y="1592263"/>
            <a:ext cx="2613025" cy="822325"/>
          </a:xfrm>
          <a:prstGeom prst="rect">
            <a:avLst/>
          </a:prstGeom>
          <a:noFill/>
          <a:ln w="9525">
            <a:noFill/>
            <a:miter lim="800000"/>
            <a:headEnd/>
            <a:tailEnd/>
          </a:ln>
          <a:effectLst/>
        </p:spPr>
        <p:txBody>
          <a:bodyPr wrap="none">
            <a:spAutoFit/>
          </a:bodyPr>
          <a:lstStyle/>
          <a:p>
            <a:r>
              <a:rPr lang="en-IE" sz="2400">
                <a:latin typeface="Tahoma" pitchFamily="34" charset="0"/>
              </a:rPr>
              <a:t>Vertical C Flux by </a:t>
            </a:r>
          </a:p>
          <a:p>
            <a:r>
              <a:rPr lang="en-IE" sz="2400">
                <a:latin typeface="Tahoma" pitchFamily="34" charset="0"/>
              </a:rPr>
              <a:t>Eddy covariance</a:t>
            </a:r>
            <a:endParaRPr lang="en-GB" sz="2400">
              <a:latin typeface="Tahoma" pitchFamily="34" charset="0"/>
            </a:endParaRPr>
          </a:p>
        </p:txBody>
      </p:sp>
      <p:pic>
        <p:nvPicPr>
          <p:cNvPr id="59396" name="Picture 4" descr="20 September 2002 (19)"/>
          <p:cNvPicPr>
            <a:picLocks noChangeAspect="1" noChangeArrowheads="1"/>
          </p:cNvPicPr>
          <p:nvPr/>
        </p:nvPicPr>
        <p:blipFill>
          <a:blip r:embed="rId2"/>
          <a:srcRect l="18420" r="5789"/>
          <a:stretch>
            <a:fillRect/>
          </a:stretch>
        </p:blipFill>
        <p:spPr bwMode="auto">
          <a:xfrm>
            <a:off x="3657600" y="0"/>
            <a:ext cx="5486400" cy="4813300"/>
          </a:xfrm>
          <a:prstGeom prst="rect">
            <a:avLst/>
          </a:prstGeom>
          <a:noFill/>
        </p:spPr>
      </p:pic>
      <p:grpSp>
        <p:nvGrpSpPr>
          <p:cNvPr id="2" name="Group 5"/>
          <p:cNvGrpSpPr>
            <a:grpSpLocks/>
          </p:cNvGrpSpPr>
          <p:nvPr/>
        </p:nvGrpSpPr>
        <p:grpSpPr bwMode="auto">
          <a:xfrm>
            <a:off x="0" y="2590800"/>
            <a:ext cx="4181475" cy="3848100"/>
            <a:chOff x="48" y="1560"/>
            <a:chExt cx="2634" cy="2424"/>
          </a:xfrm>
        </p:grpSpPr>
        <p:sp>
          <p:nvSpPr>
            <p:cNvPr id="59398" name="Rectangle 6"/>
            <p:cNvSpPr>
              <a:spLocks noChangeArrowheads="1"/>
            </p:cNvSpPr>
            <p:nvPr/>
          </p:nvSpPr>
          <p:spPr bwMode="auto">
            <a:xfrm>
              <a:off x="48" y="1560"/>
              <a:ext cx="2592" cy="2424"/>
            </a:xfrm>
            <a:prstGeom prst="rect">
              <a:avLst/>
            </a:prstGeom>
            <a:solidFill>
              <a:schemeClr val="hlink"/>
            </a:solidFill>
            <a:ln w="9525">
              <a:solidFill>
                <a:srgbClr val="FF3300"/>
              </a:solidFill>
              <a:miter lim="800000"/>
              <a:headEnd/>
              <a:tailEnd/>
            </a:ln>
            <a:effectLst/>
          </p:spPr>
          <p:txBody>
            <a:bodyPr wrap="none" anchor="ctr"/>
            <a:lstStyle/>
            <a:p>
              <a:endParaRPr lang="en-IE"/>
            </a:p>
          </p:txBody>
        </p:sp>
        <p:sp>
          <p:nvSpPr>
            <p:cNvPr id="59399" name="Text Box 7"/>
            <p:cNvSpPr txBox="1">
              <a:spLocks noChangeArrowheads="1"/>
            </p:cNvSpPr>
            <p:nvPr/>
          </p:nvSpPr>
          <p:spPr bwMode="auto">
            <a:xfrm>
              <a:off x="326" y="2110"/>
              <a:ext cx="806" cy="288"/>
            </a:xfrm>
            <a:prstGeom prst="rect">
              <a:avLst/>
            </a:prstGeom>
            <a:noFill/>
            <a:ln w="9525">
              <a:noFill/>
              <a:miter lim="800000"/>
              <a:headEnd/>
              <a:tailEnd/>
            </a:ln>
            <a:effectLst/>
          </p:spPr>
          <p:txBody>
            <a:bodyPr wrap="none">
              <a:spAutoFit/>
            </a:bodyPr>
            <a:lstStyle/>
            <a:p>
              <a:r>
                <a:rPr lang="en-IE" sz="2400">
                  <a:latin typeface="Times New Roman" pitchFamily="18" charset="0"/>
                </a:rPr>
                <a:t>Fc = </a:t>
              </a:r>
              <a:r>
                <a:rPr lang="en-IE" sz="2400">
                  <a:latin typeface="Times New Roman" pitchFamily="18" charset="0"/>
                  <a:sym typeface="Symbol" pitchFamily="18" charset="2"/>
                </a:rPr>
                <a:t></a:t>
              </a:r>
              <a:r>
                <a:rPr lang="en-IE" sz="2400" baseline="-25000">
                  <a:latin typeface="Times New Roman" pitchFamily="18" charset="0"/>
                  <a:sym typeface="Symbol" pitchFamily="18" charset="2"/>
                </a:rPr>
                <a:t>c</a:t>
              </a:r>
              <a:endParaRPr lang="en-US" sz="2400" baseline="-25000">
                <a:latin typeface="Times New Roman" pitchFamily="18" charset="0"/>
              </a:endParaRPr>
            </a:p>
          </p:txBody>
        </p:sp>
        <p:sp>
          <p:nvSpPr>
            <p:cNvPr id="59400" name="Text Box 8"/>
            <p:cNvSpPr txBox="1">
              <a:spLocks noChangeArrowheads="1"/>
            </p:cNvSpPr>
            <p:nvPr/>
          </p:nvSpPr>
          <p:spPr bwMode="auto">
            <a:xfrm>
              <a:off x="528" y="2664"/>
              <a:ext cx="1650" cy="288"/>
            </a:xfrm>
            <a:prstGeom prst="rect">
              <a:avLst/>
            </a:prstGeom>
            <a:noFill/>
            <a:ln w="9525">
              <a:noFill/>
              <a:miter lim="800000"/>
              <a:headEnd/>
              <a:tailEnd/>
            </a:ln>
            <a:effectLst/>
          </p:spPr>
          <p:txBody>
            <a:bodyPr wrap="none">
              <a:spAutoFit/>
            </a:bodyPr>
            <a:lstStyle/>
            <a:p>
              <a:r>
                <a:rPr lang="en-IE" sz="2400">
                  <a:latin typeface="Times New Roman" pitchFamily="18" charset="0"/>
                </a:rPr>
                <a:t>Vertical wind speed</a:t>
              </a:r>
              <a:endParaRPr lang="en-US" sz="2400">
                <a:latin typeface="Times New Roman" pitchFamily="18" charset="0"/>
              </a:endParaRPr>
            </a:p>
          </p:txBody>
        </p:sp>
        <p:sp>
          <p:nvSpPr>
            <p:cNvPr id="59401" name="Line 9"/>
            <p:cNvSpPr>
              <a:spLocks noChangeShapeType="1"/>
            </p:cNvSpPr>
            <p:nvPr/>
          </p:nvSpPr>
          <p:spPr bwMode="auto">
            <a:xfrm flipH="1" flipV="1">
              <a:off x="864" y="2328"/>
              <a:ext cx="48" cy="336"/>
            </a:xfrm>
            <a:prstGeom prst="line">
              <a:avLst/>
            </a:prstGeom>
            <a:noFill/>
            <a:ln w="9525">
              <a:solidFill>
                <a:schemeClr val="tx1"/>
              </a:solidFill>
              <a:round/>
              <a:headEnd/>
              <a:tailEnd type="triangle" w="med" len="med"/>
            </a:ln>
            <a:effectLst/>
          </p:spPr>
          <p:txBody>
            <a:bodyPr/>
            <a:lstStyle/>
            <a:p>
              <a:endParaRPr lang="en-IE"/>
            </a:p>
          </p:txBody>
        </p:sp>
        <p:sp>
          <p:nvSpPr>
            <p:cNvPr id="59402" name="Line 10"/>
            <p:cNvSpPr>
              <a:spLocks noChangeShapeType="1"/>
            </p:cNvSpPr>
            <p:nvPr/>
          </p:nvSpPr>
          <p:spPr bwMode="auto">
            <a:xfrm flipH="1">
              <a:off x="1056" y="2088"/>
              <a:ext cx="432" cy="168"/>
            </a:xfrm>
            <a:prstGeom prst="line">
              <a:avLst/>
            </a:prstGeom>
            <a:noFill/>
            <a:ln w="9525">
              <a:solidFill>
                <a:schemeClr val="tx1"/>
              </a:solidFill>
              <a:round/>
              <a:headEnd/>
              <a:tailEnd type="triangle" w="med" len="med"/>
            </a:ln>
            <a:effectLst/>
          </p:spPr>
          <p:txBody>
            <a:bodyPr/>
            <a:lstStyle/>
            <a:p>
              <a:endParaRPr lang="en-IE"/>
            </a:p>
          </p:txBody>
        </p:sp>
        <p:sp>
          <p:nvSpPr>
            <p:cNvPr id="59403" name="Text Box 11"/>
            <p:cNvSpPr txBox="1">
              <a:spLocks noChangeArrowheads="1"/>
            </p:cNvSpPr>
            <p:nvPr/>
          </p:nvSpPr>
          <p:spPr bwMode="auto">
            <a:xfrm>
              <a:off x="1488" y="1944"/>
              <a:ext cx="1194" cy="288"/>
            </a:xfrm>
            <a:prstGeom prst="rect">
              <a:avLst/>
            </a:prstGeom>
            <a:noFill/>
            <a:ln w="9525">
              <a:noFill/>
              <a:miter lim="800000"/>
              <a:headEnd/>
              <a:tailEnd/>
            </a:ln>
            <a:effectLst/>
          </p:spPr>
          <p:txBody>
            <a:bodyPr wrap="none">
              <a:spAutoFit/>
            </a:bodyPr>
            <a:lstStyle/>
            <a:p>
              <a:r>
                <a:rPr lang="en-IE" sz="2400">
                  <a:latin typeface="Times New Roman" pitchFamily="18" charset="0"/>
                </a:rPr>
                <a:t>[CO</a:t>
              </a:r>
              <a:r>
                <a:rPr lang="en-IE" sz="2400" baseline="-25000">
                  <a:latin typeface="Times New Roman" pitchFamily="18" charset="0"/>
                </a:rPr>
                <a:t>2</a:t>
              </a:r>
              <a:r>
                <a:rPr lang="en-IE" sz="2400">
                  <a:latin typeface="Times New Roman" pitchFamily="18" charset="0"/>
                </a:rPr>
                <a:t>] / [H</a:t>
              </a:r>
              <a:r>
                <a:rPr lang="en-IE" sz="2400" baseline="-25000">
                  <a:latin typeface="Times New Roman" pitchFamily="18" charset="0"/>
                </a:rPr>
                <a:t>2</a:t>
              </a:r>
              <a:r>
                <a:rPr lang="en-IE" sz="2400">
                  <a:latin typeface="Times New Roman" pitchFamily="18" charset="0"/>
                </a:rPr>
                <a:t>O]</a:t>
              </a:r>
              <a:endParaRPr lang="en-US" sz="2400" baseline="-25000">
                <a:latin typeface="Times New Roman" pitchFamily="18" charset="0"/>
              </a:endParaRPr>
            </a:p>
          </p:txBody>
        </p:sp>
        <p:sp>
          <p:nvSpPr>
            <p:cNvPr id="59404" name="Line 12"/>
            <p:cNvSpPr>
              <a:spLocks noChangeShapeType="1"/>
            </p:cNvSpPr>
            <p:nvPr/>
          </p:nvSpPr>
          <p:spPr bwMode="auto">
            <a:xfrm>
              <a:off x="816" y="2184"/>
              <a:ext cx="240" cy="0"/>
            </a:xfrm>
            <a:prstGeom prst="line">
              <a:avLst/>
            </a:prstGeom>
            <a:noFill/>
            <a:ln w="9525">
              <a:solidFill>
                <a:schemeClr val="tx1"/>
              </a:solidFill>
              <a:round/>
              <a:headEnd/>
              <a:tailEnd/>
            </a:ln>
            <a:effectLst/>
          </p:spPr>
          <p:txBody>
            <a:bodyPr/>
            <a:lstStyle/>
            <a:p>
              <a:endParaRPr lang="en-IE"/>
            </a:p>
          </p:txBody>
        </p:sp>
        <p:sp>
          <p:nvSpPr>
            <p:cNvPr id="59405" name="Line 13"/>
            <p:cNvSpPr>
              <a:spLocks noChangeShapeType="1"/>
            </p:cNvSpPr>
            <p:nvPr/>
          </p:nvSpPr>
          <p:spPr bwMode="auto">
            <a:xfrm flipH="1">
              <a:off x="336" y="2376"/>
              <a:ext cx="96" cy="912"/>
            </a:xfrm>
            <a:prstGeom prst="line">
              <a:avLst/>
            </a:prstGeom>
            <a:noFill/>
            <a:ln w="9525">
              <a:solidFill>
                <a:schemeClr val="tx1"/>
              </a:solidFill>
              <a:round/>
              <a:headEnd type="triangle" w="med" len="med"/>
              <a:tailEnd/>
            </a:ln>
            <a:effectLst/>
          </p:spPr>
          <p:txBody>
            <a:bodyPr/>
            <a:lstStyle/>
            <a:p>
              <a:endParaRPr lang="en-IE"/>
            </a:p>
          </p:txBody>
        </p:sp>
        <p:sp>
          <p:nvSpPr>
            <p:cNvPr id="59406" name="Line 14"/>
            <p:cNvSpPr>
              <a:spLocks noChangeShapeType="1"/>
            </p:cNvSpPr>
            <p:nvPr/>
          </p:nvSpPr>
          <p:spPr bwMode="auto">
            <a:xfrm>
              <a:off x="768" y="1992"/>
              <a:ext cx="192" cy="192"/>
            </a:xfrm>
            <a:prstGeom prst="line">
              <a:avLst/>
            </a:prstGeom>
            <a:noFill/>
            <a:ln w="9525">
              <a:solidFill>
                <a:schemeClr val="tx1"/>
              </a:solidFill>
              <a:round/>
              <a:headEnd/>
              <a:tailEnd type="triangle" w="med" len="med"/>
            </a:ln>
            <a:effectLst/>
          </p:spPr>
          <p:txBody>
            <a:bodyPr/>
            <a:lstStyle/>
            <a:p>
              <a:endParaRPr lang="en-IE"/>
            </a:p>
          </p:txBody>
        </p:sp>
        <p:sp>
          <p:nvSpPr>
            <p:cNvPr id="59407" name="Text Box 15"/>
            <p:cNvSpPr txBox="1">
              <a:spLocks noChangeArrowheads="1"/>
            </p:cNvSpPr>
            <p:nvPr/>
          </p:nvSpPr>
          <p:spPr bwMode="auto">
            <a:xfrm>
              <a:off x="134" y="1634"/>
              <a:ext cx="1603" cy="288"/>
            </a:xfrm>
            <a:prstGeom prst="rect">
              <a:avLst/>
            </a:prstGeom>
            <a:noFill/>
            <a:ln w="9525">
              <a:noFill/>
              <a:miter lim="800000"/>
              <a:headEnd/>
              <a:tailEnd/>
            </a:ln>
            <a:effectLst/>
          </p:spPr>
          <p:txBody>
            <a:bodyPr wrap="none">
              <a:spAutoFit/>
            </a:bodyPr>
            <a:lstStyle/>
            <a:p>
              <a:r>
                <a:rPr lang="en-IE" sz="2400">
                  <a:latin typeface="Times New Roman" pitchFamily="18" charset="0"/>
                </a:rPr>
                <a:t>Mean over 30 mins</a:t>
              </a:r>
              <a:endParaRPr lang="en-US" sz="2400">
                <a:latin typeface="Times New Roman" pitchFamily="18" charset="0"/>
              </a:endParaRPr>
            </a:p>
          </p:txBody>
        </p:sp>
        <p:sp>
          <p:nvSpPr>
            <p:cNvPr id="59408" name="Text Box 16"/>
            <p:cNvSpPr txBox="1">
              <a:spLocks noChangeArrowheads="1"/>
            </p:cNvSpPr>
            <p:nvPr/>
          </p:nvSpPr>
          <p:spPr bwMode="auto">
            <a:xfrm>
              <a:off x="182" y="3266"/>
              <a:ext cx="1913" cy="518"/>
            </a:xfrm>
            <a:prstGeom prst="rect">
              <a:avLst/>
            </a:prstGeom>
            <a:noFill/>
            <a:ln w="9525">
              <a:noFill/>
              <a:miter lim="800000"/>
              <a:headEnd/>
              <a:tailEnd/>
            </a:ln>
            <a:effectLst/>
          </p:spPr>
          <p:txBody>
            <a:bodyPr wrap="none">
              <a:spAutoFit/>
            </a:bodyPr>
            <a:lstStyle/>
            <a:p>
              <a:r>
                <a:rPr lang="en-IE" sz="2400">
                  <a:latin typeface="Times New Roman" pitchFamily="18" charset="0"/>
                </a:rPr>
                <a:t>Flux</a:t>
              </a:r>
            </a:p>
            <a:p>
              <a:r>
                <a:rPr lang="en-IE" sz="2400">
                  <a:latin typeface="Times New Roman" pitchFamily="18" charset="0"/>
                  <a:sym typeface="Symbol" pitchFamily="18" charset="2"/>
                </a:rPr>
                <a:t>mol CO</a:t>
              </a:r>
              <a:r>
                <a:rPr lang="en-IE" sz="2400" baseline="-25000">
                  <a:latin typeface="Times New Roman" pitchFamily="18" charset="0"/>
                  <a:sym typeface="Symbol" pitchFamily="18" charset="2"/>
                </a:rPr>
                <a:t>2 </a:t>
              </a:r>
              <a:r>
                <a:rPr lang="en-IE" sz="2400">
                  <a:latin typeface="Times New Roman" pitchFamily="18" charset="0"/>
                  <a:sym typeface="Symbol" pitchFamily="18" charset="2"/>
                </a:rPr>
                <a:t>/ H</a:t>
              </a:r>
              <a:r>
                <a:rPr lang="en-IE" sz="2400" baseline="-25000">
                  <a:latin typeface="Times New Roman" pitchFamily="18" charset="0"/>
                  <a:sym typeface="Symbol" pitchFamily="18" charset="2"/>
                </a:rPr>
                <a:t>2</a:t>
              </a:r>
              <a:r>
                <a:rPr lang="en-IE" sz="2400">
                  <a:latin typeface="Times New Roman" pitchFamily="18" charset="0"/>
                  <a:sym typeface="Symbol" pitchFamily="18" charset="2"/>
                </a:rPr>
                <a:t>O m</a:t>
              </a:r>
              <a:r>
                <a:rPr lang="en-IE" sz="2400" baseline="30000">
                  <a:latin typeface="Times New Roman" pitchFamily="18" charset="0"/>
                  <a:sym typeface="Symbol" pitchFamily="18" charset="2"/>
                </a:rPr>
                <a:t>-2</a:t>
              </a:r>
              <a:r>
                <a:rPr lang="en-IE" sz="2400">
                  <a:latin typeface="Times New Roman" pitchFamily="18" charset="0"/>
                  <a:sym typeface="Symbol" pitchFamily="18" charset="2"/>
                </a:rPr>
                <a:t> s</a:t>
              </a:r>
              <a:r>
                <a:rPr lang="en-IE" sz="2400" baseline="30000">
                  <a:latin typeface="Times New Roman" pitchFamily="18" charset="0"/>
                  <a:sym typeface="Symbol" pitchFamily="18" charset="2"/>
                </a:rPr>
                <a:t>-1</a:t>
              </a:r>
              <a:endParaRPr lang="en-US" sz="2400" baseline="30000">
                <a:latin typeface="Times New Roman" pitchFamily="18" charset="0"/>
              </a:endParaRPr>
            </a:p>
          </p:txBody>
        </p:sp>
      </p:grpSp>
      <p:sp>
        <p:nvSpPr>
          <p:cNvPr id="59409" name="Rectangle 17"/>
          <p:cNvSpPr>
            <a:spLocks noChangeArrowheads="1"/>
          </p:cNvSpPr>
          <p:nvPr/>
        </p:nvSpPr>
        <p:spPr bwMode="auto">
          <a:xfrm>
            <a:off x="4191000" y="4953000"/>
            <a:ext cx="4953000" cy="1371600"/>
          </a:xfrm>
          <a:prstGeom prst="rect">
            <a:avLst/>
          </a:prstGeom>
          <a:noFill/>
          <a:ln w="9525">
            <a:noFill/>
            <a:miter lim="800000"/>
            <a:headEnd/>
            <a:tailEnd/>
          </a:ln>
          <a:effectLst/>
        </p:spPr>
        <p:txBody>
          <a:bodyPr anchor="ctr"/>
          <a:lstStyle/>
          <a:p>
            <a:pPr algn="ctr"/>
            <a:r>
              <a:rPr lang="en-GB" sz="2400" b="1">
                <a:solidFill>
                  <a:schemeClr val="accent2"/>
                </a:solidFill>
                <a:latin typeface="Tahoma" pitchFamily="34" charset="0"/>
              </a:rPr>
              <a:t>CO</a:t>
            </a:r>
            <a:r>
              <a:rPr lang="en-GB" sz="2400" b="1" baseline="-25000">
                <a:solidFill>
                  <a:schemeClr val="accent2"/>
                </a:solidFill>
                <a:latin typeface="Tahoma" pitchFamily="34" charset="0"/>
              </a:rPr>
              <a:t>2</a:t>
            </a:r>
            <a:r>
              <a:rPr lang="en-GB" sz="2400">
                <a:solidFill>
                  <a:schemeClr val="accent2"/>
                </a:solidFill>
                <a:latin typeface="Tahoma" pitchFamily="34" charset="0"/>
              </a:rPr>
              <a:t> fluxes are monitored using </a:t>
            </a:r>
            <a:r>
              <a:rPr lang="en-GB" sz="2400" b="1">
                <a:solidFill>
                  <a:schemeClr val="accent2"/>
                </a:solidFill>
                <a:latin typeface="Tahoma" pitchFamily="34" charset="0"/>
              </a:rPr>
              <a:t>eddy covariance</a:t>
            </a:r>
            <a:r>
              <a:rPr lang="en-GB" sz="2400">
                <a:solidFill>
                  <a:schemeClr val="accent2"/>
                </a:solidFill>
                <a:latin typeface="Tahoma" pitchFamily="34" charset="0"/>
              </a:rPr>
              <a:t>, including the use of 3D sonic anemometers and fast infrared gas analysers. </a:t>
            </a:r>
            <a:endParaRPr lang="en-GB" sz="8800">
              <a:solidFill>
                <a:schemeClr val="accent2"/>
              </a:solidFill>
              <a:latin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Ecosystem sites in </a:t>
            </a:r>
            <a:r>
              <a:rPr lang="en-IE" dirty="0" err="1" smtClean="0"/>
              <a:t>CarboEurope</a:t>
            </a:r>
            <a:r>
              <a:rPr lang="en-IE" dirty="0" smtClean="0"/>
              <a:t> IP</a:t>
            </a:r>
            <a:endParaRPr lang="en-IE" dirty="0"/>
          </a:p>
        </p:txBody>
      </p:sp>
      <p:pic>
        <p:nvPicPr>
          <p:cNvPr id="4" name="Content Placeholder 3" descr="SCAN002.BMP"/>
          <p:cNvPicPr>
            <a:picLocks noGrp="1" noChangeAspect="1"/>
          </p:cNvPicPr>
          <p:nvPr>
            <p:ph idx="1"/>
          </p:nvPr>
        </p:nvPicPr>
        <p:blipFill>
          <a:blip r:embed="rId2"/>
          <a:stretch>
            <a:fillRect/>
          </a:stretch>
        </p:blipFill>
        <p:spPr>
          <a:xfrm>
            <a:off x="2000232" y="1117917"/>
            <a:ext cx="4643470" cy="574008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01156" cy="1143000"/>
          </a:xfrm>
        </p:spPr>
        <p:txBody>
          <a:bodyPr>
            <a:normAutofit fontScale="90000"/>
          </a:bodyPr>
          <a:lstStyle/>
          <a:p>
            <a:r>
              <a:rPr lang="en-IE" dirty="0" smtClean="0"/>
              <a:t>Land cover of functional types in Ireland</a:t>
            </a:r>
            <a:endParaRPr lang="en-IE" dirty="0"/>
          </a:p>
        </p:txBody>
      </p:sp>
      <p:pic>
        <p:nvPicPr>
          <p:cNvPr id="4" name="Content Placeholder 3" descr="SCAN002.BMP"/>
          <p:cNvPicPr>
            <a:picLocks noGrp="1" noChangeAspect="1"/>
          </p:cNvPicPr>
          <p:nvPr>
            <p:ph idx="1"/>
          </p:nvPr>
        </p:nvPicPr>
        <p:blipFill>
          <a:blip r:embed="rId2"/>
          <a:stretch>
            <a:fillRect/>
          </a:stretch>
        </p:blipFill>
        <p:spPr>
          <a:xfrm>
            <a:off x="928662" y="1500174"/>
            <a:ext cx="6643734" cy="4748691"/>
          </a:xfrm>
        </p:spPr>
      </p:pic>
      <p:sp>
        <p:nvSpPr>
          <p:cNvPr id="5" name="TextBox 4"/>
          <p:cNvSpPr txBox="1"/>
          <p:nvPr/>
        </p:nvSpPr>
        <p:spPr>
          <a:xfrm>
            <a:off x="4857752" y="6215082"/>
            <a:ext cx="2714644" cy="369332"/>
          </a:xfrm>
          <a:prstGeom prst="rect">
            <a:avLst/>
          </a:prstGeom>
          <a:noFill/>
        </p:spPr>
        <p:txBody>
          <a:bodyPr wrap="square" rtlCol="0">
            <a:spAutoFit/>
          </a:bodyPr>
          <a:lstStyle/>
          <a:p>
            <a:r>
              <a:rPr lang="en-IE" dirty="0" smtClean="0"/>
              <a:t>Woodward et al. (2010)</a:t>
            </a:r>
            <a:endParaRPr lang="en-I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81000" y="0"/>
            <a:ext cx="7924800" cy="914400"/>
          </a:xfrm>
          <a:prstGeom prst="rect">
            <a:avLst/>
          </a:prstGeom>
          <a:noFill/>
          <a:ln w="9525">
            <a:noFill/>
            <a:miter lim="800000"/>
            <a:headEnd/>
            <a:tailEnd/>
          </a:ln>
          <a:effectLst/>
        </p:spPr>
        <p:txBody>
          <a:bodyPr anchor="ctr"/>
          <a:lstStyle/>
          <a:p>
            <a:pPr algn="ctr"/>
            <a:r>
              <a:rPr lang="en-IE" sz="3600">
                <a:solidFill>
                  <a:schemeClr val="accent2"/>
                </a:solidFill>
                <a:latin typeface="Tahoma" pitchFamily="34" charset="0"/>
              </a:rPr>
              <a:t>GHG sources and sinks in grasslands</a:t>
            </a:r>
            <a:endParaRPr lang="en-US" sz="3600">
              <a:solidFill>
                <a:schemeClr val="accent2"/>
              </a:solidFill>
              <a:latin typeface="Tahoma" pitchFamily="34" charset="0"/>
            </a:endParaRPr>
          </a:p>
        </p:txBody>
      </p:sp>
      <p:sp>
        <p:nvSpPr>
          <p:cNvPr id="54275" name="Rectangle 3"/>
          <p:cNvSpPr>
            <a:spLocks noChangeArrowheads="1"/>
          </p:cNvSpPr>
          <p:nvPr/>
        </p:nvSpPr>
        <p:spPr bwMode="auto">
          <a:xfrm>
            <a:off x="966788" y="2236788"/>
            <a:ext cx="5599112" cy="1846262"/>
          </a:xfrm>
          <a:prstGeom prst="rect">
            <a:avLst/>
          </a:prstGeom>
          <a:noFill/>
          <a:ln w="9525">
            <a:noFill/>
            <a:miter lim="800000"/>
            <a:headEnd/>
            <a:tailEnd/>
          </a:ln>
        </p:spPr>
        <p:txBody>
          <a:bodyPr lIns="1538265" tIns="769160" rIns="1538265" bIns="769160">
            <a:spAutoFit/>
          </a:bodyPr>
          <a:lstStyle/>
          <a:p>
            <a:pPr algn="ctr" defTabSz="1103313" eaLnBrk="0" hangingPunct="0"/>
            <a:r>
              <a:rPr lang="fr-FR" sz="2000" b="1">
                <a:latin typeface="Times New Roman" pitchFamily="18" charset="0"/>
              </a:rPr>
              <a:t> </a:t>
            </a:r>
            <a:endParaRPr lang="fr-FR" b="1">
              <a:latin typeface="Times New Roman" pitchFamily="18" charset="0"/>
            </a:endParaRPr>
          </a:p>
        </p:txBody>
      </p:sp>
      <p:sp>
        <p:nvSpPr>
          <p:cNvPr id="54276" name="Rectangle 4" descr="Tas de fumier"/>
          <p:cNvSpPr>
            <a:spLocks noChangeArrowheads="1"/>
          </p:cNvSpPr>
          <p:nvPr/>
        </p:nvSpPr>
        <p:spPr bwMode="auto">
          <a:xfrm>
            <a:off x="1298575" y="2751138"/>
            <a:ext cx="1401763" cy="931862"/>
          </a:xfrm>
          <a:prstGeom prst="rect">
            <a:avLst/>
          </a:prstGeom>
          <a:blipFill dpi="0" rotWithShape="0">
            <a:blip r:embed="rId2"/>
            <a:srcRect/>
            <a:stretch>
              <a:fillRect/>
            </a:stretch>
          </a:blipFill>
          <a:ln w="9525">
            <a:solidFill>
              <a:srgbClr val="000000"/>
            </a:solidFill>
            <a:miter lim="800000"/>
            <a:headEnd/>
            <a:tailEnd/>
          </a:ln>
        </p:spPr>
        <p:txBody>
          <a:bodyPr lIns="1538265" tIns="769160" rIns="1538265" bIns="769160">
            <a:spAutoFit/>
          </a:bodyPr>
          <a:lstStyle/>
          <a:p>
            <a:endParaRPr lang="en-IE"/>
          </a:p>
        </p:txBody>
      </p:sp>
      <p:sp>
        <p:nvSpPr>
          <p:cNvPr id="54277" name="Text Box 5"/>
          <p:cNvSpPr txBox="1">
            <a:spLocks noChangeArrowheads="1"/>
          </p:cNvSpPr>
          <p:nvPr/>
        </p:nvSpPr>
        <p:spPr bwMode="auto">
          <a:xfrm>
            <a:off x="685800" y="3733800"/>
            <a:ext cx="1962150" cy="336550"/>
          </a:xfrm>
          <a:prstGeom prst="rect">
            <a:avLst/>
          </a:prstGeom>
          <a:noFill/>
          <a:ln w="9525">
            <a:noFill/>
            <a:miter lim="800000"/>
            <a:headEnd/>
            <a:tailEnd/>
          </a:ln>
          <a:effectLst/>
        </p:spPr>
        <p:txBody>
          <a:bodyPr wrap="none">
            <a:spAutoFit/>
          </a:bodyPr>
          <a:lstStyle/>
          <a:p>
            <a:pPr eaLnBrk="0" hangingPunct="0"/>
            <a:r>
              <a:rPr lang="fr-FR" sz="1600" b="1">
                <a:latin typeface="Times New Roman" pitchFamily="18" charset="0"/>
              </a:rPr>
              <a:t>       Manure / Slurry</a:t>
            </a:r>
          </a:p>
        </p:txBody>
      </p:sp>
      <p:sp>
        <p:nvSpPr>
          <p:cNvPr id="54278" name="Text Box 6"/>
          <p:cNvSpPr txBox="1">
            <a:spLocks noChangeArrowheads="1"/>
          </p:cNvSpPr>
          <p:nvPr/>
        </p:nvSpPr>
        <p:spPr bwMode="auto">
          <a:xfrm>
            <a:off x="1703388" y="1735138"/>
            <a:ext cx="1027112" cy="336550"/>
          </a:xfrm>
          <a:prstGeom prst="rect">
            <a:avLst/>
          </a:prstGeom>
          <a:noFill/>
          <a:ln w="9525">
            <a:noFill/>
            <a:miter lim="800000"/>
            <a:headEnd/>
            <a:tailEnd/>
          </a:ln>
          <a:effectLst/>
        </p:spPr>
        <p:txBody>
          <a:bodyPr wrap="none">
            <a:spAutoFit/>
          </a:bodyPr>
          <a:lstStyle/>
          <a:p>
            <a:pPr eaLnBrk="0" hangingPunct="0"/>
            <a:r>
              <a:rPr lang="fr-FR" sz="1600" i="1">
                <a:latin typeface="Times New Roman" pitchFamily="18" charset="0"/>
              </a:rPr>
              <a:t>OM fluxes</a:t>
            </a:r>
            <a:endParaRPr lang="fr-FR" sz="4000">
              <a:latin typeface="Times New Roman" pitchFamily="18" charset="0"/>
            </a:endParaRPr>
          </a:p>
        </p:txBody>
      </p:sp>
      <p:sp>
        <p:nvSpPr>
          <p:cNvPr id="54279" name="Text Box 7"/>
          <p:cNvSpPr txBox="1">
            <a:spLocks noChangeArrowheads="1"/>
          </p:cNvSpPr>
          <p:nvPr/>
        </p:nvSpPr>
        <p:spPr bwMode="auto">
          <a:xfrm>
            <a:off x="762000" y="5264150"/>
            <a:ext cx="1665288" cy="336550"/>
          </a:xfrm>
          <a:prstGeom prst="rect">
            <a:avLst/>
          </a:prstGeom>
          <a:noFill/>
          <a:ln w="9525">
            <a:noFill/>
            <a:miter lim="800000"/>
            <a:headEnd/>
            <a:tailEnd/>
          </a:ln>
          <a:effectLst/>
        </p:spPr>
        <p:txBody>
          <a:bodyPr wrap="none">
            <a:spAutoFit/>
          </a:bodyPr>
          <a:lstStyle/>
          <a:p>
            <a:pPr eaLnBrk="0" hangingPunct="0"/>
            <a:r>
              <a:rPr lang="fr-FR" sz="1600" i="1">
                <a:latin typeface="Times New Roman" pitchFamily="18" charset="0"/>
              </a:rPr>
              <a:t>Soluble organic C</a:t>
            </a:r>
            <a:endParaRPr lang="fr-FR" sz="4000">
              <a:latin typeface="Times New Roman" pitchFamily="18" charset="0"/>
            </a:endParaRPr>
          </a:p>
        </p:txBody>
      </p:sp>
      <p:sp>
        <p:nvSpPr>
          <p:cNvPr id="54280" name="Rectangle 8" descr="Vache2"/>
          <p:cNvSpPr>
            <a:spLocks noChangeArrowheads="1"/>
          </p:cNvSpPr>
          <p:nvPr/>
        </p:nvSpPr>
        <p:spPr bwMode="auto">
          <a:xfrm>
            <a:off x="3232150" y="1108075"/>
            <a:ext cx="1408113" cy="962025"/>
          </a:xfrm>
          <a:prstGeom prst="rect">
            <a:avLst/>
          </a:prstGeom>
          <a:blipFill dpi="0" rotWithShape="0">
            <a:blip r:embed="rId3"/>
            <a:srcRect/>
            <a:stretch>
              <a:fillRect/>
            </a:stretch>
          </a:blipFill>
          <a:ln w="9525">
            <a:solidFill>
              <a:srgbClr val="000000"/>
            </a:solidFill>
            <a:miter lim="800000"/>
            <a:headEnd/>
            <a:tailEnd/>
          </a:ln>
        </p:spPr>
        <p:txBody>
          <a:bodyPr lIns="1538265" tIns="769160" rIns="1538265" bIns="769160">
            <a:spAutoFit/>
          </a:bodyPr>
          <a:lstStyle/>
          <a:p>
            <a:endParaRPr lang="en-IE"/>
          </a:p>
        </p:txBody>
      </p:sp>
      <p:sp>
        <p:nvSpPr>
          <p:cNvPr id="54281" name="Text Box 9"/>
          <p:cNvSpPr txBox="1">
            <a:spLocks noChangeArrowheads="1"/>
          </p:cNvSpPr>
          <p:nvPr/>
        </p:nvSpPr>
        <p:spPr bwMode="auto">
          <a:xfrm>
            <a:off x="3290888" y="2057400"/>
            <a:ext cx="1281112" cy="336550"/>
          </a:xfrm>
          <a:prstGeom prst="rect">
            <a:avLst/>
          </a:prstGeom>
          <a:noFill/>
          <a:ln w="9525">
            <a:noFill/>
            <a:miter lim="800000"/>
            <a:headEnd/>
            <a:tailEnd/>
          </a:ln>
          <a:effectLst/>
        </p:spPr>
        <p:txBody>
          <a:bodyPr wrap="none">
            <a:spAutoFit/>
          </a:bodyPr>
          <a:lstStyle/>
          <a:p>
            <a:pPr eaLnBrk="0" hangingPunct="0"/>
            <a:r>
              <a:rPr lang="fr-FR" sz="1600" b="1">
                <a:latin typeface="Times New Roman" pitchFamily="18" charset="0"/>
              </a:rPr>
              <a:t>    Herbivore</a:t>
            </a:r>
          </a:p>
        </p:txBody>
      </p:sp>
      <p:sp>
        <p:nvSpPr>
          <p:cNvPr id="54282" name="Rectangle 10" descr="Prairie1-bis"/>
          <p:cNvSpPr>
            <a:spLocks noChangeArrowheads="1"/>
          </p:cNvSpPr>
          <p:nvPr/>
        </p:nvSpPr>
        <p:spPr bwMode="auto">
          <a:xfrm>
            <a:off x="3255963" y="2855913"/>
            <a:ext cx="1384300" cy="979487"/>
          </a:xfrm>
          <a:prstGeom prst="rect">
            <a:avLst/>
          </a:prstGeom>
          <a:blipFill dpi="0" rotWithShape="0">
            <a:blip r:embed="rId4"/>
            <a:srcRect/>
            <a:stretch>
              <a:fillRect/>
            </a:stretch>
          </a:blipFill>
          <a:ln w="9525">
            <a:solidFill>
              <a:srgbClr val="000000"/>
            </a:solidFill>
            <a:miter lim="800000"/>
            <a:headEnd/>
            <a:tailEnd/>
          </a:ln>
        </p:spPr>
        <p:txBody>
          <a:bodyPr lIns="1538265" tIns="769160" rIns="1538265" bIns="769160">
            <a:spAutoFit/>
          </a:bodyPr>
          <a:lstStyle/>
          <a:p>
            <a:endParaRPr lang="en-IE"/>
          </a:p>
        </p:txBody>
      </p:sp>
      <p:sp>
        <p:nvSpPr>
          <p:cNvPr id="54283" name="Text Box 11"/>
          <p:cNvSpPr txBox="1">
            <a:spLocks noChangeArrowheads="1"/>
          </p:cNvSpPr>
          <p:nvPr/>
        </p:nvSpPr>
        <p:spPr bwMode="auto">
          <a:xfrm>
            <a:off x="3275013" y="3576638"/>
            <a:ext cx="1425575" cy="581025"/>
          </a:xfrm>
          <a:prstGeom prst="rect">
            <a:avLst/>
          </a:prstGeom>
          <a:noFill/>
          <a:ln w="9525">
            <a:noFill/>
            <a:miter lim="800000"/>
            <a:headEnd/>
            <a:tailEnd/>
          </a:ln>
          <a:effectLst/>
        </p:spPr>
        <p:txBody>
          <a:bodyPr>
            <a:spAutoFit/>
          </a:bodyPr>
          <a:lstStyle/>
          <a:p>
            <a:pPr eaLnBrk="0" hangingPunct="0"/>
            <a:r>
              <a:rPr lang="fr-FR" sz="1600" b="1">
                <a:latin typeface="Times New Roman" pitchFamily="18" charset="0"/>
              </a:rPr>
              <a:t>      Vegetation</a:t>
            </a:r>
          </a:p>
        </p:txBody>
      </p:sp>
      <p:sp>
        <p:nvSpPr>
          <p:cNvPr id="54284" name="Rectangle 12" descr="Sol"/>
          <p:cNvSpPr>
            <a:spLocks noChangeArrowheads="1"/>
          </p:cNvSpPr>
          <p:nvPr/>
        </p:nvSpPr>
        <p:spPr bwMode="auto">
          <a:xfrm>
            <a:off x="3232150" y="4633913"/>
            <a:ext cx="1408113" cy="962025"/>
          </a:xfrm>
          <a:prstGeom prst="rect">
            <a:avLst/>
          </a:prstGeom>
          <a:blipFill dpi="0" rotWithShape="0">
            <a:blip r:embed="rId5"/>
            <a:srcRect/>
            <a:stretch>
              <a:fillRect/>
            </a:stretch>
          </a:blipFill>
          <a:ln w="9525">
            <a:solidFill>
              <a:srgbClr val="000000"/>
            </a:solidFill>
            <a:miter lim="800000"/>
            <a:headEnd/>
            <a:tailEnd/>
          </a:ln>
        </p:spPr>
        <p:txBody>
          <a:bodyPr lIns="1538265" tIns="769160" rIns="1538265" bIns="769160">
            <a:spAutoFit/>
          </a:bodyPr>
          <a:lstStyle/>
          <a:p>
            <a:endParaRPr lang="en-IE"/>
          </a:p>
        </p:txBody>
      </p:sp>
      <p:sp>
        <p:nvSpPr>
          <p:cNvPr id="54285" name="Text Box 13"/>
          <p:cNvSpPr txBox="1">
            <a:spLocks noChangeArrowheads="1"/>
          </p:cNvSpPr>
          <p:nvPr/>
        </p:nvSpPr>
        <p:spPr bwMode="auto">
          <a:xfrm>
            <a:off x="3505200" y="5638800"/>
            <a:ext cx="715963" cy="336550"/>
          </a:xfrm>
          <a:prstGeom prst="rect">
            <a:avLst/>
          </a:prstGeom>
          <a:noFill/>
          <a:ln w="9525">
            <a:noFill/>
            <a:miter lim="800000"/>
            <a:headEnd/>
            <a:tailEnd/>
          </a:ln>
          <a:effectLst/>
        </p:spPr>
        <p:txBody>
          <a:bodyPr wrap="none">
            <a:spAutoFit/>
          </a:bodyPr>
          <a:lstStyle/>
          <a:p>
            <a:pPr eaLnBrk="0" hangingPunct="0"/>
            <a:r>
              <a:rPr lang="fr-FR" sz="1600" b="1">
                <a:latin typeface="Times New Roman" pitchFamily="18" charset="0"/>
              </a:rPr>
              <a:t>    Soil</a:t>
            </a:r>
          </a:p>
        </p:txBody>
      </p:sp>
      <p:sp>
        <p:nvSpPr>
          <p:cNvPr id="54286" name="Line 14"/>
          <p:cNvSpPr>
            <a:spLocks noChangeShapeType="1"/>
          </p:cNvSpPr>
          <p:nvPr/>
        </p:nvSpPr>
        <p:spPr bwMode="auto">
          <a:xfrm>
            <a:off x="3670300" y="2414588"/>
            <a:ext cx="0" cy="441325"/>
          </a:xfrm>
          <a:prstGeom prst="line">
            <a:avLst/>
          </a:prstGeom>
          <a:noFill/>
          <a:ln w="9525">
            <a:solidFill>
              <a:schemeClr val="tx1"/>
            </a:solidFill>
            <a:round/>
            <a:headEnd/>
            <a:tailEnd type="stealth" w="med" len="med"/>
          </a:ln>
          <a:effectLst/>
        </p:spPr>
        <p:txBody>
          <a:bodyPr wrap="none" anchor="ctr"/>
          <a:lstStyle/>
          <a:p>
            <a:endParaRPr lang="en-IE"/>
          </a:p>
        </p:txBody>
      </p:sp>
      <p:sp>
        <p:nvSpPr>
          <p:cNvPr id="54287" name="Line 15"/>
          <p:cNvSpPr>
            <a:spLocks noChangeShapeType="1"/>
          </p:cNvSpPr>
          <p:nvPr/>
        </p:nvSpPr>
        <p:spPr bwMode="auto">
          <a:xfrm>
            <a:off x="3670300" y="4178300"/>
            <a:ext cx="0" cy="441325"/>
          </a:xfrm>
          <a:prstGeom prst="line">
            <a:avLst/>
          </a:prstGeom>
          <a:noFill/>
          <a:ln w="9525">
            <a:solidFill>
              <a:schemeClr val="tx1"/>
            </a:solidFill>
            <a:round/>
            <a:headEnd/>
            <a:tailEnd type="stealth" w="med" len="med"/>
          </a:ln>
          <a:effectLst/>
        </p:spPr>
        <p:txBody>
          <a:bodyPr wrap="none" anchor="ctr"/>
          <a:lstStyle/>
          <a:p>
            <a:endParaRPr lang="en-IE"/>
          </a:p>
        </p:txBody>
      </p:sp>
      <p:sp>
        <p:nvSpPr>
          <p:cNvPr id="54288" name="Line 16"/>
          <p:cNvSpPr>
            <a:spLocks noChangeShapeType="1"/>
          </p:cNvSpPr>
          <p:nvPr/>
        </p:nvSpPr>
        <p:spPr bwMode="auto">
          <a:xfrm rot="-10800000">
            <a:off x="4086225" y="2414588"/>
            <a:ext cx="0" cy="441325"/>
          </a:xfrm>
          <a:prstGeom prst="line">
            <a:avLst/>
          </a:prstGeom>
          <a:noFill/>
          <a:ln w="9525">
            <a:solidFill>
              <a:schemeClr val="tx1"/>
            </a:solidFill>
            <a:round/>
            <a:headEnd/>
            <a:tailEnd type="stealth" w="med" len="med"/>
          </a:ln>
          <a:effectLst/>
        </p:spPr>
        <p:txBody>
          <a:bodyPr wrap="none" anchor="ctr"/>
          <a:lstStyle/>
          <a:p>
            <a:endParaRPr lang="en-IE"/>
          </a:p>
        </p:txBody>
      </p:sp>
      <p:sp>
        <p:nvSpPr>
          <p:cNvPr id="54289" name="Line 17"/>
          <p:cNvSpPr>
            <a:spLocks noChangeShapeType="1"/>
          </p:cNvSpPr>
          <p:nvPr/>
        </p:nvSpPr>
        <p:spPr bwMode="auto">
          <a:xfrm rot="-10800000">
            <a:off x="4086225" y="4178300"/>
            <a:ext cx="0" cy="441325"/>
          </a:xfrm>
          <a:prstGeom prst="line">
            <a:avLst/>
          </a:prstGeom>
          <a:noFill/>
          <a:ln w="9525">
            <a:solidFill>
              <a:schemeClr val="tx1"/>
            </a:solidFill>
            <a:round/>
            <a:headEnd/>
            <a:tailEnd type="stealth" w="med" len="med"/>
          </a:ln>
          <a:effectLst/>
        </p:spPr>
        <p:txBody>
          <a:bodyPr wrap="none" anchor="ctr"/>
          <a:lstStyle/>
          <a:p>
            <a:endParaRPr lang="en-IE"/>
          </a:p>
        </p:txBody>
      </p:sp>
      <p:sp>
        <p:nvSpPr>
          <p:cNvPr id="54290" name="Line 18"/>
          <p:cNvSpPr>
            <a:spLocks noChangeShapeType="1"/>
          </p:cNvSpPr>
          <p:nvPr/>
        </p:nvSpPr>
        <p:spPr bwMode="auto">
          <a:xfrm rot="-19169077">
            <a:off x="2889250" y="1935163"/>
            <a:ext cx="0" cy="733425"/>
          </a:xfrm>
          <a:prstGeom prst="line">
            <a:avLst/>
          </a:prstGeom>
          <a:noFill/>
          <a:ln w="9525">
            <a:solidFill>
              <a:schemeClr val="tx1"/>
            </a:solidFill>
            <a:round/>
            <a:headEnd/>
            <a:tailEnd type="stealth" w="med" len="med"/>
          </a:ln>
          <a:effectLst/>
        </p:spPr>
        <p:txBody>
          <a:bodyPr wrap="none" anchor="ctr"/>
          <a:lstStyle/>
          <a:p>
            <a:endParaRPr lang="en-IE"/>
          </a:p>
        </p:txBody>
      </p:sp>
      <p:sp>
        <p:nvSpPr>
          <p:cNvPr id="54291" name="Line 19"/>
          <p:cNvSpPr>
            <a:spLocks noChangeShapeType="1"/>
          </p:cNvSpPr>
          <p:nvPr/>
        </p:nvSpPr>
        <p:spPr bwMode="auto">
          <a:xfrm rot="-23799357">
            <a:off x="2978150" y="3884613"/>
            <a:ext cx="3175" cy="735012"/>
          </a:xfrm>
          <a:prstGeom prst="line">
            <a:avLst/>
          </a:prstGeom>
          <a:noFill/>
          <a:ln w="9525">
            <a:solidFill>
              <a:schemeClr val="tx1"/>
            </a:solidFill>
            <a:round/>
            <a:headEnd/>
            <a:tailEnd type="stealth" w="med" len="med"/>
          </a:ln>
          <a:effectLst/>
        </p:spPr>
        <p:txBody>
          <a:bodyPr wrap="none" anchor="ctr"/>
          <a:lstStyle/>
          <a:p>
            <a:endParaRPr lang="en-IE"/>
          </a:p>
        </p:txBody>
      </p:sp>
      <p:grpSp>
        <p:nvGrpSpPr>
          <p:cNvPr id="2" name="Group 20"/>
          <p:cNvGrpSpPr>
            <a:grpSpLocks/>
          </p:cNvGrpSpPr>
          <p:nvPr/>
        </p:nvGrpSpPr>
        <p:grpSpPr bwMode="auto">
          <a:xfrm>
            <a:off x="4572000" y="1143000"/>
            <a:ext cx="3163888" cy="5292725"/>
            <a:chOff x="3888" y="2400"/>
            <a:chExt cx="1096" cy="1729"/>
          </a:xfrm>
        </p:grpSpPr>
        <p:grpSp>
          <p:nvGrpSpPr>
            <p:cNvPr id="3" name="Group 21"/>
            <p:cNvGrpSpPr>
              <a:grpSpLocks/>
            </p:cNvGrpSpPr>
            <p:nvPr/>
          </p:nvGrpSpPr>
          <p:grpSpPr bwMode="auto">
            <a:xfrm>
              <a:off x="4224" y="2400"/>
              <a:ext cx="728" cy="1392"/>
              <a:chOff x="4176" y="2400"/>
              <a:chExt cx="728" cy="1155"/>
            </a:xfrm>
          </p:grpSpPr>
          <p:sp>
            <p:nvSpPr>
              <p:cNvPr id="54294" name="Rectangle 22" descr="Atmosphere"/>
              <p:cNvSpPr>
                <a:spLocks noChangeArrowheads="1"/>
              </p:cNvSpPr>
              <p:nvPr/>
            </p:nvSpPr>
            <p:spPr bwMode="auto">
              <a:xfrm>
                <a:off x="4224" y="2400"/>
                <a:ext cx="665" cy="1155"/>
              </a:xfrm>
              <a:prstGeom prst="rect">
                <a:avLst/>
              </a:prstGeom>
              <a:blipFill dpi="0" rotWithShape="0">
                <a:blip r:embed="rId6"/>
                <a:srcRect/>
                <a:stretch>
                  <a:fillRect/>
                </a:stretch>
              </a:blipFill>
              <a:ln w="9525">
                <a:solidFill>
                  <a:schemeClr val="tx1"/>
                </a:solidFill>
                <a:miter lim="800000"/>
                <a:headEnd/>
                <a:tailEnd/>
              </a:ln>
              <a:effectLst/>
            </p:spPr>
            <p:txBody>
              <a:bodyPr lIns="1538265" tIns="769160" rIns="1538265" bIns="769160">
                <a:spAutoFit/>
              </a:bodyPr>
              <a:lstStyle/>
              <a:p>
                <a:endParaRPr lang="en-IE"/>
              </a:p>
            </p:txBody>
          </p:sp>
          <p:sp>
            <p:nvSpPr>
              <p:cNvPr id="54295" name="Text Box 23"/>
              <p:cNvSpPr txBox="1">
                <a:spLocks noChangeArrowheads="1"/>
              </p:cNvSpPr>
              <p:nvPr/>
            </p:nvSpPr>
            <p:spPr bwMode="auto">
              <a:xfrm>
                <a:off x="4176" y="2928"/>
                <a:ext cx="728" cy="113"/>
              </a:xfrm>
              <a:prstGeom prst="rect">
                <a:avLst/>
              </a:prstGeom>
              <a:noFill/>
              <a:ln w="9525">
                <a:noFill/>
                <a:miter lim="800000"/>
                <a:headEnd/>
                <a:tailEnd/>
              </a:ln>
              <a:effectLst/>
            </p:spPr>
            <p:txBody>
              <a:bodyPr lIns="110372" tIns="55187" rIns="110372" bIns="55187">
                <a:spAutoFit/>
              </a:bodyPr>
              <a:lstStyle/>
              <a:p>
                <a:pPr algn="ctr" defTabSz="1103313" eaLnBrk="0" hangingPunct="0"/>
                <a:r>
                  <a:rPr lang="fr-FR" sz="2000" b="1">
                    <a:latin typeface="Times New Roman" pitchFamily="18" charset="0"/>
                  </a:rPr>
                  <a:t> Atmosphere</a:t>
                </a:r>
                <a:endParaRPr lang="fr-FR" sz="4500">
                  <a:latin typeface="Times New Roman" pitchFamily="18" charset="0"/>
                </a:endParaRPr>
              </a:p>
            </p:txBody>
          </p:sp>
        </p:grpSp>
        <p:sp>
          <p:nvSpPr>
            <p:cNvPr id="54296" name="Line 24"/>
            <p:cNvSpPr>
              <a:spLocks noChangeShapeType="1"/>
            </p:cNvSpPr>
            <p:nvPr/>
          </p:nvSpPr>
          <p:spPr bwMode="auto">
            <a:xfrm rot="16200000" flipH="1">
              <a:off x="3960" y="2424"/>
              <a:ext cx="0" cy="144"/>
            </a:xfrm>
            <a:prstGeom prst="line">
              <a:avLst/>
            </a:prstGeom>
            <a:noFill/>
            <a:ln w="9525">
              <a:solidFill>
                <a:schemeClr val="tx1"/>
              </a:solidFill>
              <a:round/>
              <a:headEnd/>
              <a:tailEnd type="stealth" w="med" len="med"/>
            </a:ln>
            <a:effectLst/>
          </p:spPr>
          <p:txBody>
            <a:bodyPr wrap="none" anchor="ctr"/>
            <a:lstStyle/>
            <a:p>
              <a:endParaRPr lang="en-IE"/>
            </a:p>
          </p:txBody>
        </p:sp>
        <p:sp>
          <p:nvSpPr>
            <p:cNvPr id="54297" name="Line 25"/>
            <p:cNvSpPr>
              <a:spLocks noChangeShapeType="1"/>
            </p:cNvSpPr>
            <p:nvPr/>
          </p:nvSpPr>
          <p:spPr bwMode="auto">
            <a:xfrm rot="16200000" flipH="1">
              <a:off x="3960" y="2520"/>
              <a:ext cx="0" cy="144"/>
            </a:xfrm>
            <a:prstGeom prst="line">
              <a:avLst/>
            </a:prstGeom>
            <a:noFill/>
            <a:ln w="9525">
              <a:solidFill>
                <a:schemeClr val="tx1"/>
              </a:solidFill>
              <a:prstDash val="sysDot"/>
              <a:round/>
              <a:headEnd/>
              <a:tailEnd type="stealth" w="med" len="med"/>
            </a:ln>
            <a:effectLst/>
          </p:spPr>
          <p:txBody>
            <a:bodyPr wrap="none" anchor="ctr"/>
            <a:lstStyle/>
            <a:p>
              <a:endParaRPr lang="en-IE"/>
            </a:p>
          </p:txBody>
        </p:sp>
        <p:sp>
          <p:nvSpPr>
            <p:cNvPr id="54298" name="Line 26"/>
            <p:cNvSpPr>
              <a:spLocks noChangeShapeType="1"/>
            </p:cNvSpPr>
            <p:nvPr/>
          </p:nvSpPr>
          <p:spPr bwMode="auto">
            <a:xfrm rot="16200000" flipH="1">
              <a:off x="3960" y="3144"/>
              <a:ext cx="0" cy="144"/>
            </a:xfrm>
            <a:prstGeom prst="line">
              <a:avLst/>
            </a:prstGeom>
            <a:noFill/>
            <a:ln w="9525">
              <a:solidFill>
                <a:schemeClr val="tx1"/>
              </a:solidFill>
              <a:round/>
              <a:headEnd/>
              <a:tailEnd type="stealth" w="med" len="med"/>
            </a:ln>
            <a:effectLst/>
          </p:spPr>
          <p:txBody>
            <a:bodyPr wrap="none" anchor="ctr"/>
            <a:lstStyle/>
            <a:p>
              <a:endParaRPr lang="en-IE"/>
            </a:p>
          </p:txBody>
        </p:sp>
        <p:sp>
          <p:nvSpPr>
            <p:cNvPr id="54299" name="Line 27"/>
            <p:cNvSpPr>
              <a:spLocks noChangeShapeType="1"/>
            </p:cNvSpPr>
            <p:nvPr/>
          </p:nvSpPr>
          <p:spPr bwMode="auto">
            <a:xfrm rot="16200000" flipH="1">
              <a:off x="3960" y="3576"/>
              <a:ext cx="0" cy="144"/>
            </a:xfrm>
            <a:prstGeom prst="line">
              <a:avLst/>
            </a:prstGeom>
            <a:noFill/>
            <a:ln w="9525">
              <a:solidFill>
                <a:schemeClr val="tx1"/>
              </a:solidFill>
              <a:prstDash val="sysDot"/>
              <a:round/>
              <a:headEnd/>
              <a:tailEnd type="stealth" w="med" len="med"/>
            </a:ln>
            <a:effectLst/>
          </p:spPr>
          <p:txBody>
            <a:bodyPr wrap="none" anchor="ctr"/>
            <a:lstStyle/>
            <a:p>
              <a:endParaRPr lang="en-IE"/>
            </a:p>
          </p:txBody>
        </p:sp>
        <p:sp>
          <p:nvSpPr>
            <p:cNvPr id="54300" name="Line 28"/>
            <p:cNvSpPr>
              <a:spLocks noChangeShapeType="1"/>
            </p:cNvSpPr>
            <p:nvPr/>
          </p:nvSpPr>
          <p:spPr bwMode="auto">
            <a:xfrm rot="16200000" flipH="1">
              <a:off x="3960" y="3672"/>
              <a:ext cx="0" cy="144"/>
            </a:xfrm>
            <a:prstGeom prst="line">
              <a:avLst/>
            </a:prstGeom>
            <a:noFill/>
            <a:ln w="9525">
              <a:solidFill>
                <a:schemeClr val="tx1"/>
              </a:solidFill>
              <a:round/>
              <a:headEnd/>
              <a:tailEnd type="stealth" w="med" len="med"/>
            </a:ln>
            <a:effectLst/>
          </p:spPr>
          <p:txBody>
            <a:bodyPr wrap="none" anchor="ctr"/>
            <a:lstStyle/>
            <a:p>
              <a:endParaRPr lang="en-IE"/>
            </a:p>
          </p:txBody>
        </p:sp>
        <p:sp>
          <p:nvSpPr>
            <p:cNvPr id="54301" name="Line 29"/>
            <p:cNvSpPr>
              <a:spLocks noChangeShapeType="1"/>
            </p:cNvSpPr>
            <p:nvPr/>
          </p:nvSpPr>
          <p:spPr bwMode="auto">
            <a:xfrm rot="-16200000">
              <a:off x="3960" y="3048"/>
              <a:ext cx="0" cy="144"/>
            </a:xfrm>
            <a:prstGeom prst="line">
              <a:avLst/>
            </a:prstGeom>
            <a:noFill/>
            <a:ln w="9525">
              <a:solidFill>
                <a:schemeClr val="tx1"/>
              </a:solidFill>
              <a:prstDash val="sysDot"/>
              <a:round/>
              <a:headEnd/>
              <a:tailEnd type="stealth" w="med" len="med"/>
            </a:ln>
            <a:effectLst/>
          </p:spPr>
          <p:txBody>
            <a:bodyPr wrap="none" anchor="ctr"/>
            <a:lstStyle/>
            <a:p>
              <a:endParaRPr lang="en-IE"/>
            </a:p>
          </p:txBody>
        </p:sp>
        <p:sp>
          <p:nvSpPr>
            <p:cNvPr id="54302" name="Line 30"/>
            <p:cNvSpPr>
              <a:spLocks noChangeShapeType="1"/>
            </p:cNvSpPr>
            <p:nvPr/>
          </p:nvSpPr>
          <p:spPr bwMode="auto">
            <a:xfrm rot="-19169077">
              <a:off x="3936" y="3408"/>
              <a:ext cx="17" cy="179"/>
            </a:xfrm>
            <a:prstGeom prst="line">
              <a:avLst/>
            </a:prstGeom>
            <a:noFill/>
            <a:ln w="9525">
              <a:solidFill>
                <a:schemeClr val="tx1"/>
              </a:solidFill>
              <a:round/>
              <a:headEnd/>
              <a:tailEnd type="stealth" w="med" len="med"/>
            </a:ln>
            <a:effectLst/>
          </p:spPr>
          <p:txBody>
            <a:bodyPr wrap="none" anchor="ctr"/>
            <a:lstStyle/>
            <a:p>
              <a:endParaRPr lang="en-IE"/>
            </a:p>
          </p:txBody>
        </p:sp>
        <p:sp>
          <p:nvSpPr>
            <p:cNvPr id="54303" name="Text Box 31"/>
            <p:cNvSpPr txBox="1">
              <a:spLocks noChangeArrowheads="1"/>
            </p:cNvSpPr>
            <p:nvPr/>
          </p:nvSpPr>
          <p:spPr bwMode="auto">
            <a:xfrm>
              <a:off x="4032" y="2444"/>
              <a:ext cx="252" cy="87"/>
            </a:xfrm>
            <a:prstGeom prst="rect">
              <a:avLst/>
            </a:prstGeom>
            <a:noFill/>
            <a:ln w="9525">
              <a:noFill/>
              <a:miter lim="800000"/>
              <a:headEnd/>
              <a:tailEnd/>
            </a:ln>
            <a:effectLst/>
          </p:spPr>
          <p:txBody>
            <a:bodyPr lIns="54000" tIns="10800" rIns="54000" bIns="10800">
              <a:spAutoFit/>
            </a:bodyPr>
            <a:lstStyle/>
            <a:p>
              <a:pPr eaLnBrk="0" hangingPunct="0"/>
              <a:r>
                <a:rPr lang="fr-FR" sz="1600" b="1">
                  <a:latin typeface="Times New Roman" pitchFamily="18" charset="0"/>
                </a:rPr>
                <a:t>CH</a:t>
              </a:r>
              <a:r>
                <a:rPr lang="fr-FR" sz="1600" b="1" baseline="-25000">
                  <a:latin typeface="Times New Roman" pitchFamily="18" charset="0"/>
                </a:rPr>
                <a:t>4</a:t>
              </a:r>
              <a:endParaRPr lang="fr-FR" sz="1600" b="1">
                <a:latin typeface="Times New Roman" pitchFamily="18" charset="0"/>
              </a:endParaRPr>
            </a:p>
          </p:txBody>
        </p:sp>
        <p:sp>
          <p:nvSpPr>
            <p:cNvPr id="54304" name="Text Box 32"/>
            <p:cNvSpPr txBox="1">
              <a:spLocks noChangeArrowheads="1"/>
            </p:cNvSpPr>
            <p:nvPr/>
          </p:nvSpPr>
          <p:spPr bwMode="auto">
            <a:xfrm>
              <a:off x="4032" y="2544"/>
              <a:ext cx="252" cy="87"/>
            </a:xfrm>
            <a:prstGeom prst="rect">
              <a:avLst/>
            </a:prstGeom>
            <a:noFill/>
            <a:ln w="9525">
              <a:noFill/>
              <a:miter lim="800000"/>
              <a:headEnd/>
              <a:tailEnd/>
            </a:ln>
            <a:effectLst/>
          </p:spPr>
          <p:txBody>
            <a:bodyPr lIns="54000" tIns="10800" rIns="54000" bIns="10800">
              <a:spAutoFit/>
            </a:bodyPr>
            <a:lstStyle/>
            <a:p>
              <a:pPr eaLnBrk="0" hangingPunct="0"/>
              <a:r>
                <a:rPr lang="fr-FR" sz="1600" b="1">
                  <a:latin typeface="Times New Roman" pitchFamily="18" charset="0"/>
                </a:rPr>
                <a:t>CO</a:t>
              </a:r>
              <a:r>
                <a:rPr lang="fr-FR" sz="1600" b="1" baseline="-25000">
                  <a:latin typeface="Times New Roman" pitchFamily="18" charset="0"/>
                </a:rPr>
                <a:t>2</a:t>
              </a:r>
              <a:endParaRPr lang="fr-FR" sz="1600" b="1">
                <a:latin typeface="Times New Roman" pitchFamily="18" charset="0"/>
              </a:endParaRPr>
            </a:p>
          </p:txBody>
        </p:sp>
        <p:sp>
          <p:nvSpPr>
            <p:cNvPr id="54305" name="Text Box 33"/>
            <p:cNvSpPr txBox="1">
              <a:spLocks noChangeArrowheads="1"/>
            </p:cNvSpPr>
            <p:nvPr/>
          </p:nvSpPr>
          <p:spPr bwMode="auto">
            <a:xfrm>
              <a:off x="4032" y="3120"/>
              <a:ext cx="252" cy="87"/>
            </a:xfrm>
            <a:prstGeom prst="rect">
              <a:avLst/>
            </a:prstGeom>
            <a:noFill/>
            <a:ln w="9525">
              <a:noFill/>
              <a:miter lim="800000"/>
              <a:headEnd/>
              <a:tailEnd/>
            </a:ln>
            <a:effectLst/>
          </p:spPr>
          <p:txBody>
            <a:bodyPr lIns="54000" tIns="10800" rIns="54000" bIns="10800">
              <a:spAutoFit/>
            </a:bodyPr>
            <a:lstStyle/>
            <a:p>
              <a:pPr eaLnBrk="0" hangingPunct="0"/>
              <a:r>
                <a:rPr lang="fr-FR" sz="1600" b="1">
                  <a:latin typeface="Times New Roman" pitchFamily="18" charset="0"/>
                </a:rPr>
                <a:t>CO</a:t>
              </a:r>
              <a:r>
                <a:rPr lang="fr-FR" sz="1600" b="1" baseline="-25000">
                  <a:latin typeface="Times New Roman" pitchFamily="18" charset="0"/>
                </a:rPr>
                <a:t>2</a:t>
              </a:r>
              <a:endParaRPr lang="fr-FR" sz="1600" b="1">
                <a:latin typeface="Times New Roman" pitchFamily="18" charset="0"/>
              </a:endParaRPr>
            </a:p>
          </p:txBody>
        </p:sp>
        <p:sp>
          <p:nvSpPr>
            <p:cNvPr id="54306" name="Text Box 34"/>
            <p:cNvSpPr txBox="1">
              <a:spLocks noChangeArrowheads="1"/>
            </p:cNvSpPr>
            <p:nvPr/>
          </p:nvSpPr>
          <p:spPr bwMode="auto">
            <a:xfrm>
              <a:off x="3984" y="3360"/>
              <a:ext cx="336" cy="87"/>
            </a:xfrm>
            <a:prstGeom prst="rect">
              <a:avLst/>
            </a:prstGeom>
            <a:noFill/>
            <a:ln w="9525">
              <a:noFill/>
              <a:miter lim="800000"/>
              <a:headEnd/>
              <a:tailEnd/>
            </a:ln>
            <a:effectLst/>
          </p:spPr>
          <p:txBody>
            <a:bodyPr lIns="54000" tIns="10800" rIns="54000" bIns="10800">
              <a:spAutoFit/>
            </a:bodyPr>
            <a:lstStyle/>
            <a:p>
              <a:pPr eaLnBrk="0" hangingPunct="0"/>
              <a:r>
                <a:rPr lang="fr-FR" sz="1600" b="1">
                  <a:latin typeface="Times New Roman" pitchFamily="18" charset="0"/>
                </a:rPr>
                <a:t>(CH</a:t>
              </a:r>
              <a:r>
                <a:rPr lang="fr-FR" sz="1600" b="1" baseline="-25000">
                  <a:latin typeface="Times New Roman" pitchFamily="18" charset="0"/>
                </a:rPr>
                <a:t>4</a:t>
              </a:r>
              <a:r>
                <a:rPr lang="fr-FR" sz="1600" b="1">
                  <a:latin typeface="Times New Roman" pitchFamily="18" charset="0"/>
                </a:rPr>
                <a:t>)</a:t>
              </a:r>
              <a:endParaRPr lang="fr-FR" sz="1600">
                <a:latin typeface="Times New Roman" pitchFamily="18" charset="0"/>
              </a:endParaRPr>
            </a:p>
          </p:txBody>
        </p:sp>
        <p:sp>
          <p:nvSpPr>
            <p:cNvPr id="54307" name="Text Box 35"/>
            <p:cNvSpPr txBox="1">
              <a:spLocks noChangeArrowheads="1"/>
            </p:cNvSpPr>
            <p:nvPr/>
          </p:nvSpPr>
          <p:spPr bwMode="auto">
            <a:xfrm>
              <a:off x="4032" y="3600"/>
              <a:ext cx="252" cy="87"/>
            </a:xfrm>
            <a:prstGeom prst="rect">
              <a:avLst/>
            </a:prstGeom>
            <a:noFill/>
            <a:ln w="9525">
              <a:noFill/>
              <a:miter lim="800000"/>
              <a:headEnd/>
              <a:tailEnd/>
            </a:ln>
            <a:effectLst/>
          </p:spPr>
          <p:txBody>
            <a:bodyPr lIns="54000" tIns="10800" rIns="54000" bIns="10800">
              <a:spAutoFit/>
            </a:bodyPr>
            <a:lstStyle/>
            <a:p>
              <a:pPr eaLnBrk="0" hangingPunct="0"/>
              <a:r>
                <a:rPr lang="fr-FR" sz="1600" b="1">
                  <a:latin typeface="Times New Roman" pitchFamily="18" charset="0"/>
                </a:rPr>
                <a:t>CO</a:t>
              </a:r>
              <a:r>
                <a:rPr lang="fr-FR" sz="1600" b="1" baseline="-25000">
                  <a:latin typeface="Times New Roman" pitchFamily="18" charset="0"/>
                </a:rPr>
                <a:t>2</a:t>
              </a:r>
              <a:endParaRPr lang="fr-FR" sz="1600">
                <a:latin typeface="Times New Roman" pitchFamily="18" charset="0"/>
              </a:endParaRPr>
            </a:p>
          </p:txBody>
        </p:sp>
        <p:sp>
          <p:nvSpPr>
            <p:cNvPr id="54308" name="Text Box 36"/>
            <p:cNvSpPr txBox="1">
              <a:spLocks noChangeArrowheads="1"/>
            </p:cNvSpPr>
            <p:nvPr/>
          </p:nvSpPr>
          <p:spPr bwMode="auto">
            <a:xfrm>
              <a:off x="4032" y="3696"/>
              <a:ext cx="252" cy="87"/>
            </a:xfrm>
            <a:prstGeom prst="rect">
              <a:avLst/>
            </a:prstGeom>
            <a:noFill/>
            <a:ln w="9525">
              <a:noFill/>
              <a:miter lim="800000"/>
              <a:headEnd/>
              <a:tailEnd/>
            </a:ln>
            <a:effectLst/>
          </p:spPr>
          <p:txBody>
            <a:bodyPr lIns="54000" tIns="10800" rIns="54000" bIns="10800">
              <a:spAutoFit/>
            </a:bodyPr>
            <a:lstStyle/>
            <a:p>
              <a:pPr eaLnBrk="0" hangingPunct="0"/>
              <a:r>
                <a:rPr lang="fr-FR" sz="1600" b="1">
                  <a:latin typeface="Times New Roman" pitchFamily="18" charset="0"/>
                </a:rPr>
                <a:t>NO</a:t>
              </a:r>
              <a:r>
                <a:rPr lang="fr-FR" sz="1600" b="1" baseline="-25000">
                  <a:latin typeface="Times New Roman" pitchFamily="18" charset="0"/>
                </a:rPr>
                <a:t>2</a:t>
              </a:r>
              <a:endParaRPr lang="fr-FR" sz="1600">
                <a:latin typeface="Times New Roman" pitchFamily="18" charset="0"/>
              </a:endParaRPr>
            </a:p>
          </p:txBody>
        </p:sp>
        <p:sp>
          <p:nvSpPr>
            <p:cNvPr id="54309" name="Line 37"/>
            <p:cNvSpPr>
              <a:spLocks noChangeShapeType="1"/>
            </p:cNvSpPr>
            <p:nvPr/>
          </p:nvSpPr>
          <p:spPr bwMode="auto">
            <a:xfrm rot="16200000" flipH="1">
              <a:off x="4080" y="3936"/>
              <a:ext cx="0" cy="96"/>
            </a:xfrm>
            <a:prstGeom prst="line">
              <a:avLst/>
            </a:prstGeom>
            <a:noFill/>
            <a:ln w="9525">
              <a:solidFill>
                <a:schemeClr val="tx1"/>
              </a:solidFill>
              <a:prstDash val="sysDot"/>
              <a:round/>
              <a:headEnd/>
              <a:tailEnd type="stealth" w="med" len="med"/>
            </a:ln>
            <a:effectLst/>
          </p:spPr>
          <p:txBody>
            <a:bodyPr wrap="none" anchor="ctr"/>
            <a:lstStyle/>
            <a:p>
              <a:endParaRPr lang="en-IE"/>
            </a:p>
          </p:txBody>
        </p:sp>
        <p:sp>
          <p:nvSpPr>
            <p:cNvPr id="54310" name="Line 38"/>
            <p:cNvSpPr>
              <a:spLocks noChangeShapeType="1"/>
            </p:cNvSpPr>
            <p:nvPr/>
          </p:nvSpPr>
          <p:spPr bwMode="auto">
            <a:xfrm rot="16200000" flipH="1">
              <a:off x="4080" y="3888"/>
              <a:ext cx="0" cy="96"/>
            </a:xfrm>
            <a:prstGeom prst="line">
              <a:avLst/>
            </a:prstGeom>
            <a:noFill/>
            <a:ln w="9525">
              <a:solidFill>
                <a:schemeClr val="tx1"/>
              </a:solidFill>
              <a:round/>
              <a:headEnd/>
              <a:tailEnd type="stealth" w="med" len="med"/>
            </a:ln>
            <a:effectLst/>
          </p:spPr>
          <p:txBody>
            <a:bodyPr wrap="none" anchor="ctr"/>
            <a:lstStyle/>
            <a:p>
              <a:endParaRPr lang="en-IE"/>
            </a:p>
          </p:txBody>
        </p:sp>
        <p:sp>
          <p:nvSpPr>
            <p:cNvPr id="54311" name="Text Box 39"/>
            <p:cNvSpPr txBox="1">
              <a:spLocks noChangeArrowheads="1"/>
            </p:cNvSpPr>
            <p:nvPr/>
          </p:nvSpPr>
          <p:spPr bwMode="auto">
            <a:xfrm>
              <a:off x="4118" y="3821"/>
              <a:ext cx="866" cy="308"/>
            </a:xfrm>
            <a:prstGeom prst="rect">
              <a:avLst/>
            </a:prstGeom>
            <a:noFill/>
            <a:ln w="9525">
              <a:noFill/>
              <a:miter lim="800000"/>
              <a:headEnd/>
              <a:tailEnd/>
            </a:ln>
            <a:effectLst/>
          </p:spPr>
          <p:txBody>
            <a:bodyPr wrap="none">
              <a:spAutoFit/>
            </a:bodyPr>
            <a:lstStyle/>
            <a:p>
              <a:pPr eaLnBrk="0" hangingPunct="0"/>
              <a:r>
                <a:rPr lang="fr-FR" sz="1400">
                  <a:latin typeface="Times New Roman" pitchFamily="18" charset="0"/>
                </a:rPr>
                <a:t>GHG fluxes </a:t>
              </a:r>
              <a:r>
                <a:rPr lang="fr-FR" sz="1400" b="1">
                  <a:latin typeface="Times New Roman" pitchFamily="18" charset="0"/>
                </a:rPr>
                <a:t>currently included</a:t>
              </a:r>
              <a:endParaRPr lang="fr-FR" sz="1400">
                <a:latin typeface="Times New Roman" pitchFamily="18" charset="0"/>
              </a:endParaRPr>
            </a:p>
            <a:p>
              <a:pPr eaLnBrk="0" hangingPunct="0"/>
              <a:r>
                <a:rPr lang="fr-FR" sz="1400">
                  <a:latin typeface="Times New Roman" pitchFamily="18" charset="0"/>
                </a:rPr>
                <a:t>or </a:t>
              </a:r>
              <a:r>
                <a:rPr lang="fr-FR" sz="1400" b="1">
                  <a:latin typeface="Times New Roman" pitchFamily="18" charset="0"/>
                </a:rPr>
                <a:t>not directly included</a:t>
              </a:r>
              <a:endParaRPr lang="fr-FR" sz="1400">
                <a:latin typeface="Times New Roman" pitchFamily="18" charset="0"/>
              </a:endParaRPr>
            </a:p>
            <a:p>
              <a:pPr eaLnBrk="0" hangingPunct="0"/>
              <a:r>
                <a:rPr lang="fr-FR" sz="1400">
                  <a:latin typeface="Times New Roman" pitchFamily="18" charset="0"/>
                </a:rPr>
                <a:t>in the national inventories under</a:t>
              </a:r>
            </a:p>
            <a:p>
              <a:pPr eaLnBrk="0" hangingPunct="0"/>
              <a:r>
                <a:rPr lang="fr-FR" sz="1400" b="1">
                  <a:latin typeface="Times New Roman" pitchFamily="18" charset="0"/>
                </a:rPr>
                <a:t>Art. 5.1</a:t>
              </a:r>
              <a:r>
                <a:rPr lang="fr-FR" sz="1400">
                  <a:latin typeface="Times New Roman" pitchFamily="18" charset="0"/>
                </a:rPr>
                <a:t>. of the Kyoto protocol</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descr="cow grazing 2"/>
          <p:cNvPicPr>
            <a:picLocks noChangeAspect="1" noChangeArrowheads="1"/>
          </p:cNvPicPr>
          <p:nvPr/>
        </p:nvPicPr>
        <p:blipFill>
          <a:blip r:embed="rId2"/>
          <a:srcRect l="32887" b="13501"/>
          <a:stretch>
            <a:fillRect/>
          </a:stretch>
        </p:blipFill>
        <p:spPr bwMode="auto">
          <a:xfrm>
            <a:off x="714348" y="0"/>
            <a:ext cx="7797031" cy="667863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EU-25 croplands carbon cycle</a:t>
            </a:r>
            <a:endParaRPr lang="en-IE" dirty="0"/>
          </a:p>
        </p:txBody>
      </p:sp>
      <p:pic>
        <p:nvPicPr>
          <p:cNvPr id="4" name="Content Placeholder 3" descr="SCAN002.BMP"/>
          <p:cNvPicPr>
            <a:picLocks noGrp="1" noChangeAspect="1"/>
          </p:cNvPicPr>
          <p:nvPr>
            <p:ph idx="1"/>
          </p:nvPr>
        </p:nvPicPr>
        <p:blipFill>
          <a:blip r:embed="rId2"/>
          <a:stretch>
            <a:fillRect/>
          </a:stretch>
        </p:blipFill>
        <p:spPr>
          <a:xfrm>
            <a:off x="428596" y="1357298"/>
            <a:ext cx="8256033" cy="5286388"/>
          </a:xfrm>
        </p:spPr>
      </p:pic>
      <p:sp>
        <p:nvSpPr>
          <p:cNvPr id="5" name="TextBox 4"/>
          <p:cNvSpPr txBox="1"/>
          <p:nvPr/>
        </p:nvSpPr>
        <p:spPr>
          <a:xfrm>
            <a:off x="4714876" y="6357958"/>
            <a:ext cx="1794466" cy="369332"/>
          </a:xfrm>
          <a:prstGeom prst="rect">
            <a:avLst/>
          </a:prstGeom>
          <a:noFill/>
        </p:spPr>
        <p:txBody>
          <a:bodyPr wrap="square" rtlCol="0">
            <a:spAutoFit/>
          </a:bodyPr>
          <a:lstStyle/>
          <a:p>
            <a:r>
              <a:rPr lang="en-IE" dirty="0" err="1" smtClean="0"/>
              <a:t>Ciais</a:t>
            </a:r>
            <a:r>
              <a:rPr lang="en-IE" dirty="0" smtClean="0"/>
              <a:t> et al. (2009)</a:t>
            </a:r>
            <a:endParaRPr lang="en-I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EU-25 forest carbon cycle</a:t>
            </a:r>
            <a:endParaRPr lang="en-IE" dirty="0"/>
          </a:p>
        </p:txBody>
      </p:sp>
      <p:pic>
        <p:nvPicPr>
          <p:cNvPr id="4" name="Content Placeholder 3" descr="SCAN002.BMP"/>
          <p:cNvPicPr>
            <a:picLocks noGrp="1" noChangeAspect="1"/>
          </p:cNvPicPr>
          <p:nvPr>
            <p:ph idx="1"/>
          </p:nvPr>
        </p:nvPicPr>
        <p:blipFill>
          <a:blip r:embed="rId2"/>
          <a:stretch>
            <a:fillRect/>
          </a:stretch>
        </p:blipFill>
        <p:spPr>
          <a:xfrm>
            <a:off x="857224" y="1500174"/>
            <a:ext cx="7000924" cy="5264999"/>
          </a:xfrm>
        </p:spPr>
      </p:pic>
      <p:sp>
        <p:nvSpPr>
          <p:cNvPr id="5" name="TextBox 4"/>
          <p:cNvSpPr txBox="1"/>
          <p:nvPr/>
        </p:nvSpPr>
        <p:spPr>
          <a:xfrm>
            <a:off x="4143372" y="6429396"/>
            <a:ext cx="2786082" cy="369332"/>
          </a:xfrm>
          <a:prstGeom prst="rect">
            <a:avLst/>
          </a:prstGeom>
          <a:noFill/>
        </p:spPr>
        <p:txBody>
          <a:bodyPr wrap="square" rtlCol="0">
            <a:spAutoFit/>
          </a:bodyPr>
          <a:lstStyle/>
          <a:p>
            <a:r>
              <a:rPr lang="en-IE" dirty="0" err="1" smtClean="0"/>
              <a:t>Luyssaert</a:t>
            </a:r>
            <a:r>
              <a:rPr lang="en-IE" dirty="0" smtClean="0"/>
              <a:t> et al. (2009)</a:t>
            </a:r>
            <a:endParaRPr lang="en-I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IMECC – Infrastructure for Measuring the European Carbon Cycle  </a:t>
            </a:r>
            <a:endParaRPr lang="en-IE" dirty="0"/>
          </a:p>
        </p:txBody>
      </p:sp>
      <p:sp>
        <p:nvSpPr>
          <p:cNvPr id="3" name="Content Placeholder 2"/>
          <p:cNvSpPr>
            <a:spLocks noGrp="1"/>
          </p:cNvSpPr>
          <p:nvPr>
            <p:ph idx="1"/>
          </p:nvPr>
        </p:nvSpPr>
        <p:spPr>
          <a:xfrm>
            <a:off x="285720" y="1600200"/>
            <a:ext cx="8401080" cy="4525963"/>
          </a:xfrm>
        </p:spPr>
        <p:txBody>
          <a:bodyPr>
            <a:normAutofit fontScale="85000" lnSpcReduction="10000"/>
          </a:bodyPr>
          <a:lstStyle/>
          <a:p>
            <a:r>
              <a:rPr lang="en-IE" b="1" dirty="0" smtClean="0">
                <a:hlinkClick r:id="rId2"/>
              </a:rPr>
              <a:t>http://imecc.ipsl.jussieu.fr/</a:t>
            </a:r>
            <a:r>
              <a:rPr lang="en-IE" b="1" dirty="0" smtClean="0"/>
              <a:t> - Coordinator: CEA, France</a:t>
            </a:r>
          </a:p>
          <a:p>
            <a:r>
              <a:rPr lang="en-IE" b="1" dirty="0" smtClean="0"/>
              <a:t>33 partners with the aim of building the infrastructure for a coordinated, calibrated, integrated and accessible dataset for characterising the function of the European terrestrial biosphere.  </a:t>
            </a:r>
          </a:p>
          <a:p>
            <a:r>
              <a:rPr lang="en-IE" b="1" dirty="0" smtClean="0"/>
              <a:t>Improve access to data on ecosystem parameters and state-of-the-art facilities for ecosystem measurement and manipulation.</a:t>
            </a:r>
          </a:p>
          <a:p>
            <a:r>
              <a:rPr lang="en-IE" b="1" dirty="0" smtClean="0"/>
              <a:t>Tie European terrestrial data into emerging remotely-sensed datasets on atmospheric composition.  </a:t>
            </a:r>
          </a:p>
          <a:p>
            <a:endParaRPr lang="en-I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592</Words>
  <Application>Microsoft Office PowerPoint</Application>
  <PresentationFormat>On-screen Show (4:3)</PresentationFormat>
  <Paragraphs>73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CarboEurope, IMECC and GHG-Europe</vt:lpstr>
      <vt:lpstr>NEE – CO2</vt:lpstr>
      <vt:lpstr>Ecosystem sites in CarboEurope IP</vt:lpstr>
      <vt:lpstr>Land cover of functional types in Ireland</vt:lpstr>
      <vt:lpstr>Slide 5</vt:lpstr>
      <vt:lpstr>Slide 6</vt:lpstr>
      <vt:lpstr>EU-25 croplands carbon cycle</vt:lpstr>
      <vt:lpstr>EU-25 forest carbon cycle</vt:lpstr>
      <vt:lpstr>IMECC – Infrastructure for Measuring the European Carbon Cycle  </vt:lpstr>
      <vt:lpstr>IMECC is based on 3 main activities:</vt:lpstr>
      <vt:lpstr>IMECC – Infrastructure for Measuring the European Carbon Cycle </vt:lpstr>
      <vt:lpstr>Slide 12</vt:lpstr>
      <vt:lpstr>GHG-Europe</vt:lpstr>
      <vt:lpstr>GHG-Europe – Scientific Objectives</vt:lpstr>
      <vt:lpstr>GHG-Europe – Technical Objectives </vt:lpstr>
      <vt:lpstr>GHG-Europe – Policy Relevant Objectives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Bevan Jones</dc:creator>
  <cp:lastModifiedBy>Michael Bevan Jones</cp:lastModifiedBy>
  <cp:revision>17</cp:revision>
  <dcterms:created xsi:type="dcterms:W3CDTF">2010-06-11T14:46:27Z</dcterms:created>
  <dcterms:modified xsi:type="dcterms:W3CDTF">2010-06-18T10:26:28Z</dcterms:modified>
</cp:coreProperties>
</file>